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2" r:id="rId17"/>
    <p:sldId id="273" r:id="rId18"/>
    <p:sldId id="274" r:id="rId19"/>
    <p:sldId id="275" r:id="rId20"/>
    <p:sldId id="276" r:id="rId21"/>
    <p:sldId id="277" r:id="rId22"/>
    <p:sldId id="278" r:id="rId23"/>
    <p:sldId id="279" r:id="rId24"/>
    <p:sldId id="280" r:id="rId25"/>
    <p:sldId id="281" r:id="rId26"/>
    <p:sldId id="287"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453256B9-E47D-4162-811B-2DBD5CEB8666}" type="datetimeFigureOut">
              <a:rPr lang="en-IN" smtClean="0"/>
              <a:t>17-04-2025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35190A5F-026C-4BC3-8369-3DA8A19E1246}" type="slidenum">
              <a:rPr lang="en-IN" smtClean="0"/>
              <a:t>‹#›</a:t>
            </a:fld>
            <a:endParaRPr lang="en-IN"/>
          </a:p>
        </p:txBody>
      </p:sp>
    </p:spTree>
    <p:extLst>
      <p:ext uri="{BB962C8B-B14F-4D97-AF65-F5344CB8AC3E}">
        <p14:creationId xmlns:p14="http://schemas.microsoft.com/office/powerpoint/2010/main" val="118117574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3256B9-E47D-4162-811B-2DBD5CEB8666}" type="datetimeFigureOut">
              <a:rPr lang="en-IN" smtClean="0"/>
              <a:t>17-04-2025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5190A5F-026C-4BC3-8369-3DA8A19E1246}" type="slidenum">
              <a:rPr lang="en-IN" smtClean="0"/>
              <a:t>‹#›</a:t>
            </a:fld>
            <a:endParaRPr lang="en-IN"/>
          </a:p>
        </p:txBody>
      </p:sp>
    </p:spTree>
    <p:extLst>
      <p:ext uri="{BB962C8B-B14F-4D97-AF65-F5344CB8AC3E}">
        <p14:creationId xmlns:p14="http://schemas.microsoft.com/office/powerpoint/2010/main" val="35043333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3256B9-E47D-4162-811B-2DBD5CEB8666}" type="datetimeFigureOut">
              <a:rPr lang="en-IN" smtClean="0"/>
              <a:t>17-04-2025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5190A5F-026C-4BC3-8369-3DA8A19E1246}" type="slidenum">
              <a:rPr lang="en-IN" smtClean="0"/>
              <a:t>‹#›</a:t>
            </a:fld>
            <a:endParaRPr lang="en-IN"/>
          </a:p>
        </p:txBody>
      </p:sp>
    </p:spTree>
    <p:extLst>
      <p:ext uri="{BB962C8B-B14F-4D97-AF65-F5344CB8AC3E}">
        <p14:creationId xmlns:p14="http://schemas.microsoft.com/office/powerpoint/2010/main" val="1044015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53256B9-E47D-4162-811B-2DBD5CEB8666}" type="datetimeFigureOut">
              <a:rPr lang="en-IN" smtClean="0"/>
              <a:t>17-04-2025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5190A5F-026C-4BC3-8369-3DA8A19E1246}" type="slidenum">
              <a:rPr lang="en-IN" smtClean="0"/>
              <a:t>‹#›</a:t>
            </a:fld>
            <a:endParaRPr lang="en-IN"/>
          </a:p>
        </p:txBody>
      </p:sp>
    </p:spTree>
    <p:extLst>
      <p:ext uri="{BB962C8B-B14F-4D97-AF65-F5344CB8AC3E}">
        <p14:creationId xmlns:p14="http://schemas.microsoft.com/office/powerpoint/2010/main" val="33896283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53256B9-E47D-4162-811B-2DBD5CEB8666}" type="datetimeFigureOut">
              <a:rPr lang="en-IN" smtClean="0"/>
              <a:t>17-04-2025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5190A5F-026C-4BC3-8369-3DA8A19E1246}" type="slidenum">
              <a:rPr lang="en-IN" smtClean="0"/>
              <a:t>‹#›</a:t>
            </a:fld>
            <a:endParaRPr lang="en-IN"/>
          </a:p>
        </p:txBody>
      </p:sp>
    </p:spTree>
    <p:extLst>
      <p:ext uri="{BB962C8B-B14F-4D97-AF65-F5344CB8AC3E}">
        <p14:creationId xmlns:p14="http://schemas.microsoft.com/office/powerpoint/2010/main" val="1534758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53256B9-E47D-4162-811B-2DBD5CEB8666}" type="datetimeFigureOut">
              <a:rPr lang="en-IN" smtClean="0"/>
              <a:t>17-04-2025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5190A5F-026C-4BC3-8369-3DA8A19E1246}" type="slidenum">
              <a:rPr lang="en-IN" smtClean="0"/>
              <a:t>‹#›</a:t>
            </a:fld>
            <a:endParaRPr lang="en-IN"/>
          </a:p>
        </p:txBody>
      </p:sp>
    </p:spTree>
    <p:extLst>
      <p:ext uri="{BB962C8B-B14F-4D97-AF65-F5344CB8AC3E}">
        <p14:creationId xmlns:p14="http://schemas.microsoft.com/office/powerpoint/2010/main" val="19348056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453256B9-E47D-4162-811B-2DBD5CEB8666}" type="datetimeFigureOut">
              <a:rPr lang="en-IN" smtClean="0"/>
              <a:t>17-04-2025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5190A5F-026C-4BC3-8369-3DA8A19E1246}" type="slidenum">
              <a:rPr lang="en-IN" smtClean="0"/>
              <a:t>‹#›</a:t>
            </a:fld>
            <a:endParaRPr lang="en-IN"/>
          </a:p>
        </p:txBody>
      </p:sp>
    </p:spTree>
    <p:extLst>
      <p:ext uri="{BB962C8B-B14F-4D97-AF65-F5344CB8AC3E}">
        <p14:creationId xmlns:p14="http://schemas.microsoft.com/office/powerpoint/2010/main" val="6365724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3256B9-E47D-4162-811B-2DBD5CEB8666}" type="datetimeFigureOut">
              <a:rPr lang="en-IN" smtClean="0"/>
              <a:t>17-04-2025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5190A5F-026C-4BC3-8369-3DA8A19E1246}" type="slidenum">
              <a:rPr lang="en-IN" smtClean="0"/>
              <a:t>‹#›</a:t>
            </a:fld>
            <a:endParaRPr lang="en-IN"/>
          </a:p>
        </p:txBody>
      </p:sp>
    </p:spTree>
    <p:extLst>
      <p:ext uri="{BB962C8B-B14F-4D97-AF65-F5344CB8AC3E}">
        <p14:creationId xmlns:p14="http://schemas.microsoft.com/office/powerpoint/2010/main" val="3238363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3256B9-E47D-4162-811B-2DBD5CEB8666}" type="datetimeFigureOut">
              <a:rPr lang="en-IN" smtClean="0"/>
              <a:t>17-04-2025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5190A5F-026C-4BC3-8369-3DA8A19E1246}" type="slidenum">
              <a:rPr lang="en-IN" smtClean="0"/>
              <a:t>‹#›</a:t>
            </a:fld>
            <a:endParaRPr lang="en-IN"/>
          </a:p>
        </p:txBody>
      </p:sp>
    </p:spTree>
    <p:extLst>
      <p:ext uri="{BB962C8B-B14F-4D97-AF65-F5344CB8AC3E}">
        <p14:creationId xmlns:p14="http://schemas.microsoft.com/office/powerpoint/2010/main" val="30070106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3256B9-E47D-4162-811B-2DBD5CEB8666}" type="datetimeFigureOut">
              <a:rPr lang="en-IN" smtClean="0"/>
              <a:t>17-04-2025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5190A5F-026C-4BC3-8369-3DA8A19E1246}" type="slidenum">
              <a:rPr lang="en-IN" smtClean="0"/>
              <a:t>‹#›</a:t>
            </a:fld>
            <a:endParaRPr lang="en-IN"/>
          </a:p>
        </p:txBody>
      </p:sp>
    </p:spTree>
    <p:extLst>
      <p:ext uri="{BB962C8B-B14F-4D97-AF65-F5344CB8AC3E}">
        <p14:creationId xmlns:p14="http://schemas.microsoft.com/office/powerpoint/2010/main" val="15070982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3256B9-E47D-4162-811B-2DBD5CEB8666}" type="datetimeFigureOut">
              <a:rPr lang="en-IN" smtClean="0"/>
              <a:t>17-04-2025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5190A5F-026C-4BC3-8369-3DA8A19E1246}" type="slidenum">
              <a:rPr lang="en-IN" smtClean="0"/>
              <a:t>‹#›</a:t>
            </a:fld>
            <a:endParaRPr lang="en-IN"/>
          </a:p>
        </p:txBody>
      </p:sp>
    </p:spTree>
    <p:extLst>
      <p:ext uri="{BB962C8B-B14F-4D97-AF65-F5344CB8AC3E}">
        <p14:creationId xmlns:p14="http://schemas.microsoft.com/office/powerpoint/2010/main" val="21597505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3256B9-E47D-4162-811B-2DBD5CEB8666}" type="datetimeFigureOut">
              <a:rPr lang="en-IN" smtClean="0"/>
              <a:t>17-04-2025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5190A5F-026C-4BC3-8369-3DA8A19E1246}" type="slidenum">
              <a:rPr lang="en-IN" smtClean="0"/>
              <a:t>‹#›</a:t>
            </a:fld>
            <a:endParaRPr lang="en-IN"/>
          </a:p>
        </p:txBody>
      </p:sp>
    </p:spTree>
    <p:extLst>
      <p:ext uri="{BB962C8B-B14F-4D97-AF65-F5344CB8AC3E}">
        <p14:creationId xmlns:p14="http://schemas.microsoft.com/office/powerpoint/2010/main" val="2400490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3256B9-E47D-4162-811B-2DBD5CEB8666}" type="datetimeFigureOut">
              <a:rPr lang="en-IN" smtClean="0"/>
              <a:t>17-04-2025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5190A5F-026C-4BC3-8369-3DA8A19E1246}" type="slidenum">
              <a:rPr lang="en-IN" smtClean="0"/>
              <a:t>‹#›</a:t>
            </a:fld>
            <a:endParaRPr lang="en-IN"/>
          </a:p>
        </p:txBody>
      </p:sp>
    </p:spTree>
    <p:extLst>
      <p:ext uri="{BB962C8B-B14F-4D97-AF65-F5344CB8AC3E}">
        <p14:creationId xmlns:p14="http://schemas.microsoft.com/office/powerpoint/2010/main" val="42758412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3256B9-E47D-4162-811B-2DBD5CEB8666}" type="datetimeFigureOut">
              <a:rPr lang="en-IN" smtClean="0"/>
              <a:t>17-04-2025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5190A5F-026C-4BC3-8369-3DA8A19E1246}" type="slidenum">
              <a:rPr lang="en-IN" smtClean="0"/>
              <a:t>‹#›</a:t>
            </a:fld>
            <a:endParaRPr lang="en-IN"/>
          </a:p>
        </p:txBody>
      </p:sp>
    </p:spTree>
    <p:extLst>
      <p:ext uri="{BB962C8B-B14F-4D97-AF65-F5344CB8AC3E}">
        <p14:creationId xmlns:p14="http://schemas.microsoft.com/office/powerpoint/2010/main" val="1104123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3256B9-E47D-4162-811B-2DBD5CEB8666}" type="datetimeFigureOut">
              <a:rPr lang="en-IN" smtClean="0"/>
              <a:t>17-04-2025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5190A5F-026C-4BC3-8369-3DA8A19E1246}" type="slidenum">
              <a:rPr lang="en-IN" smtClean="0"/>
              <a:t>‹#›</a:t>
            </a:fld>
            <a:endParaRPr lang="en-IN"/>
          </a:p>
        </p:txBody>
      </p:sp>
    </p:spTree>
    <p:extLst>
      <p:ext uri="{BB962C8B-B14F-4D97-AF65-F5344CB8AC3E}">
        <p14:creationId xmlns:p14="http://schemas.microsoft.com/office/powerpoint/2010/main" val="38650010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3256B9-E47D-4162-811B-2DBD5CEB8666}" type="datetimeFigureOut">
              <a:rPr lang="en-IN" smtClean="0"/>
              <a:t>17-04-2025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5190A5F-026C-4BC3-8369-3DA8A19E1246}"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38016799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3256B9-E47D-4162-811B-2DBD5CEB8666}" type="datetimeFigureOut">
              <a:rPr lang="en-IN" smtClean="0"/>
              <a:t>17-04-2025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5190A5F-026C-4BC3-8369-3DA8A19E1246}" type="slidenum">
              <a:rPr lang="en-IN" smtClean="0"/>
              <a:t>‹#›</a:t>
            </a:fld>
            <a:endParaRPr lang="en-IN"/>
          </a:p>
        </p:txBody>
      </p:sp>
    </p:spTree>
    <p:extLst>
      <p:ext uri="{BB962C8B-B14F-4D97-AF65-F5344CB8AC3E}">
        <p14:creationId xmlns:p14="http://schemas.microsoft.com/office/powerpoint/2010/main" val="3411130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53256B9-E47D-4162-811B-2DBD5CEB8666}" type="datetimeFigureOut">
              <a:rPr lang="en-IN" smtClean="0"/>
              <a:t>17-04-2025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5190A5F-026C-4BC3-8369-3DA8A19E1246}" type="slidenum">
              <a:rPr lang="en-IN" smtClean="0"/>
              <a:t>‹#›</a:t>
            </a:fld>
            <a:endParaRPr lang="en-IN"/>
          </a:p>
        </p:txBody>
      </p:sp>
    </p:spTree>
    <p:extLst>
      <p:ext uri="{BB962C8B-B14F-4D97-AF65-F5344CB8AC3E}">
        <p14:creationId xmlns:p14="http://schemas.microsoft.com/office/powerpoint/2010/main" val="178315492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online-travel-website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b2b-portal-development.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online-travel-web-portal.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online-tour-booking.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travel-management-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booking-engine-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amadeus-travel-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sabre-airline-solution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b2b-travel-solutions.php"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travelopro.com/GDS-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travelopro.com/GDS-ticket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travelopro.com/travel-online-portal.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s://www.travelopro.com/online-car-rental-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s://www.travelopro.com/gds-travel-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hyperlink" Target="https://www.travelopro.com/gds-booking-engin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hyperlink" Target="https://www.travelopro.com/amadeus-flight-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hyperlink" Target="https://www.pinterest.com/pin/1113796551566383253/"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hyperlink" Target="https://www.travelopro.com/booking-reservation-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2AF16F6-A9BA-223A-E286-B6E915320E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111673"/>
            <a:ext cx="1926513" cy="438342"/>
          </a:xfrm>
          <a:prstGeom prst="rect">
            <a:avLst/>
          </a:prstGeom>
        </p:spPr>
      </p:pic>
      <p:sp>
        <p:nvSpPr>
          <p:cNvPr id="7" name="TextBox 6">
            <a:extLst>
              <a:ext uri="{FF2B5EF4-FFF2-40B4-BE49-F238E27FC236}">
                <a16:creationId xmlns:a16="http://schemas.microsoft.com/office/drawing/2014/main" id="{C9343209-FD37-5725-D0E6-C7A2F8C0EAD9}"/>
              </a:ext>
            </a:extLst>
          </p:cNvPr>
          <p:cNvSpPr txBox="1"/>
          <p:nvPr/>
        </p:nvSpPr>
        <p:spPr>
          <a:xfrm>
            <a:off x="2785241" y="111673"/>
            <a:ext cx="6621517" cy="707886"/>
          </a:xfrm>
          <a:prstGeom prst="rect">
            <a:avLst/>
          </a:prstGeom>
          <a:noFill/>
        </p:spPr>
        <p:txBody>
          <a:bodyPr wrap="square">
            <a:spAutoFit/>
          </a:bodyPr>
          <a:lstStyle/>
          <a:p>
            <a:r>
              <a:rPr lang="en-IN" sz="4000" b="1" dirty="0"/>
              <a:t>Booking Reservation Software</a:t>
            </a:r>
          </a:p>
        </p:txBody>
      </p:sp>
      <p:sp>
        <p:nvSpPr>
          <p:cNvPr id="8" name="TextBox 7">
            <a:extLst>
              <a:ext uri="{FF2B5EF4-FFF2-40B4-BE49-F238E27FC236}">
                <a16:creationId xmlns:a16="http://schemas.microsoft.com/office/drawing/2014/main" id="{AE14617C-0119-EBFE-5228-EABF42582447}"/>
              </a:ext>
            </a:extLst>
          </p:cNvPr>
          <p:cNvSpPr txBox="1"/>
          <p:nvPr/>
        </p:nvSpPr>
        <p:spPr>
          <a:xfrm>
            <a:off x="4407723" y="5798441"/>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BEC4C078-DA21-ADF3-B433-1149BCDA21AE}"/>
              </a:ext>
            </a:extLst>
          </p:cNvPr>
          <p:cNvPicPr>
            <a:picLocks noChangeAspect="1"/>
          </p:cNvPicPr>
          <p:nvPr/>
        </p:nvPicPr>
        <p:blipFill>
          <a:blip r:embed="rId4"/>
          <a:stretch>
            <a:fillRect/>
          </a:stretch>
        </p:blipFill>
        <p:spPr>
          <a:xfrm>
            <a:off x="818165" y="1054648"/>
            <a:ext cx="10743215" cy="4286250"/>
          </a:xfrm>
          <a:prstGeom prst="rect">
            <a:avLst/>
          </a:prstGeom>
        </p:spPr>
      </p:pic>
    </p:spTree>
    <p:extLst>
      <p:ext uri="{BB962C8B-B14F-4D97-AF65-F5344CB8AC3E}">
        <p14:creationId xmlns:p14="http://schemas.microsoft.com/office/powerpoint/2010/main" val="31111553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7B41B5-E699-4617-F920-6950C819F82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616743B-EA6A-12DB-EBBF-B5BA78F6BB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111673"/>
            <a:ext cx="1926513" cy="438342"/>
          </a:xfrm>
          <a:prstGeom prst="rect">
            <a:avLst/>
          </a:prstGeom>
        </p:spPr>
      </p:pic>
      <p:sp>
        <p:nvSpPr>
          <p:cNvPr id="3" name="TextBox 2">
            <a:extLst>
              <a:ext uri="{FF2B5EF4-FFF2-40B4-BE49-F238E27FC236}">
                <a16:creationId xmlns:a16="http://schemas.microsoft.com/office/drawing/2014/main" id="{1FF5B787-D0BF-C44B-ADB1-B1277F471647}"/>
              </a:ext>
            </a:extLst>
          </p:cNvPr>
          <p:cNvSpPr txBox="1"/>
          <p:nvPr/>
        </p:nvSpPr>
        <p:spPr>
          <a:xfrm>
            <a:off x="746233" y="617781"/>
            <a:ext cx="11014843" cy="5622437"/>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Is an Online Booking Reservation Software and Why Do You Need It?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one-stop software solution allowing the travel industry to sell tours efficiently, provide a consistent high level of customer service and simple back-office administration. All without the need for important financial investment.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travel reservation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offers a comprehensive collection of features personalized to achieve your business goals. It is a powerful and feature-rich travel reservation system designed to function as your business growth engine.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engaging customers in the worldwide travel industry, online travel booking businesses come to custom software development companies and find an innovative solution that is required to be implemented in the long-term strategy. Our expert team develops the most stable reservation system solution based on your needs, with expertise in payment gateway integration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search engine optimization</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32267563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A680A8-6D78-E199-1523-81ACF6AB8E1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CCE6DFB-4E87-29B7-C493-F17996E4BD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111673"/>
            <a:ext cx="1926513" cy="438342"/>
          </a:xfrm>
          <a:prstGeom prst="rect">
            <a:avLst/>
          </a:prstGeom>
        </p:spPr>
      </p:pic>
      <p:sp>
        <p:nvSpPr>
          <p:cNvPr id="3" name="TextBox 2">
            <a:extLst>
              <a:ext uri="{FF2B5EF4-FFF2-40B4-BE49-F238E27FC236}">
                <a16:creationId xmlns:a16="http://schemas.microsoft.com/office/drawing/2014/main" id="{F1DB480D-4A54-3A3A-8894-95490C5CCCB5}"/>
              </a:ext>
            </a:extLst>
          </p:cNvPr>
          <p:cNvSpPr txBox="1"/>
          <p:nvPr/>
        </p:nvSpPr>
        <p:spPr>
          <a:xfrm>
            <a:off x="746235" y="654740"/>
            <a:ext cx="10857186" cy="5812425"/>
          </a:xfrm>
          <a:prstGeom prst="rect">
            <a:avLst/>
          </a:prstGeom>
          <a:noFill/>
        </p:spPr>
        <p:txBody>
          <a:bodyPr wrap="square">
            <a:spAutoFit/>
          </a:bodyPr>
          <a:lstStyle/>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Traditionally, a travel agency would be engaged in multiple activities besides booking hotels and flights. Day-to-day operations of a typical travel agent usually involve scheduling, tour program creation, consultation services, activities booking, vendor negotiation, creating personalized tours, and finding the best fare for a client’s budget.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When you’re using specific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booking software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you get access to the back office and can connect your bookings to the accounting service, receive reports, create invoices, and much more. In fact, standard features for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booking and reservation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involve:</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GDS connectivity</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Other third-party suppliers integration (bed banks, tours and attractions, etc)</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Booking and cancellation management</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Payment system and automatic billing</a:t>
            </a: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Discounts management</a:t>
            </a:r>
          </a:p>
        </p:txBody>
      </p:sp>
    </p:spTree>
    <p:extLst>
      <p:ext uri="{BB962C8B-B14F-4D97-AF65-F5344CB8AC3E}">
        <p14:creationId xmlns:p14="http://schemas.microsoft.com/office/powerpoint/2010/main" val="26418492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618C64-D79B-B0F3-C8FD-DE2AA06B3E2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76994FA-490E-CFA1-F971-27DA7C4F37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111673"/>
            <a:ext cx="1926513" cy="438342"/>
          </a:xfrm>
          <a:prstGeom prst="rect">
            <a:avLst/>
          </a:prstGeom>
        </p:spPr>
      </p:pic>
      <p:sp>
        <p:nvSpPr>
          <p:cNvPr id="3" name="TextBox 2">
            <a:extLst>
              <a:ext uri="{FF2B5EF4-FFF2-40B4-BE49-F238E27FC236}">
                <a16:creationId xmlns:a16="http://schemas.microsoft.com/office/drawing/2014/main" id="{4D019259-BC10-44B2-3FED-D8E9A67B616A}"/>
              </a:ext>
            </a:extLst>
          </p:cNvPr>
          <p:cNvSpPr txBox="1"/>
          <p:nvPr/>
        </p:nvSpPr>
        <p:spPr>
          <a:xfrm>
            <a:off x="404648" y="550015"/>
            <a:ext cx="11382704" cy="6105005"/>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From the moment a customer books with you, Travelopro's there to perform customer intake, automatically send customized email confirmations to you and your customers, deliver text reminders, and process payments. With Travelopro, your day-to-day runs more smoothly. There's even a mobile app, for to handle when you're on-the-go. All you need to do is appear at the right time.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allows real-time integration with all major Online Travel </a:t>
            </a:r>
            <a:r>
              <a:rPr lang="en-IN" sz="2400" kern="100" dirty="0">
                <a:latin typeface="Calibri" panose="020F0502020204030204" pitchFamily="34" charset="0"/>
                <a:ea typeface="Calibri" panose="020F0502020204030204" pitchFamily="34" charset="0"/>
                <a:cs typeface="Times New Roman" panose="02020603050405020304" pitchFamily="18" charset="0"/>
              </a:rPr>
              <a:t>Agents (OTAs) and Global Distribution Systems (GDS) to grow your market reach, increase occupancy rates, and eliminate booking errors. Some cloud-based online booking systems may offer you a widget that is simple to add to your website. While these are very easy to integrate, do bear in mind that they do not give you much control over the booking process. Travelopro is a complete </a:t>
            </a:r>
            <a:r>
              <a:rPr lang="en-IN" sz="2400" b="1" kern="100" dirty="0">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booking software</a:t>
            </a:r>
            <a:r>
              <a:rPr lang="en-IN" sz="2400" b="1" kern="100" dirty="0">
                <a:latin typeface="Calibri" panose="020F0502020204030204" pitchFamily="34" charset="0"/>
                <a:ea typeface="Calibri" panose="020F0502020204030204" pitchFamily="34" charset="0"/>
                <a:cs typeface="Times New Roman" panose="02020603050405020304" pitchFamily="18" charset="0"/>
              </a:rPr>
              <a:t> </a:t>
            </a:r>
            <a:r>
              <a:rPr lang="en-IN" sz="2400" kern="100" dirty="0">
                <a:latin typeface="Calibri" panose="020F0502020204030204" pitchFamily="34" charset="0"/>
                <a:ea typeface="Calibri" panose="020F0502020204030204" pitchFamily="34" charset="0"/>
                <a:cs typeface="Times New Roman" panose="02020603050405020304" pitchFamily="18" charset="0"/>
              </a:rPr>
              <a:t>that automates your entire workflow! Speed up sales and booking journey to deliver a better experience and grow </a:t>
            </a:r>
            <a:r>
              <a:rPr lang="en-IN" sz="2400" kern="100" dirty="0" err="1">
                <a:latin typeface="Calibri" panose="020F0502020204030204" pitchFamily="34" charset="0"/>
                <a:ea typeface="Calibri" panose="020F0502020204030204" pitchFamily="34" charset="0"/>
                <a:cs typeface="Times New Roman" panose="02020603050405020304" pitchFamily="18" charset="0"/>
              </a:rPr>
              <a:t>revenue.We</a:t>
            </a:r>
            <a:r>
              <a:rPr lang="en-IN" sz="2400" kern="100" dirty="0">
                <a:latin typeface="Calibri" panose="020F0502020204030204" pitchFamily="34" charset="0"/>
                <a:ea typeface="Calibri" panose="020F0502020204030204" pitchFamily="34" charset="0"/>
                <a:cs typeface="Times New Roman" panose="02020603050405020304" pitchFamily="18" charset="0"/>
              </a:rPr>
              <a:t> allow Online Travel Agencies (OTAs), Metasearch and Travel Management Companies (TMCs) and corporate companies to search, book and manage relevant hotel content.</a:t>
            </a:r>
          </a:p>
        </p:txBody>
      </p:sp>
    </p:spTree>
    <p:extLst>
      <p:ext uri="{BB962C8B-B14F-4D97-AF65-F5344CB8AC3E}">
        <p14:creationId xmlns:p14="http://schemas.microsoft.com/office/powerpoint/2010/main" val="1418734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C12F4-2549-F2F0-1CED-DFB2D29950E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BCEE6AA-12C7-A2E0-3212-4AD5E33C3A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111673"/>
            <a:ext cx="1926513" cy="438342"/>
          </a:xfrm>
          <a:prstGeom prst="rect">
            <a:avLst/>
          </a:prstGeom>
        </p:spPr>
      </p:pic>
      <p:sp>
        <p:nvSpPr>
          <p:cNvPr id="3" name="TextBox 2">
            <a:extLst>
              <a:ext uri="{FF2B5EF4-FFF2-40B4-BE49-F238E27FC236}">
                <a16:creationId xmlns:a16="http://schemas.microsoft.com/office/drawing/2014/main" id="{0BFC32AB-CEF2-0C03-3F17-051693128C1C}"/>
              </a:ext>
            </a:extLst>
          </p:cNvPr>
          <p:cNvSpPr txBox="1"/>
          <p:nvPr/>
        </p:nvSpPr>
        <p:spPr>
          <a:xfrm>
            <a:off x="788275" y="712775"/>
            <a:ext cx="10899228" cy="543244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Benefits of booking engine software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While the core message around booking engine software is direct bookings, there’s a complete lot more potential than that.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With the right booking engine in place: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can increase conversions with a easy guest booking experience</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can save time with quick and simple setup</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can eliminate manual entry with immediate integration</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can make better decisions with information</a:t>
            </a: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can profile an advantage over competitors who don’t have one</a:t>
            </a:r>
          </a:p>
        </p:txBody>
      </p:sp>
    </p:spTree>
    <p:extLst>
      <p:ext uri="{BB962C8B-B14F-4D97-AF65-F5344CB8AC3E}">
        <p14:creationId xmlns:p14="http://schemas.microsoft.com/office/powerpoint/2010/main" val="15248955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21DE70-A667-5B90-B056-43C560B2415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8B86EF0-38FD-0BDF-FDB9-862866ED51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111673"/>
            <a:ext cx="1926513" cy="438342"/>
          </a:xfrm>
          <a:prstGeom prst="rect">
            <a:avLst/>
          </a:prstGeom>
        </p:spPr>
      </p:pic>
      <p:sp>
        <p:nvSpPr>
          <p:cNvPr id="3" name="TextBox 2">
            <a:extLst>
              <a:ext uri="{FF2B5EF4-FFF2-40B4-BE49-F238E27FC236}">
                <a16:creationId xmlns:a16="http://schemas.microsoft.com/office/drawing/2014/main" id="{B2C8C9E9-D0BA-BD94-C4CC-5EEDB66B3094}"/>
              </a:ext>
            </a:extLst>
          </p:cNvPr>
          <p:cNvSpPr txBox="1"/>
          <p:nvPr/>
        </p:nvSpPr>
        <p:spPr>
          <a:xfrm>
            <a:off x="851338" y="566485"/>
            <a:ext cx="10489324" cy="572502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Booking Reservation Software Is Beneficial?</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a highly competitive tourism market, travel booking reservation software must be more sophisticated than ever. Travel agents, tour operators and hoteliers have dozens of options.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cloud-based online booking, scheduling, point of sale and marketing software - everything you need to make your life easier.</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Travelopro, a modern and up-to-date company providing online travel booking software solutions for travel businesses all over the world</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offering various solutions for creating and managing a booking &amp; reservation business. From SaaS-based solution, Booking &amp; Reservation extensions, plugins, marketplace add-ons, SMS gateway integration, to fully native mobile apps, Point of Sales Systems are available for multiple platforms.</a:t>
            </a:r>
          </a:p>
        </p:txBody>
      </p:sp>
    </p:spTree>
    <p:extLst>
      <p:ext uri="{BB962C8B-B14F-4D97-AF65-F5344CB8AC3E}">
        <p14:creationId xmlns:p14="http://schemas.microsoft.com/office/powerpoint/2010/main" val="27445364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AFE507-B225-682D-CA6D-11FCA19BD00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311FD10-5E37-F6CA-2FC1-8A4C861D05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111673"/>
            <a:ext cx="1926513" cy="438342"/>
          </a:xfrm>
          <a:prstGeom prst="rect">
            <a:avLst/>
          </a:prstGeom>
        </p:spPr>
      </p:pic>
      <p:sp>
        <p:nvSpPr>
          <p:cNvPr id="6" name="TextBox 5">
            <a:extLst>
              <a:ext uri="{FF2B5EF4-FFF2-40B4-BE49-F238E27FC236}">
                <a16:creationId xmlns:a16="http://schemas.microsoft.com/office/drawing/2014/main" id="{5D234C99-662D-018C-0CAD-AE8945DFB497}"/>
              </a:ext>
            </a:extLst>
          </p:cNvPr>
          <p:cNvSpPr txBox="1"/>
          <p:nvPr/>
        </p:nvSpPr>
        <p:spPr>
          <a:xfrm>
            <a:off x="804041" y="1115546"/>
            <a:ext cx="11062138" cy="4626908"/>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leading technology partner that has been delivering to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and tourism industry</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travel solutions that best suits to individual client’s business requirements. The team of the company designs and delivers highly-customizable and robust online booking engines.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developers have experience with building Central Reservations Systems (CRS) for direct booking, inventory management, customer profile building, and confirmation &amp; cancellation modules, along with inventory blocking for individuals, groups, and businesses.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customized online booking engines provide management for a variety of point-of-sale systems including online booking via OTAs, affiliate networks, and direct bookings through Extranets.</a:t>
            </a:r>
          </a:p>
        </p:txBody>
      </p:sp>
    </p:spTree>
    <p:extLst>
      <p:ext uri="{BB962C8B-B14F-4D97-AF65-F5344CB8AC3E}">
        <p14:creationId xmlns:p14="http://schemas.microsoft.com/office/powerpoint/2010/main" val="13407185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C7A275-4AD1-FB77-C02A-6B05F6A6D10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C9B9252-D4E9-D391-2F37-B5C1A3467D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111673"/>
            <a:ext cx="1926513" cy="438342"/>
          </a:xfrm>
          <a:prstGeom prst="rect">
            <a:avLst/>
          </a:prstGeom>
        </p:spPr>
      </p:pic>
      <p:sp>
        <p:nvSpPr>
          <p:cNvPr id="3" name="TextBox 2">
            <a:extLst>
              <a:ext uri="{FF2B5EF4-FFF2-40B4-BE49-F238E27FC236}">
                <a16:creationId xmlns:a16="http://schemas.microsoft.com/office/drawing/2014/main" id="{EF4A312F-7B05-4719-01FA-DD6EBDCCF85D}"/>
              </a:ext>
            </a:extLst>
          </p:cNvPr>
          <p:cNvSpPr txBox="1"/>
          <p:nvPr/>
        </p:nvSpPr>
        <p:spPr>
          <a:xfrm>
            <a:off x="1040524" y="1115546"/>
            <a:ext cx="9743090"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developers have experience with programming online booking platforms that integrate seamlessly to tour operators' and OTAs new or existing websites with modules for scheduling, calendars, payments, CRM, and business intelligence.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develop Property Management Systems (PMS)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Central Reservation Systems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(CRS) to integrate with open distribution channels, GDSs, extranets, and Online Booking Tools (OBT).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booking software designed and delivered by expertise are highly-customizable that can best fits to the business needs of individual clients. So, automating the booking process can assist in the successful growth of the business and strengthen the profits with increased sales. </a:t>
            </a:r>
          </a:p>
        </p:txBody>
      </p:sp>
    </p:spTree>
    <p:extLst>
      <p:ext uri="{BB962C8B-B14F-4D97-AF65-F5344CB8AC3E}">
        <p14:creationId xmlns:p14="http://schemas.microsoft.com/office/powerpoint/2010/main" val="5866698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9279AE-9062-FADF-DF16-D55CA6D08A2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D85B03A-6377-2435-BF58-B06A243E26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111673"/>
            <a:ext cx="1926513" cy="438342"/>
          </a:xfrm>
          <a:prstGeom prst="rect">
            <a:avLst/>
          </a:prstGeom>
        </p:spPr>
      </p:pic>
      <p:sp>
        <p:nvSpPr>
          <p:cNvPr id="3" name="TextBox 2">
            <a:extLst>
              <a:ext uri="{FF2B5EF4-FFF2-40B4-BE49-F238E27FC236}">
                <a16:creationId xmlns:a16="http://schemas.microsoft.com/office/drawing/2014/main" id="{58FDDF46-F994-5208-E6FB-C2DA5C0FF06A}"/>
              </a:ext>
            </a:extLst>
          </p:cNvPr>
          <p:cNvSpPr txBox="1"/>
          <p:nvPr/>
        </p:nvSpPr>
        <p:spPr>
          <a:xfrm>
            <a:off x="832945" y="917960"/>
            <a:ext cx="10526110"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bring all the great features and functionalities of a powerful travel reservation system encased in a completely redesigned interface. This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content aggregation platform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enables for simple booking and distribution of any type of travel service: flight, hotel, car, insurance, cruise, activity, as well as travel packages.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Operators and travel agencies from all around the world can instantly systemize and build activities in their work places, and can propose online reservation for their tourism services via Travelopro’s multiple modules.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 Online Booking System helps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management companies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provide their customers &amp; their sub-agents with an online solution for their travel requirements. It brings in efficiency and assists both the agency and the corporate working with the agency to reduce costs in terms of time and money. </a:t>
            </a:r>
          </a:p>
        </p:txBody>
      </p:sp>
    </p:spTree>
    <p:extLst>
      <p:ext uri="{BB962C8B-B14F-4D97-AF65-F5344CB8AC3E}">
        <p14:creationId xmlns:p14="http://schemas.microsoft.com/office/powerpoint/2010/main" val="26702498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2CD0D1-4436-0049-AC1E-F3464EFAB08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81FEEE7-6AFB-C9C9-019E-61E319459D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111673"/>
            <a:ext cx="1926513" cy="438342"/>
          </a:xfrm>
          <a:prstGeom prst="rect">
            <a:avLst/>
          </a:prstGeom>
        </p:spPr>
      </p:pic>
      <p:sp>
        <p:nvSpPr>
          <p:cNvPr id="3" name="TextBox 2">
            <a:extLst>
              <a:ext uri="{FF2B5EF4-FFF2-40B4-BE49-F238E27FC236}">
                <a16:creationId xmlns:a16="http://schemas.microsoft.com/office/drawing/2014/main" id="{166DA912-E905-9E8F-5434-FEEDDF5F9270}"/>
              </a:ext>
            </a:extLst>
          </p:cNvPr>
          <p:cNvSpPr txBox="1"/>
          <p:nvPr/>
        </p:nvSpPr>
        <p:spPr>
          <a:xfrm>
            <a:off x="1051033" y="1150277"/>
            <a:ext cx="10478815" cy="414434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Advantages Of Having A Travel Agency – Booking Portal:</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24×7 bookings and customer interaction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for a travel agency, the leading business may not come in at business hours but out-of-work hours when people really make trip plans and look to surf the web or their options.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a travel portal that operates 24×7, you would not lose your sales to competitors and also boost your online presence.</a:t>
            </a:r>
          </a:p>
        </p:txBody>
      </p:sp>
    </p:spTree>
    <p:extLst>
      <p:ext uri="{BB962C8B-B14F-4D97-AF65-F5344CB8AC3E}">
        <p14:creationId xmlns:p14="http://schemas.microsoft.com/office/powerpoint/2010/main" val="3627181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7DC889-D8C0-77EF-CE4B-324130BEF1C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726859D-D363-63CE-B254-019BA47A46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111673"/>
            <a:ext cx="1926513" cy="438342"/>
          </a:xfrm>
          <a:prstGeom prst="rect">
            <a:avLst/>
          </a:prstGeom>
        </p:spPr>
      </p:pic>
      <p:sp>
        <p:nvSpPr>
          <p:cNvPr id="3" name="TextBox 2">
            <a:extLst>
              <a:ext uri="{FF2B5EF4-FFF2-40B4-BE49-F238E27FC236}">
                <a16:creationId xmlns:a16="http://schemas.microsoft.com/office/drawing/2014/main" id="{59C23DB5-8E5D-DC69-FA83-F82FCBB59442}"/>
              </a:ext>
            </a:extLst>
          </p:cNvPr>
          <p:cNvSpPr txBox="1"/>
          <p:nvPr/>
        </p:nvSpPr>
        <p:spPr>
          <a:xfrm>
            <a:off x="725212" y="550015"/>
            <a:ext cx="10951779" cy="6325386"/>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Upselling opportunity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Your chances of upselling to your customer with add-on services or upgrades grow significantly when you have them to show and sell as graphics online, rather than in person. You can run customized ads that appeal to your specific customer demographic.</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Increased profits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Presenting the option to book your travel services anytime, anywhere exponentially boosts your customer satisfaction, and in turn sales. Customers are more likely to make expensive purchases in the comfort of their homes. Upselling add-on services would be a good secondary revenue stream as well.</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21880264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0E3E58-78DA-9D91-A325-6F3148FDCAB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7FA6A89-8037-98B6-0D35-A921E9151C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111673"/>
            <a:ext cx="1926513" cy="438342"/>
          </a:xfrm>
          <a:prstGeom prst="rect">
            <a:avLst/>
          </a:prstGeom>
        </p:spPr>
      </p:pic>
      <p:sp>
        <p:nvSpPr>
          <p:cNvPr id="3" name="TextBox 2">
            <a:extLst>
              <a:ext uri="{FF2B5EF4-FFF2-40B4-BE49-F238E27FC236}">
                <a16:creationId xmlns:a16="http://schemas.microsoft.com/office/drawing/2014/main" id="{67D5FF2E-03F1-0A26-834D-B3DFEA7C9A3A}"/>
              </a:ext>
            </a:extLst>
          </p:cNvPr>
          <p:cNvSpPr txBox="1"/>
          <p:nvPr/>
        </p:nvSpPr>
        <p:spPr>
          <a:xfrm>
            <a:off x="1093077" y="764071"/>
            <a:ext cx="10426262" cy="5329857"/>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Resource management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Efficient resource management helps to enhance the bottom line. With real-time information on the number of bookings, cancellations, etc. in hand you are free to plan and place your resources beneficially.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a user-friendly portal at the forefront of your travel agency, you can select to create your brand image around it, thus increasing brand awareness.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Cutting-Edge Booking Reservation Software Development Services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automating the online booking system, this platform saves the time of staff members from doing manual bookings. Travel agencies are adopting the online platform to boost their business by offering best services to customers. Allowed travel agents access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booking platforms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anytime and anywhere. </a:t>
            </a:r>
          </a:p>
        </p:txBody>
      </p:sp>
    </p:spTree>
    <p:extLst>
      <p:ext uri="{BB962C8B-B14F-4D97-AF65-F5344CB8AC3E}">
        <p14:creationId xmlns:p14="http://schemas.microsoft.com/office/powerpoint/2010/main" val="3599696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D0727B-EAAD-39B8-3114-F3FF7A342D3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CE4BC6D-1ED7-ABFD-76B9-4480BC28EE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111673"/>
            <a:ext cx="1926513" cy="438342"/>
          </a:xfrm>
          <a:prstGeom prst="rect">
            <a:avLst/>
          </a:prstGeom>
        </p:spPr>
      </p:pic>
      <p:sp>
        <p:nvSpPr>
          <p:cNvPr id="3" name="TextBox 2">
            <a:extLst>
              <a:ext uri="{FF2B5EF4-FFF2-40B4-BE49-F238E27FC236}">
                <a16:creationId xmlns:a16="http://schemas.microsoft.com/office/drawing/2014/main" id="{B3458A87-4E6A-1A0D-5720-3AB985F70957}"/>
              </a:ext>
            </a:extLst>
          </p:cNvPr>
          <p:cNvSpPr txBox="1"/>
          <p:nvPr/>
        </p:nvSpPr>
        <p:spPr>
          <a:xfrm>
            <a:off x="774070" y="917960"/>
            <a:ext cx="10342179"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platform makes bookings quicker and easier, and increases customer conversion rate and revenue of the company by making the payment process hassle free for customers. This system also helps them to handle reservations easily and systematically.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integrate all these features into one travel engine and enable them to work seamlessly without hampering the quality of your services. The engine is scalable and custom-made to grow as your booking business does, seamlessly.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online travel booking platform market can be segmented based on service type, platform type, and geography. Based on service type, the market can be segmented into standalone and packaged. Standalone services can further be bifurcated into transportation and accommodation. By platform type, the market can be segmented into mobile based and desktop/web based.</a:t>
            </a:r>
          </a:p>
        </p:txBody>
      </p:sp>
    </p:spTree>
    <p:extLst>
      <p:ext uri="{BB962C8B-B14F-4D97-AF65-F5344CB8AC3E}">
        <p14:creationId xmlns:p14="http://schemas.microsoft.com/office/powerpoint/2010/main" val="22008438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05808-1825-5CE5-50AB-1BC45FB8D1F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5909ECE-F4BA-873E-073C-4F0AC4F12A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111673"/>
            <a:ext cx="1926513" cy="438342"/>
          </a:xfrm>
          <a:prstGeom prst="rect">
            <a:avLst/>
          </a:prstGeom>
        </p:spPr>
      </p:pic>
      <p:sp>
        <p:nvSpPr>
          <p:cNvPr id="3" name="TextBox 2">
            <a:extLst>
              <a:ext uri="{FF2B5EF4-FFF2-40B4-BE49-F238E27FC236}">
                <a16:creationId xmlns:a16="http://schemas.microsoft.com/office/drawing/2014/main" id="{13059B8E-EC0B-6FB3-2336-890AEB216371}"/>
              </a:ext>
            </a:extLst>
          </p:cNvPr>
          <p:cNvSpPr txBox="1"/>
          <p:nvPr/>
        </p:nvSpPr>
        <p:spPr>
          <a:xfrm>
            <a:off x="1250731" y="1216972"/>
            <a:ext cx="9690538"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online booking software can also computerize major routine admin operations while making sure that there are no errors or delays which are otherwise caused in traditional booking systems. This outcomes in increased productivity levels and efficiency at the same time.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ticketing booking engine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app enables your clients to book their tickets from your website portal and mobile apps and also it assists to automate your sales and easily manage the business anytime from anywhere.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Currently, take your travel ticket bookings 24x7 with our online booking app. We have rich features to meet the needs of the modern travel industry and also it grows your business ROI.</a:t>
            </a:r>
          </a:p>
        </p:txBody>
      </p:sp>
    </p:spTree>
    <p:extLst>
      <p:ext uri="{BB962C8B-B14F-4D97-AF65-F5344CB8AC3E}">
        <p14:creationId xmlns:p14="http://schemas.microsoft.com/office/powerpoint/2010/main" val="4465368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AC6DC4-69D3-4A21-3AFB-40531CF041D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BB8DCAD-5FE5-BACE-1A37-801E4E030F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111673"/>
            <a:ext cx="1926513" cy="438342"/>
          </a:xfrm>
          <a:prstGeom prst="rect">
            <a:avLst/>
          </a:prstGeom>
        </p:spPr>
      </p:pic>
      <p:sp>
        <p:nvSpPr>
          <p:cNvPr id="3" name="TextBox 2">
            <a:extLst>
              <a:ext uri="{FF2B5EF4-FFF2-40B4-BE49-F238E27FC236}">
                <a16:creationId xmlns:a16="http://schemas.microsoft.com/office/drawing/2014/main" id="{ED52751E-17FB-4008-0C46-BC5D7C80C009}"/>
              </a:ext>
            </a:extLst>
          </p:cNvPr>
          <p:cNvSpPr txBox="1"/>
          <p:nvPr/>
        </p:nvSpPr>
        <p:spPr>
          <a:xfrm>
            <a:off x="1331118" y="1289289"/>
            <a:ext cx="9785131" cy="41291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end to end solutions for any kind of business involving car rental, bike rental, air ticket booking, travel operators, tour agents, accommodation booking, bus booking, car rental booking, bus booking, trip operator, etc. can be easily done using our online travel booking software /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reservation system</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We make your clients feel excited about the end product.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Team is completely dedicated to delivering the best value to our clients, employees, and investors, calculating the time as money. We goal at delivering customer services with complete support and good experiences, even after the deployment of projects.</a:t>
            </a:r>
          </a:p>
        </p:txBody>
      </p:sp>
    </p:spTree>
    <p:extLst>
      <p:ext uri="{BB962C8B-B14F-4D97-AF65-F5344CB8AC3E}">
        <p14:creationId xmlns:p14="http://schemas.microsoft.com/office/powerpoint/2010/main" val="22611106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5ECD7A-99E7-2E31-17BD-16F19880A92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1D6FE24-EDC5-878E-942C-D6D077ABD5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111673"/>
            <a:ext cx="1926513" cy="438342"/>
          </a:xfrm>
          <a:prstGeom prst="rect">
            <a:avLst/>
          </a:prstGeom>
        </p:spPr>
      </p:pic>
      <p:sp>
        <p:nvSpPr>
          <p:cNvPr id="3" name="TextBox 2">
            <a:extLst>
              <a:ext uri="{FF2B5EF4-FFF2-40B4-BE49-F238E27FC236}">
                <a16:creationId xmlns:a16="http://schemas.microsoft.com/office/drawing/2014/main" id="{F80EE645-2586-3CAE-CE47-0074B4BEE94F}"/>
              </a:ext>
            </a:extLst>
          </p:cNvPr>
          <p:cNvSpPr txBox="1"/>
          <p:nvPr/>
        </p:nvSpPr>
        <p:spPr>
          <a:xfrm>
            <a:off x="951186" y="550015"/>
            <a:ext cx="10289628" cy="5827621"/>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Top 4 Use Of An Online Booking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Though online booking software’s primary concentrate is on payments and bookings, it still covers and assists execute a wide range of operations. Here are the most famous use cases of an online booking system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1. Helps customers compare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One of the best things about online booking systems is that they assist customers easily compare multiple travel packages or options. From hotels to flights, everything is placed in a logical order. It assists customers easily compare and make decisive choices that are in line with their budget and expectations leading customers to make the best suitable options.</a:t>
            </a:r>
          </a:p>
        </p:txBody>
      </p:sp>
    </p:spTree>
    <p:extLst>
      <p:ext uri="{BB962C8B-B14F-4D97-AF65-F5344CB8AC3E}">
        <p14:creationId xmlns:p14="http://schemas.microsoft.com/office/powerpoint/2010/main" val="8401350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BF026E-26A3-3B69-90F6-F396FA3812D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C0DDF7A-578A-1AEC-8D8E-DF9B6FC417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111673"/>
            <a:ext cx="1926513" cy="438342"/>
          </a:xfrm>
          <a:prstGeom prst="rect">
            <a:avLst/>
          </a:prstGeom>
        </p:spPr>
      </p:pic>
      <p:sp>
        <p:nvSpPr>
          <p:cNvPr id="3" name="TextBox 2">
            <a:extLst>
              <a:ext uri="{FF2B5EF4-FFF2-40B4-BE49-F238E27FC236}">
                <a16:creationId xmlns:a16="http://schemas.microsoft.com/office/drawing/2014/main" id="{B51DFE1C-AE70-1C01-D75F-108169D6DE65}"/>
              </a:ext>
            </a:extLst>
          </p:cNvPr>
          <p:cNvSpPr txBox="1"/>
          <p:nvPr/>
        </p:nvSpPr>
        <p:spPr>
          <a:xfrm>
            <a:off x="935421" y="317603"/>
            <a:ext cx="10972800" cy="6222794"/>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2. Caters to various customer needs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Be it business trips or solo vacations, customers these days have a broad range of needs and requests now more than ever that which businesses have to cater to. Intelligent booking systems enable customers to use filters that help them quickly catch hold of exactly whatever they are looking for.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3. A one-stop solution for all travel requirements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Online booking systems assist businesses incorporate options of cross-selling. Unlike traditional travel businesses that lack the flexibility and scalability to add new products and categories, online booking systems make it possible for businesses to add various other choices such as restaurant reservations, car rentals, theatre tickets, etc. making their business a one-stop solution for all kinds of travel requirements. </a:t>
            </a:r>
          </a:p>
        </p:txBody>
      </p:sp>
    </p:spTree>
    <p:extLst>
      <p:ext uri="{BB962C8B-B14F-4D97-AF65-F5344CB8AC3E}">
        <p14:creationId xmlns:p14="http://schemas.microsoft.com/office/powerpoint/2010/main" val="10889890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E231E9-699D-D604-3F1C-D0B1E26D7CA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FDC7F8A-A17F-AC6B-52E3-B8470A4939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111673"/>
            <a:ext cx="1926513" cy="438342"/>
          </a:xfrm>
          <a:prstGeom prst="rect">
            <a:avLst/>
          </a:prstGeom>
        </p:spPr>
      </p:pic>
      <p:sp>
        <p:nvSpPr>
          <p:cNvPr id="3" name="TextBox 2">
            <a:extLst>
              <a:ext uri="{FF2B5EF4-FFF2-40B4-BE49-F238E27FC236}">
                <a16:creationId xmlns:a16="http://schemas.microsoft.com/office/drawing/2014/main" id="{A65B50A0-3ECD-25B2-4951-7CC0AD444C57}"/>
              </a:ext>
            </a:extLst>
          </p:cNvPr>
          <p:cNvSpPr txBox="1"/>
          <p:nvPr/>
        </p:nvSpPr>
        <p:spPr>
          <a:xfrm>
            <a:off x="1261241" y="2103476"/>
            <a:ext cx="9249103" cy="2651047"/>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4. Helps increase organizational efficiency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Online booking software can not only make back-office operations simple and easy but can also increase the comprehensive efficiency of the organization as everything from inventory to customer service is automated.</a:t>
            </a:r>
          </a:p>
        </p:txBody>
      </p:sp>
    </p:spTree>
    <p:extLst>
      <p:ext uri="{BB962C8B-B14F-4D97-AF65-F5344CB8AC3E}">
        <p14:creationId xmlns:p14="http://schemas.microsoft.com/office/powerpoint/2010/main" val="5976738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33BF0D-D9F1-4804-1EA5-65A1C048F5B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F68C860-9539-5779-8FF5-91F349A527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111673"/>
            <a:ext cx="1926513" cy="438342"/>
          </a:xfrm>
          <a:prstGeom prst="rect">
            <a:avLst/>
          </a:prstGeom>
        </p:spPr>
      </p:pic>
      <p:sp>
        <p:nvSpPr>
          <p:cNvPr id="3" name="TextBox 2">
            <a:extLst>
              <a:ext uri="{FF2B5EF4-FFF2-40B4-BE49-F238E27FC236}">
                <a16:creationId xmlns:a16="http://schemas.microsoft.com/office/drawing/2014/main" id="{3F8C28CD-EAB1-0CAD-4C10-5EE10A4CDD1B}"/>
              </a:ext>
            </a:extLst>
          </p:cNvPr>
          <p:cNvSpPr txBox="1"/>
          <p:nvPr/>
        </p:nvSpPr>
        <p:spPr>
          <a:xfrm>
            <a:off x="914399" y="860276"/>
            <a:ext cx="10636469" cy="5329857"/>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Services We Offer For Travel Booking Reservation Engine Development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Hotel Booking Reservation Engine Development: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Hotel Booking Engine is a completely-packed quotation system having vital role of Hotel XML IN, Hotel XML Out, Hotel Extranet, Hotel Channel Manager and many more to help hotels automate every day hotel operations and ultimately increase revenue of the business.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online hotel booking reservation system shows the prices, allowing your potential guests to select their dates, number of people, process payments, and receive an automated confirmation email in real-time, resulting in a powerful booking experience.</a:t>
            </a:r>
          </a:p>
        </p:txBody>
      </p:sp>
    </p:spTree>
    <p:extLst>
      <p:ext uri="{BB962C8B-B14F-4D97-AF65-F5344CB8AC3E}">
        <p14:creationId xmlns:p14="http://schemas.microsoft.com/office/powerpoint/2010/main" val="9876971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A1B9D4-0DE1-36A8-F73F-943A6401B63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ACA8263-6C7D-377A-ECFA-A21B42A98B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111673"/>
            <a:ext cx="1926513" cy="438342"/>
          </a:xfrm>
          <a:prstGeom prst="rect">
            <a:avLst/>
          </a:prstGeom>
        </p:spPr>
      </p:pic>
      <p:sp>
        <p:nvSpPr>
          <p:cNvPr id="3" name="TextBox 2">
            <a:extLst>
              <a:ext uri="{FF2B5EF4-FFF2-40B4-BE49-F238E27FC236}">
                <a16:creationId xmlns:a16="http://schemas.microsoft.com/office/drawing/2014/main" id="{769E6FAC-294D-7BE6-816D-5ACF891D42C3}"/>
              </a:ext>
            </a:extLst>
          </p:cNvPr>
          <p:cNvSpPr txBox="1"/>
          <p:nvPr/>
        </p:nvSpPr>
        <p:spPr>
          <a:xfrm>
            <a:off x="1135116" y="1261836"/>
            <a:ext cx="10468303" cy="4334328"/>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Flight Booking Reservation Engine Development: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offers best flight booking software as well as top-notch features and quotation system. The expert team at Travelopro develops flight booking software with B2B &amp; B2C module. Our model permits travel companies to sell flight tickets to B2B/B2C customers with real-time price and seat availability.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bring best of technology products for hotels, flight booking engine, car rentals, relocation, excursion, and customized packages. We are committed and dedicated towards allowing the efficiency and efficacy of B2B Travel Booking System, B2C, and B2B2B corporates worldwide.</a:t>
            </a:r>
          </a:p>
        </p:txBody>
      </p:sp>
    </p:spTree>
    <p:extLst>
      <p:ext uri="{BB962C8B-B14F-4D97-AF65-F5344CB8AC3E}">
        <p14:creationId xmlns:p14="http://schemas.microsoft.com/office/powerpoint/2010/main" val="3409354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18EE42-CA9A-4705-4CED-4CF2C046BA9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CC6507D-528A-7901-E9EE-EDB90FCAF9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111673"/>
            <a:ext cx="1926513" cy="438342"/>
          </a:xfrm>
          <a:prstGeom prst="rect">
            <a:avLst/>
          </a:prstGeom>
        </p:spPr>
      </p:pic>
      <p:sp>
        <p:nvSpPr>
          <p:cNvPr id="3" name="TextBox 2">
            <a:extLst>
              <a:ext uri="{FF2B5EF4-FFF2-40B4-BE49-F238E27FC236}">
                <a16:creationId xmlns:a16="http://schemas.microsoft.com/office/drawing/2014/main" id="{12F2AF6B-92A0-E5CE-5D3D-00D9E9CD0048}"/>
              </a:ext>
            </a:extLst>
          </p:cNvPr>
          <p:cNvSpPr txBox="1"/>
          <p:nvPr/>
        </p:nvSpPr>
        <p:spPr>
          <a:xfrm>
            <a:off x="1198178" y="1064250"/>
            <a:ext cx="10005849" cy="4729500"/>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Car Booking Reservation Engine Development: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Car Rental Booking Engines assists in developing the sales of travel agencies rendering car rental and booking services. Our API integrated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Car Booking Engine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enables the customers to access car data of car rental agencies across the world.</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Car Booking Engines basically helps in managing reservations, tracking available vehicles, automatic maintenance and servicing notifications, checking vehicles in and out etc. We have been providing car rental software solutions for past few years. We have worked with various rental car companies across the globe. </a:t>
            </a:r>
          </a:p>
        </p:txBody>
      </p:sp>
    </p:spTree>
    <p:extLst>
      <p:ext uri="{BB962C8B-B14F-4D97-AF65-F5344CB8AC3E}">
        <p14:creationId xmlns:p14="http://schemas.microsoft.com/office/powerpoint/2010/main" val="38962642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43399A-446B-2435-F614-B7FCDAD4AF0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3187B51-4388-2CE0-432A-3A78172DCD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111673"/>
            <a:ext cx="1926513" cy="438342"/>
          </a:xfrm>
          <a:prstGeom prst="rect">
            <a:avLst/>
          </a:prstGeom>
        </p:spPr>
      </p:pic>
      <p:sp>
        <p:nvSpPr>
          <p:cNvPr id="3" name="TextBox 2">
            <a:extLst>
              <a:ext uri="{FF2B5EF4-FFF2-40B4-BE49-F238E27FC236}">
                <a16:creationId xmlns:a16="http://schemas.microsoft.com/office/drawing/2014/main" id="{4C3E06D5-8689-5961-E348-80CE4097D10C}"/>
              </a:ext>
            </a:extLst>
          </p:cNvPr>
          <p:cNvSpPr txBox="1"/>
          <p:nvPr/>
        </p:nvSpPr>
        <p:spPr>
          <a:xfrm>
            <a:off x="1166648" y="1064250"/>
            <a:ext cx="9858703" cy="4729500"/>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Cruise Booking Reservation Engine Development: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provides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cruise booking systems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reservation software to travel agents &amp; travel companies globally. We offer travel software with integrated services. Cruise reservation system is used to allow the cruise providers at a single platform, where they can access through cruise API. The API works as an interface between travel agents and suppliers.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Cruise booking engines primarily assist in managing reservations, tracking available cruise, automatic maintenance and servicing notifications, checking cruise in and out etc. We have been providing cruise software solutions for the past few years.</a:t>
            </a:r>
          </a:p>
        </p:txBody>
      </p:sp>
    </p:spTree>
    <p:extLst>
      <p:ext uri="{BB962C8B-B14F-4D97-AF65-F5344CB8AC3E}">
        <p14:creationId xmlns:p14="http://schemas.microsoft.com/office/powerpoint/2010/main" val="26390995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221477-27C0-29FF-2875-58BE83808EE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97E355E-3D68-7B4D-4380-2717EB26F2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111673"/>
            <a:ext cx="1926513" cy="438342"/>
          </a:xfrm>
          <a:prstGeom prst="rect">
            <a:avLst/>
          </a:prstGeom>
        </p:spPr>
      </p:pic>
      <p:sp>
        <p:nvSpPr>
          <p:cNvPr id="3" name="TextBox 2">
            <a:extLst>
              <a:ext uri="{FF2B5EF4-FFF2-40B4-BE49-F238E27FC236}">
                <a16:creationId xmlns:a16="http://schemas.microsoft.com/office/drawing/2014/main" id="{88AD2F2A-3059-B4CA-17AE-331D2DC62C71}"/>
              </a:ext>
            </a:extLst>
          </p:cNvPr>
          <p:cNvSpPr txBox="1"/>
          <p:nvPr/>
        </p:nvSpPr>
        <p:spPr>
          <a:xfrm>
            <a:off x="1093075" y="1261836"/>
            <a:ext cx="9648497" cy="4334328"/>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Transfer Booking Reservation Engine Development: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Transfers booking engine provides agencies and transfers operators the ability to let their B2C, B2B and corporate customers book point-to-point transfers online with live availability and instant confirmation.</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best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Transfer Booking Engine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excellent features and advanced functionality to help travel agent and driver in proper management of transfer bookings and availability. It can turn their transfer booking website into online transfer booking using these outstanding transfer booking system.</a:t>
            </a:r>
          </a:p>
        </p:txBody>
      </p:sp>
    </p:spTree>
    <p:extLst>
      <p:ext uri="{BB962C8B-B14F-4D97-AF65-F5344CB8AC3E}">
        <p14:creationId xmlns:p14="http://schemas.microsoft.com/office/powerpoint/2010/main" val="7991880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820B04-B51C-19BE-DC76-8E70F1E6C03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9D540BC-27E3-FDB5-4876-F8E2F30A3E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111673"/>
            <a:ext cx="1926513" cy="438342"/>
          </a:xfrm>
          <a:prstGeom prst="rect">
            <a:avLst/>
          </a:prstGeom>
        </p:spPr>
      </p:pic>
      <p:sp>
        <p:nvSpPr>
          <p:cNvPr id="3" name="TextBox 2">
            <a:extLst>
              <a:ext uri="{FF2B5EF4-FFF2-40B4-BE49-F238E27FC236}">
                <a16:creationId xmlns:a16="http://schemas.microsoft.com/office/drawing/2014/main" id="{9657D630-2372-DC29-5830-8D37FEDEA94D}"/>
              </a:ext>
            </a:extLst>
          </p:cNvPr>
          <p:cNvSpPr txBox="1"/>
          <p:nvPr/>
        </p:nvSpPr>
        <p:spPr>
          <a:xfrm>
            <a:off x="1003738" y="1064250"/>
            <a:ext cx="10184524" cy="4729500"/>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Sightseeing Booking Reservation Engine Development: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prominent for its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sightseeing online booking system</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Through our best services, we are mainly supporting travel operators and activity businesses. Being enriched with all the features such as receiving a booking, requesting payment and controlling customer data, Travelopro sightseeing online reservations are available for travel operators.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More and more travelers are choosing to book excursions online, making Travelopro’s Activity Reservation System an necessary solution for activity providers and agencies looking to expand their excursions revenue and offer clients a broad range of local activities and experiences under one roof.</a:t>
            </a:r>
          </a:p>
        </p:txBody>
      </p:sp>
    </p:spTree>
    <p:extLst>
      <p:ext uri="{BB962C8B-B14F-4D97-AF65-F5344CB8AC3E}">
        <p14:creationId xmlns:p14="http://schemas.microsoft.com/office/powerpoint/2010/main" val="21053877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CFE58-3F57-31E3-90F8-2581C816870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6F7D416-1507-2AA6-FDD6-5E75C62A00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111673"/>
            <a:ext cx="1926513" cy="438342"/>
          </a:xfrm>
          <a:prstGeom prst="rect">
            <a:avLst/>
          </a:prstGeom>
        </p:spPr>
      </p:pic>
      <p:sp>
        <p:nvSpPr>
          <p:cNvPr id="3" name="TextBox 2">
            <a:extLst>
              <a:ext uri="{FF2B5EF4-FFF2-40B4-BE49-F238E27FC236}">
                <a16:creationId xmlns:a16="http://schemas.microsoft.com/office/drawing/2014/main" id="{C5716E50-FB29-C2D5-4F4D-F6747B96ADA0}"/>
              </a:ext>
            </a:extLst>
          </p:cNvPr>
          <p:cNvSpPr txBox="1"/>
          <p:nvPr/>
        </p:nvSpPr>
        <p:spPr>
          <a:xfrm>
            <a:off x="1177159" y="1854594"/>
            <a:ext cx="9396248" cy="3148811"/>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Wrapping Up: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Interested in creating an online booking reservation software? Travelopro is ready to work and build on-demand solution for your business.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experience developing avant-garde, customized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booking reservation software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36017686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1AEE35-A027-245C-7A56-834F5547D07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A42F60A-381A-A885-2D23-9D0BD11195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111673"/>
            <a:ext cx="1926513" cy="438342"/>
          </a:xfrm>
          <a:prstGeom prst="rect">
            <a:avLst/>
          </a:prstGeom>
        </p:spPr>
      </p:pic>
      <p:sp>
        <p:nvSpPr>
          <p:cNvPr id="2" name="Title 1">
            <a:extLst>
              <a:ext uri="{FF2B5EF4-FFF2-40B4-BE49-F238E27FC236}">
                <a16:creationId xmlns:a16="http://schemas.microsoft.com/office/drawing/2014/main" id="{F1C9A692-C3A4-344A-1DC6-A3C1BF100B5B}"/>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https://www.travelopro.com/booking-reservation-software.php</a:t>
            </a: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9998751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27</TotalTime>
  <Words>2729</Words>
  <Application>Microsoft Office PowerPoint</Application>
  <PresentationFormat>Widescreen</PresentationFormat>
  <Paragraphs>125</Paragraphs>
  <Slides>26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cp:revision>
  <dcterms:created xsi:type="dcterms:W3CDTF">2025-04-17T06:03:07Z</dcterms:created>
  <dcterms:modified xsi:type="dcterms:W3CDTF">2025-04-17T06:30:42Z</dcterms:modified>
</cp:coreProperties>
</file>