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7"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741" autoAdjust="0"/>
    <p:restoredTop sz="94660"/>
  </p:normalViewPr>
  <p:slideViewPr>
    <p:cSldViewPr snapToGrid="0">
      <p:cViewPr varScale="1">
        <p:scale>
          <a:sx n="73" d="100"/>
          <a:sy n="73" d="100"/>
        </p:scale>
        <p:origin x="112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142847202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3384403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3480790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51CF1A-DAAB-4D11-B428-A9FE42C0DA85}" type="datetimeFigureOut">
              <a:rPr lang="en-IN" smtClean="0"/>
              <a:t>25-09-2025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2177935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951CF1A-DAAB-4D11-B428-A9FE42C0DA85}" type="datetimeFigureOut">
              <a:rPr lang="en-IN" smtClean="0"/>
              <a:t>25-09-2025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2711168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951CF1A-DAAB-4D11-B428-A9FE42C0DA85}" type="datetimeFigureOut">
              <a:rPr lang="en-IN" smtClean="0"/>
              <a:t>25-09-2025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2886956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951CF1A-DAAB-4D11-B428-A9FE42C0DA85}" type="datetimeFigureOut">
              <a:rPr lang="en-IN" smtClean="0"/>
              <a:t>25-09-2025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50135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51CF1A-DAAB-4D11-B428-A9FE42C0DA85}" type="datetimeFigureOut">
              <a:rPr lang="en-IN" smtClean="0"/>
              <a:t>25-09-2025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399929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51CF1A-DAAB-4D11-B428-A9FE42C0DA85}" type="datetimeFigureOut">
              <a:rPr lang="en-IN" smtClean="0"/>
              <a:t>25-09-2025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4282632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951CF1A-DAAB-4D11-B428-A9FE42C0DA85}" type="datetimeFigureOut">
              <a:rPr lang="en-IN" smtClean="0"/>
              <a:t>25-09-2025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40658871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10563276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802238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19412920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11025026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20521998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7981114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951CF1A-DAAB-4D11-B428-A9FE42C0DA85}" type="datetimeFigureOut">
              <a:rPr lang="en-IN" smtClean="0"/>
              <a:t>25-09-2025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3BD1C47-2B1E-490A-8F21-0C642821D272}" type="slidenum">
              <a:rPr lang="en-IN" smtClean="0"/>
              <a:t>‹#›</a:t>
            </a:fld>
            <a:endParaRPr lang="en-IN"/>
          </a:p>
        </p:txBody>
      </p:sp>
    </p:spTree>
    <p:extLst>
      <p:ext uri="{BB962C8B-B14F-4D97-AF65-F5344CB8AC3E}">
        <p14:creationId xmlns:p14="http://schemas.microsoft.com/office/powerpoint/2010/main" val="4223211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951CF1A-DAAB-4D11-B428-A9FE42C0DA85}" type="datetimeFigureOut">
              <a:rPr lang="en-IN" smtClean="0"/>
              <a:t>25-09-2025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3BD1C47-2B1E-490A-8F21-0C642821D272}" type="slidenum">
              <a:rPr lang="en-IN" smtClean="0"/>
              <a:t>‹#›</a:t>
            </a:fld>
            <a:endParaRPr lang="en-IN"/>
          </a:p>
        </p:txBody>
      </p:sp>
    </p:spTree>
    <p:extLst>
      <p:ext uri="{BB962C8B-B14F-4D97-AF65-F5344CB8AC3E}">
        <p14:creationId xmlns:p14="http://schemas.microsoft.com/office/powerpoint/2010/main" val="289973679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packag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package-management-distribution.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vacation-packages-api-provider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our-package-booking-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vacation-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best-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vacation-package-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travel-technology-servic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online-travel-agency-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destination-management-compan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api-provider.php" TargetMode="Externa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slideshare.net/slideshow/api-integration-services-api-integration-pptx/273580582"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avelopro.com/package-modul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791475B-E940-3D00-269B-B4BCAED342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7" name="TextBox 6">
            <a:extLst>
              <a:ext uri="{FF2B5EF4-FFF2-40B4-BE49-F238E27FC236}">
                <a16:creationId xmlns:a16="http://schemas.microsoft.com/office/drawing/2014/main" id="{D3DA47FE-5C24-3F5A-439C-BBB144858468}"/>
              </a:ext>
            </a:extLst>
          </p:cNvPr>
          <p:cNvSpPr txBox="1"/>
          <p:nvPr/>
        </p:nvSpPr>
        <p:spPr>
          <a:xfrm>
            <a:off x="4264572" y="153714"/>
            <a:ext cx="3662856" cy="707886"/>
          </a:xfrm>
          <a:prstGeom prst="rect">
            <a:avLst/>
          </a:prstGeom>
          <a:noFill/>
        </p:spPr>
        <p:txBody>
          <a:bodyPr wrap="square">
            <a:spAutoFit/>
          </a:bodyPr>
          <a:lstStyle/>
          <a:p>
            <a:r>
              <a:rPr lang="en-IN" sz="4000" b="1" dirty="0"/>
              <a:t>Package Module</a:t>
            </a:r>
          </a:p>
        </p:txBody>
      </p:sp>
      <p:sp>
        <p:nvSpPr>
          <p:cNvPr id="9" name="TextBox 8">
            <a:extLst>
              <a:ext uri="{FF2B5EF4-FFF2-40B4-BE49-F238E27FC236}">
                <a16:creationId xmlns:a16="http://schemas.microsoft.com/office/drawing/2014/main" id="{2EB9B4A0-63C0-2112-BDA8-56E49AA36777}"/>
              </a:ext>
            </a:extLst>
          </p:cNvPr>
          <p:cNvSpPr txBox="1"/>
          <p:nvPr/>
        </p:nvSpPr>
        <p:spPr>
          <a:xfrm>
            <a:off x="4261642" y="5924372"/>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E0E68EAB-EF32-E372-4E2B-35680166AD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69627" y="1166790"/>
            <a:ext cx="8852745" cy="4151443"/>
          </a:xfrm>
          <a:prstGeom prst="rect">
            <a:avLst/>
          </a:prstGeom>
        </p:spPr>
      </p:pic>
    </p:spTree>
    <p:extLst>
      <p:ext uri="{BB962C8B-B14F-4D97-AF65-F5344CB8AC3E}">
        <p14:creationId xmlns:p14="http://schemas.microsoft.com/office/powerpoint/2010/main" val="37858921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5D02F-CC54-685B-08CE-8BAB2370160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93A919-7F69-AC24-87AF-70DC4D586E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1F4FAF40-4A80-E869-6435-3673FE79B5DD}"/>
              </a:ext>
            </a:extLst>
          </p:cNvPr>
          <p:cNvSpPr txBox="1"/>
          <p:nvPr/>
        </p:nvSpPr>
        <p:spPr>
          <a:xfrm>
            <a:off x="714703" y="515007"/>
            <a:ext cx="11035862"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Package Module and Why Is It Important?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package module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software component that enables travel websites and agencies to create, manage, and sell customized travel packages, including flights, hotels, car rentals, activities, and transfers. This is achieved through web-based software, resulting in custom-made holidays.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is the process of creating a custom package in which users can build their package by combining several travel services such as flights + hotels, flights + transfers, flights + tours, flights + hotels + tours, flights + car rentals, etc. in one package depending on their option.</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Dynamic packaging tools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run by dynamically buying package flights, hotels, car rentals, and other travel components in real-time. These modules are then dynamically combined into packages, and markup is also set up smoothly. Dynamic packaging is flexible on all levels.</a:t>
            </a:r>
          </a:p>
        </p:txBody>
      </p:sp>
    </p:spTree>
    <p:extLst>
      <p:ext uri="{BB962C8B-B14F-4D97-AF65-F5344CB8AC3E}">
        <p14:creationId xmlns:p14="http://schemas.microsoft.com/office/powerpoint/2010/main" val="1903038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6C23FF-F5C0-5CD9-ACFD-C47AC9DF9B9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F39767-A0DD-2E6F-BA05-70E7569DD3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6D2BD625-F102-0971-D0BA-A6B6C9FBAF5A}"/>
              </a:ext>
            </a:extLst>
          </p:cNvPr>
          <p:cNvSpPr txBox="1"/>
          <p:nvPr/>
        </p:nvSpPr>
        <p:spPr>
          <a:xfrm>
            <a:off x="783020" y="720374"/>
            <a:ext cx="10625959"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Dynamic packaging engine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 users to take control over their trip and vacation planning thanks to their inbuilt flexibility. It gives live pricing and availability for cruises, flights, and hotels, as well as other travel products, and allows agents or users to establish their travel package dynamically.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is primarily a combination of various services such as hotel and flight, flight and car, hotel and car, flight, hotel and car. It strongly brings the combination of respective services, and traveling can book them simultaneously. It’s given a real-time rate of various services, enabling travelers to choose. Dynamic packaging saves the traveler time and money of booking multiple services in one go.</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use of dynamic packaging in package holiday bookings enables customers to customize their own packages with hotels, airlines, car rentals, and tours instead of buying pre-defined ones.</a:t>
            </a:r>
          </a:p>
        </p:txBody>
      </p:sp>
    </p:spTree>
    <p:extLst>
      <p:ext uri="{BB962C8B-B14F-4D97-AF65-F5344CB8AC3E}">
        <p14:creationId xmlns:p14="http://schemas.microsoft.com/office/powerpoint/2010/main" val="7746707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C0927-C745-46E1-5903-7D9C00F8B7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7DD0E23-54E4-C078-42C5-0B3AD6FAFD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38CBE5BF-CC0B-99AC-650D-8971ADDD845A}"/>
              </a:ext>
            </a:extLst>
          </p:cNvPr>
          <p:cNvSpPr txBox="1"/>
          <p:nvPr/>
        </p:nvSpPr>
        <p:spPr>
          <a:xfrm>
            <a:off x="909145" y="793090"/>
            <a:ext cx="10373710" cy="551984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 Agent Use Dynamic Packaging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has become a game-changer in the travel industry, offering a host of benefits to both airlines and travelers.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dynamic packaging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specifically for tour operators and travel agencies allows travel businesses to enhance their margins and customer offerings by combining flights, hotels, and other products online with real-time, cached pricing.</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is a system used in the travel industry to enable users to create their own customized travel packages by integrating various travel components such as flights, accommodations, car rentals, activities, and more. It is a versatile system that enables travel agencies, tour operators, and online booking portals to offer customized travel packages to their users.</a:t>
            </a:r>
          </a:p>
        </p:txBody>
      </p:sp>
    </p:spTree>
    <p:extLst>
      <p:ext uri="{BB962C8B-B14F-4D97-AF65-F5344CB8AC3E}">
        <p14:creationId xmlns:p14="http://schemas.microsoft.com/office/powerpoint/2010/main" val="2695338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782F4-8978-6413-A225-410C8BEB9F8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0FB4F6B-A00C-223D-6D5F-EAFFAF5729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49D9D156-3989-A67D-9325-3E9DD75902CA}"/>
              </a:ext>
            </a:extLst>
          </p:cNvPr>
          <p:cNvSpPr txBox="1"/>
          <p:nvPr/>
        </p:nvSpPr>
        <p:spPr>
          <a:xfrm>
            <a:off x="346841" y="515007"/>
            <a:ext cx="11498317"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software with dynamic packaging of flights and hotels must be able to dynamically source inventories of flights, accommodation, and car rental components for the package in real-time. The software also has to dynamically synthesize the customer’s choices into packages and provide the overall price.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software with dynamic packaging of flights and hotels will provide the travel agent or the tour operator with an inventory management system, a markup engine with business rules, and a ticket issuing and resolution system. With such professional software, you can offer dynamic packages to your users directly from your website. A knowledgeable travel technology company can design your system and deliver a viable dynamic package solution for travel retailers.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Ultimately,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dynamic packaging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travel agents valuable data insights that can be used to boost their business strategies. By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analyzing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user preferences and buying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agents can better understand their target market and build more powerful marketing campaigns. They can also identify areas for improvement in their service offerings and make changes appropriately.</a:t>
            </a:r>
          </a:p>
        </p:txBody>
      </p:sp>
    </p:spTree>
    <p:extLst>
      <p:ext uri="{BB962C8B-B14F-4D97-AF65-F5344CB8AC3E}">
        <p14:creationId xmlns:p14="http://schemas.microsoft.com/office/powerpoint/2010/main" val="4204093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1A2D9-DC8A-88C3-808D-7A5ADBDB1B3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CE75B9-8518-586C-93EE-ECFEA9D00F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40D5924E-274E-7E56-4F7B-208EE01159A8}"/>
              </a:ext>
            </a:extLst>
          </p:cNvPr>
          <p:cNvSpPr txBox="1"/>
          <p:nvPr/>
        </p:nvSpPr>
        <p:spPr>
          <a:xfrm>
            <a:off x="956440" y="1210540"/>
            <a:ext cx="9648497" cy="443692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Types Of Dynamic Packaging</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Dynamic packaging mechanisms can be classified into the following types based on how the pricing models are built: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Semi-dynamic packaging: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 prices change based on selected components, while inventory prices remain static. In systems with legacy revenue management modules, this approach is more common. It is rare for prices to change since they are centralized. However, if something needs to be changed, it has to be done manually.</a:t>
            </a:r>
          </a:p>
        </p:txBody>
      </p:sp>
    </p:spTree>
    <p:extLst>
      <p:ext uri="{BB962C8B-B14F-4D97-AF65-F5344CB8AC3E}">
        <p14:creationId xmlns:p14="http://schemas.microsoft.com/office/powerpoint/2010/main" val="1180113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CBA85-625A-82C8-C56C-2BF0FEB821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74382F1-05B6-9AD5-5D6D-3D3EFA7EBC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EF01939A-1BE9-65E7-FCCE-E767D7A6D8FD}"/>
              </a:ext>
            </a:extLst>
          </p:cNvPr>
          <p:cNvSpPr txBox="1"/>
          <p:nvPr/>
        </p:nvSpPr>
        <p:spPr>
          <a:xfrm>
            <a:off x="924910" y="1323930"/>
            <a:ext cx="8702566" cy="3733971"/>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Dynamic pricing: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package’s cost is the sum of variable inventory prices. Variability in prices depends on factors specific to each inventory. Among these factors are the type of customer, the supplier of inventory, the availability of services, or the demand for the service.</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Full dynamic packaging: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yield management approach is applied here based on the value for the customer, inventory combinations, etc. For example, they can increase the price of a hotel if they choose more expensive flights.</a:t>
            </a:r>
          </a:p>
        </p:txBody>
      </p:sp>
    </p:spTree>
    <p:extLst>
      <p:ext uri="{BB962C8B-B14F-4D97-AF65-F5344CB8AC3E}">
        <p14:creationId xmlns:p14="http://schemas.microsoft.com/office/powerpoint/2010/main" val="94535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4AB2E-B867-A4DD-3B66-4860D310FBC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86ABE1-7DC4-E23D-9F7B-ECF8D63F05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E81ACB84-1051-6B8F-971D-1FE1FB25575A}"/>
              </a:ext>
            </a:extLst>
          </p:cNvPr>
          <p:cNvSpPr txBox="1"/>
          <p:nvPr/>
        </p:nvSpPr>
        <p:spPr>
          <a:xfrm>
            <a:off x="576796" y="815367"/>
            <a:ext cx="11038408"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Who Offers Powerful Package Module For Travel Agencies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the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offers the best dynamic packaging system for travel companies to reserve a broad range of travel services—flights, hotels, cars, cruises, transfers, and activities—in one package and sell them on a single platform to increase bookings, revenues, and elevate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dynamic packaging software offers real-time booking capabilities, ensuring that your customers have access to modern data on flights, hotels, car rentals, and more. This real-time functionality enhances the user experience and improves your sales.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dynamic packaging enables the travelers to create their own package of flights, hotels, and car rental in lieu of purchasing a pre-defined package—flights + hotels + cars. </a:t>
            </a:r>
          </a:p>
        </p:txBody>
      </p:sp>
    </p:spTree>
    <p:extLst>
      <p:ext uri="{BB962C8B-B14F-4D97-AF65-F5344CB8AC3E}">
        <p14:creationId xmlns:p14="http://schemas.microsoft.com/office/powerpoint/2010/main" val="1551121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CCDBAD-B59A-4A38-BC32-597F96022D7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7795931-8CC1-C4CB-125A-588844B4C3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A4B9D15D-5020-CBD4-811C-C5836ACEDDE5}"/>
              </a:ext>
            </a:extLst>
          </p:cNvPr>
          <p:cNvSpPr txBox="1"/>
          <p:nvPr/>
        </p:nvSpPr>
        <p:spPr>
          <a:xfrm>
            <a:off x="1051033" y="917960"/>
            <a:ext cx="9795641"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Dynamic Packaging module is an optional extension that empowers agents or consumers to create their own unique travel packages. It gives live pricing and availability for cruises, flights, and hotels as well as other travel products and enables agents or consumers to build their travel packages dynamically.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been at the forefront of the dynamic packaging technology market, helping travel companies find the right technology and systems to be able to compete in the latest dynamic market.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agents and tour operators can dynamically combine flight, hotel, tour, transfer, car rental, and other travel solutions into one tour or vacation package according to user demands with this dynamic packaging system.</a:t>
            </a:r>
          </a:p>
        </p:txBody>
      </p:sp>
    </p:spTree>
    <p:extLst>
      <p:ext uri="{BB962C8B-B14F-4D97-AF65-F5344CB8AC3E}">
        <p14:creationId xmlns:p14="http://schemas.microsoft.com/office/powerpoint/2010/main" val="3954205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E0E957-A319-2B7B-8832-3D2B9981DAA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B0A4090-D338-E8AD-6C74-DB433035E9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BD9D83A8-9E30-68CF-D9D0-3C56DBF5DCA7}"/>
              </a:ext>
            </a:extLst>
          </p:cNvPr>
          <p:cNvSpPr txBox="1"/>
          <p:nvPr/>
        </p:nvSpPr>
        <p:spPr>
          <a:xfrm>
            <a:off x="914400" y="1166842"/>
            <a:ext cx="10005848" cy="452431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dynamic packaging engine is multi-hotel and enables multi-reservation with integration to a simplified and real-time centralized management of allotments and reservations, complete website integration for automatic updates, and highlights of special offers with a responsive interface to make the most of your customers' habits.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professional team will help you develop an easy-to-use mobile application for your business and clients. Attract your customers with delightful offers, budgeting tools, online itineraries, in-app messaging, offline maps, and excellent accommodation options. Our tour operator software enables you to manage everything in one place and integrate with multiple suppliers smoothly.</a:t>
            </a:r>
          </a:p>
        </p:txBody>
      </p:sp>
    </p:spTree>
    <p:extLst>
      <p:ext uri="{BB962C8B-B14F-4D97-AF65-F5344CB8AC3E}">
        <p14:creationId xmlns:p14="http://schemas.microsoft.com/office/powerpoint/2010/main" val="1516127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638D69-B47D-7BCB-7ED1-757DF60A81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CD5A36-7E26-F714-926B-C4EB5BF6BF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FC280F76-C4AD-2A8D-DC83-9B53A559BA96}"/>
              </a:ext>
            </a:extLst>
          </p:cNvPr>
          <p:cNvSpPr txBox="1"/>
          <p:nvPr/>
        </p:nvSpPr>
        <p:spPr>
          <a:xfrm>
            <a:off x="667406" y="266307"/>
            <a:ext cx="10857187" cy="632538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Dynamic Packaging Benefits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are several benefits of dynamic packaging for both tour operators and customers.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Main Benefits For Tour Operators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revenue and profitability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enables tour operators to optimize their pricing and margins, which can help them produce more revenue and improve their profitability.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Improved customer satisfaction: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enables tour operators to establish highly personalized and customized travel packages that absolutely meet the needs and preferences of individual travelers, which can help improve customer satisfaction and loyalty.</a:t>
            </a:r>
          </a:p>
        </p:txBody>
      </p:sp>
    </p:spTree>
    <p:extLst>
      <p:ext uri="{BB962C8B-B14F-4D97-AF65-F5344CB8AC3E}">
        <p14:creationId xmlns:p14="http://schemas.microsoft.com/office/powerpoint/2010/main" val="10987707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59B9A-F8C1-C99E-DD13-FD264B807B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502DF8F-25FA-5BB1-5E42-36084EE56E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9C4B0442-E098-25B1-A15E-ED31E00626C3}"/>
              </a:ext>
            </a:extLst>
          </p:cNvPr>
          <p:cNvSpPr txBox="1"/>
          <p:nvPr/>
        </p:nvSpPr>
        <p:spPr>
          <a:xfrm>
            <a:off x="1103585" y="1562014"/>
            <a:ext cx="9669517"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Access to a wider range of travel inventory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enables tour operators to work with multiple suppliers and access a wider range of flights, hotels, and tours, which can help them differentiate themselves from competitors and appeal to a broader audience.</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Simplified operations and reduced cost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enables tour operators to automate several of the processes involved in creating and managing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packages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which can help them reduce their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labor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costs, enhance their efficiency, and offer faster and more responsive customer service.</a:t>
            </a:r>
          </a:p>
        </p:txBody>
      </p:sp>
    </p:spTree>
    <p:extLst>
      <p:ext uri="{BB962C8B-B14F-4D97-AF65-F5344CB8AC3E}">
        <p14:creationId xmlns:p14="http://schemas.microsoft.com/office/powerpoint/2010/main" val="30142736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E6B26-7261-BB4D-DAA6-F96603BB1E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17232CB-8002-CCBB-074D-3F8FB016ED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2431D838-B7BA-1CB1-D5C2-E288581E14E3}"/>
              </a:ext>
            </a:extLst>
          </p:cNvPr>
          <p:cNvSpPr txBox="1"/>
          <p:nvPr/>
        </p:nvSpPr>
        <p:spPr>
          <a:xfrm>
            <a:off x="788275" y="1135400"/>
            <a:ext cx="10331669" cy="443692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To Online Travel Agents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Ability to boost the guest’s revenue from each booking made. With every dollar spent to bring in traffic to the portal, the agent can now probably sell two or more products instead of just flying alone.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Capability to offer a complete range of travel products, e.g., flights, hotels, tours, and more. This displays the image of the portal as an online travel megastore instead of just a minimart.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Ability to feature your own inventories, which the system enables you to upload and handle your own hotel and activity contracts.</a:t>
            </a:r>
          </a:p>
        </p:txBody>
      </p:sp>
    </p:spTree>
    <p:extLst>
      <p:ext uri="{BB962C8B-B14F-4D97-AF65-F5344CB8AC3E}">
        <p14:creationId xmlns:p14="http://schemas.microsoft.com/office/powerpoint/2010/main" val="8305967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46224A-6D6E-C220-F1A2-88466A921A6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AC0D242-D94E-4054-BD9A-96029D9D8A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1EA1EC7F-C05E-9076-691E-640D60372FB2}"/>
              </a:ext>
            </a:extLst>
          </p:cNvPr>
          <p:cNvSpPr txBox="1"/>
          <p:nvPr/>
        </p:nvSpPr>
        <p:spPr>
          <a:xfrm>
            <a:off x="488730" y="153714"/>
            <a:ext cx="11214539" cy="65153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Main Benefits For Customers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Greater flexibility and control</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enables customers to choose and customize individual travel components based on their specific needs and preferences, which can help them create a more personalized and enjoyable travel experience.</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Cost savings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can help customers save money by enabling them to compare and choose the most cost-effective travel components, such as flights, hotels, and car rentals.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Time savings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can help customers save time by allowing them to quickly and effortlessly create a customized travel itinerary without having to spend hours researching and booking individual travel components.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Improved travel experience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enables customers to create a more enjoyable and memorable travel experience by selecting travel components that precisely meet their requirements.</a:t>
            </a:r>
          </a:p>
        </p:txBody>
      </p:sp>
    </p:spTree>
    <p:extLst>
      <p:ext uri="{BB962C8B-B14F-4D97-AF65-F5344CB8AC3E}">
        <p14:creationId xmlns:p14="http://schemas.microsoft.com/office/powerpoint/2010/main" val="164240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469912-30F7-698F-8C9C-90C7A50C01F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A86E12D-54AF-48C5-464D-317EE40EF4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F0D98C4E-E288-A17E-8F5E-A613DAE729F0}"/>
              </a:ext>
            </a:extLst>
          </p:cNvPr>
          <p:cNvSpPr txBox="1"/>
          <p:nvPr/>
        </p:nvSpPr>
        <p:spPr>
          <a:xfrm>
            <a:off x="780475" y="815367"/>
            <a:ext cx="10494579"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Dynamic Packaging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are also other features of dynamic packaging that distinguish it from the other traditional travel agency packages. These are very own characteristics of the dynamic packaging.</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Choice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Choice means that users are able to make selections of multiple holiday combinations within the dynamic packaging system. Accordingly, users can make selections among options in the dynamic packaging application. A dynamic packaging application can provide numerous options regarding a destination because it is possible for many service suppliers to offer their services to consumers by entering them into the system. </a:t>
            </a:r>
          </a:p>
        </p:txBody>
      </p:sp>
    </p:spTree>
    <p:extLst>
      <p:ext uri="{BB962C8B-B14F-4D97-AF65-F5344CB8AC3E}">
        <p14:creationId xmlns:p14="http://schemas.microsoft.com/office/powerpoint/2010/main" val="40753642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C40A0-4EBD-74B3-7565-10872F60207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3ABAFD-A59E-EF85-184D-B0C4EAAEF6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9145B0D0-7CE8-A2E9-76C5-C2235D3EEF9A}"/>
              </a:ext>
            </a:extLst>
          </p:cNvPr>
          <p:cNvSpPr txBox="1"/>
          <p:nvPr/>
        </p:nvSpPr>
        <p:spPr>
          <a:xfrm>
            <a:off x="935420" y="1247248"/>
            <a:ext cx="10321159"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 Time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 time means that the user obtains data or changes regarding the travel services at the same time. Users can plan their travel packages over the internet and purchase them online. For instance, the user can search for three basic services, which consist of a flight, a hotel, and a transfer over the internet. Although on web sites with no dynamic packaging system, this process can turn into a complex and long process.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Flexibility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means the opportunity given to users to make any required changes to their own holiday plan during the planning and purchasing stages. Dynamic packaging provides a broad range of flexibility about travel dates, departure points, duration of travel, budget, and holiday component. </a:t>
            </a:r>
          </a:p>
        </p:txBody>
      </p:sp>
    </p:spTree>
    <p:extLst>
      <p:ext uri="{BB962C8B-B14F-4D97-AF65-F5344CB8AC3E}">
        <p14:creationId xmlns:p14="http://schemas.microsoft.com/office/powerpoint/2010/main" val="39592823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63548-CF53-DFD6-6615-916422FD16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F1CEDA-A9BA-A9AF-74E7-B34B83E993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1F3F51DA-E98B-D95B-8AB5-F5759B697A92}"/>
              </a:ext>
            </a:extLst>
          </p:cNvPr>
          <p:cNvSpPr txBox="1"/>
          <p:nvPr/>
        </p:nvSpPr>
        <p:spPr>
          <a:xfrm>
            <a:off x="924910" y="1364428"/>
            <a:ext cx="10037379"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Customization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means that users can get services that meet their individual needs. Today’s consumers prefer more personal holiday programs. In addition, they prefer to manage their own holiday plans. As users even stay in the same hotel like everyone else, by preferring several transportations means and/or different dates, they create their specific holiday plan for themselves accordingly. </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Security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Security is one of the key criterions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services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Security means protection of users from risks such as fraud or financial losses. Therefore, in dynamic packaging systems, it is essential to provide appropriate security and to communicate this to the consumers. </a:t>
            </a:r>
          </a:p>
        </p:txBody>
      </p:sp>
    </p:spTree>
    <p:extLst>
      <p:ext uri="{BB962C8B-B14F-4D97-AF65-F5344CB8AC3E}">
        <p14:creationId xmlns:p14="http://schemas.microsoft.com/office/powerpoint/2010/main" val="1237732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53911-AEB6-A5FC-8C88-4EDE5513047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8B10FFD-229C-A98A-C989-46098A62AF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F285B007-CB06-8678-C4B2-C8EFCB9320FF}"/>
              </a:ext>
            </a:extLst>
          </p:cNvPr>
          <p:cNvSpPr txBox="1"/>
          <p:nvPr/>
        </p:nvSpPr>
        <p:spPr>
          <a:xfrm>
            <a:off x="793531" y="672663"/>
            <a:ext cx="10957034" cy="574022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Benefits By Integrating Travel Software With Dynamic Packaging Of Flights And Hotels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travel retailer will get the following benefits by integrating travel software with dynamic packaging of flights and hotels: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Special discounts for dynamic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Deal with supplier-negotiated contracts – content, inventory, pricing, pricing rules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 with GDS and external supplier and wholesaler systems in real time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Sell packages on multiple channels – B2C, B2B, call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stores, XML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Retailers can offer their own dynamic packages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in revenue and sales volume</a:t>
            </a:r>
          </a:p>
        </p:txBody>
      </p:sp>
    </p:spTree>
    <p:extLst>
      <p:ext uri="{BB962C8B-B14F-4D97-AF65-F5344CB8AC3E}">
        <p14:creationId xmlns:p14="http://schemas.microsoft.com/office/powerpoint/2010/main" val="2325372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C44B3-9F3B-A2C8-D8B2-0FD533CEA4E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926A6CF-22FB-AB3A-0C8C-D96B8450C4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ED898136-2E9A-57D7-D835-AB4AE05B3BD8}"/>
              </a:ext>
            </a:extLst>
          </p:cNvPr>
          <p:cNvSpPr txBox="1"/>
          <p:nvPr/>
        </p:nvSpPr>
        <p:spPr>
          <a:xfrm>
            <a:off x="1003738" y="1107947"/>
            <a:ext cx="10184524" cy="4642105"/>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Agents can offer different dynamic packages like flight + hotel, flight + car, hotel + car or flight + hotel + car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Customers will get full-service packages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Customers can produce their own itineraries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Enhance profitability of your travel booking business in general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Package and market a combination of travel products such as flights, hotels, activities, tours, transfers and various items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software with dynamic packaging of flights and hotels will enhance your agency’s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performance in web service, mobile and social networks</a:t>
            </a:r>
          </a:p>
        </p:txBody>
      </p:sp>
    </p:spTree>
    <p:extLst>
      <p:ext uri="{BB962C8B-B14F-4D97-AF65-F5344CB8AC3E}">
        <p14:creationId xmlns:p14="http://schemas.microsoft.com/office/powerpoint/2010/main" val="4264269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99631A-02B4-D0AB-5AEC-18A2FBD206D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BC8A80A-22BE-B0E0-55E8-4CB8FF07D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CC2A2AE9-0668-7AD8-EE6D-07E707BF95D5}"/>
              </a:ext>
            </a:extLst>
          </p:cNvPr>
          <p:cNvSpPr txBox="1"/>
          <p:nvPr/>
        </p:nvSpPr>
        <p:spPr>
          <a:xfrm>
            <a:off x="1355833" y="1948625"/>
            <a:ext cx="8755117" cy="3148811"/>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Administer markups and commissions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 operations and boost efficiency with an integrated back-office and accounting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Create accounting, management, operational or custom reports quickly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Produces vouchers, itineraries, invoices, bills, passenger manifest reports, etc.</a:t>
            </a:r>
          </a:p>
        </p:txBody>
      </p:sp>
    </p:spTree>
    <p:extLst>
      <p:ext uri="{BB962C8B-B14F-4D97-AF65-F5344CB8AC3E}">
        <p14:creationId xmlns:p14="http://schemas.microsoft.com/office/powerpoint/2010/main" val="34359977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F57E37-5BA2-BB3E-80A5-2C3997D181F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694700A-8CB3-D751-E180-10AA043DAC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0FE60A97-1A73-2E2B-3E12-13AA6C1CE8D9}"/>
              </a:ext>
            </a:extLst>
          </p:cNvPr>
          <p:cNvSpPr txBox="1"/>
          <p:nvPr/>
        </p:nvSpPr>
        <p:spPr>
          <a:xfrm>
            <a:off x="903889" y="1283801"/>
            <a:ext cx="10531366" cy="453951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Who Can Benefit from Implementing A Dynamic Packaging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Travel Agencies (OTAs)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OTAs have remarkably benefited from dynamic packaging, as it enables them to offer custom-made travel experiences. By strongly bundling flights, hotels, and other services, OTAs can cater to the unique demands of each traveler. This customization not only improves customer satisfaction but also gives OTAs a competitive edge in the market.</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273196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6108BB-C1AD-D1AE-B7FF-DD0371A1B5E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F8FF194-2785-DE47-C592-E64A431B00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F5BF3FA0-8F0E-DB22-9BCE-660C51117FC0}"/>
              </a:ext>
            </a:extLst>
          </p:cNvPr>
          <p:cNvSpPr txBox="1"/>
          <p:nvPr/>
        </p:nvSpPr>
        <p:spPr>
          <a:xfrm>
            <a:off x="735724" y="617781"/>
            <a:ext cx="10972800" cy="5622437"/>
          </a:xfrm>
          <a:prstGeom prst="rect">
            <a:avLst/>
          </a:prstGeom>
          <a:noFill/>
        </p:spPr>
        <p:txBody>
          <a:bodyPr wrap="square">
            <a:spAutoFit/>
          </a:bodyPr>
          <a:lstStyle/>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Destination Management Companies (DMCs)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DMCs benefit extremely from dynamic packaging by being able to offer comprehensive, localized travel experiences. This not only promotes local tourism but also ensures that travelers have memorable, personalized experiences along with the benefits. The incoming API integrations can help establish the incoming travel packages within minutes, and combining them with the best fares can increase the distribution drastically.</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Service Providers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service providers involving transportation companies and hotel chains, dynamic packaging is a game-changer. It enables them to bundle their services with other travel products, reaching a wider audience and increasing revenue opportunities.</a:t>
            </a:r>
          </a:p>
        </p:txBody>
      </p:sp>
    </p:spTree>
    <p:extLst>
      <p:ext uri="{BB962C8B-B14F-4D97-AF65-F5344CB8AC3E}">
        <p14:creationId xmlns:p14="http://schemas.microsoft.com/office/powerpoint/2010/main" val="11377418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399E1B-0423-79A9-6F06-B73486C15C6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95D082-AB9D-92A1-1801-7991C465E6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8F336C4C-F0FA-D7C9-32A7-D618FD45684E}"/>
              </a:ext>
            </a:extLst>
          </p:cNvPr>
          <p:cNvSpPr txBox="1"/>
          <p:nvPr/>
        </p:nvSpPr>
        <p:spPr>
          <a:xfrm>
            <a:off x="1119351" y="1502825"/>
            <a:ext cx="9953297" cy="3836563"/>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Traditional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Traditional tour operators are finding dynamic packaging vital in adapting to the latest consumer preferences. By providing dynamic packages, tour operators can cater to the increasing demand for personalized travel experiences and broadly increase the offering, launching the new destination within minutes instead of months. Furthermore, dynamic packaging streamlines the booking process, making operations more efficient.</a:t>
            </a:r>
          </a:p>
        </p:txBody>
      </p:sp>
    </p:spTree>
    <p:extLst>
      <p:ext uri="{BB962C8B-B14F-4D97-AF65-F5344CB8AC3E}">
        <p14:creationId xmlns:p14="http://schemas.microsoft.com/office/powerpoint/2010/main" val="31485923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0883C-309E-8887-51FD-F12F1514CF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AEDA8AD-1A90-FA2F-7EEB-5C8934AA37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3" name="TextBox 2">
            <a:extLst>
              <a:ext uri="{FF2B5EF4-FFF2-40B4-BE49-F238E27FC236}">
                <a16:creationId xmlns:a16="http://schemas.microsoft.com/office/drawing/2014/main" id="{DE33BE0D-2295-30CD-E339-031648685F51}"/>
              </a:ext>
            </a:extLst>
          </p:cNvPr>
          <p:cNvSpPr txBox="1"/>
          <p:nvPr/>
        </p:nvSpPr>
        <p:spPr>
          <a:xfrm>
            <a:off x="483475" y="420195"/>
            <a:ext cx="11225049"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Conclusions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packaging is the key to the future of the tourism industry. Dynamic packaging can be defined as the combination of various travel components, bundled and priced in real time, in response to the requests of the consumer or booking agent.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approach comprises the utilization of modern information technologies such as semantic Web, ontologies, Web services, and Web processes to deploy a generic and reusable platform of construction and deploy dynamic packaging solutions. We believe that the construction of such a system will represent a remarkable step towards the semantic Web and the adoption of modern information systems in the tourism industry.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want to get into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dynamic package market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contact Travelopro, and we will give you independent advice based on our extensive knowledge and experience to ensure that you avoid any costly errors.</a:t>
            </a:r>
          </a:p>
        </p:txBody>
      </p:sp>
    </p:spTree>
    <p:extLst>
      <p:ext uri="{BB962C8B-B14F-4D97-AF65-F5344CB8AC3E}">
        <p14:creationId xmlns:p14="http://schemas.microsoft.com/office/powerpoint/2010/main" val="36449176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358C4-8AE3-838D-7A64-84BB8726726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386907B-88A3-7F36-A725-EDA5A7A8198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1113" y="153714"/>
            <a:ext cx="1587883" cy="361293"/>
          </a:xfrm>
          <a:prstGeom prst="rect">
            <a:avLst/>
          </a:prstGeom>
        </p:spPr>
      </p:pic>
      <p:sp>
        <p:nvSpPr>
          <p:cNvPr id="2" name="Title 1">
            <a:extLst>
              <a:ext uri="{FF2B5EF4-FFF2-40B4-BE49-F238E27FC236}">
                <a16:creationId xmlns:a16="http://schemas.microsoft.com/office/drawing/2014/main" id="{DF42B49E-FF43-0DE7-15C5-C9236A5A2E1D}"/>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3200" b="1" cap="none" dirty="0">
                <a:hlinkClick r:id="rId3"/>
              </a:rPr>
              <a:t>https://www.travelopro.com/package-module.php</a:t>
            </a:r>
            <a:endParaRPr lang="en-IN" sz="3200" b="1" cap="none" dirty="0"/>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85552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29</TotalTime>
  <Words>2675</Words>
  <Application>Microsoft Office PowerPoint</Application>
  <PresentationFormat>Widescreen</PresentationFormat>
  <Paragraphs>112</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2025-09-25T12:11:18Z</dcterms:created>
  <dcterms:modified xsi:type="dcterms:W3CDTF">2025-09-25T12:40:39Z</dcterms:modified>
</cp:coreProperties>
</file>