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3" d="100"/>
          <a:sy n="73" d="100"/>
        </p:scale>
        <p:origin x="1070"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5DE92E99-4B9A-4A45-8E50-EE373B43F6A0}" type="datetimeFigureOut">
              <a:rPr lang="en-IN" smtClean="0"/>
              <a:t>07-11-2025</a:t>
            </a:fld>
            <a:endParaRPr lang="en-IN"/>
          </a:p>
        </p:txBody>
      </p:sp>
      <p:sp>
        <p:nvSpPr>
          <p:cNvPr id="5" name="Footer Placeholder 4"/>
          <p:cNvSpPr>
            <a:spLocks noGrp="1"/>
          </p:cNvSpPr>
          <p:nvPr>
            <p:ph type="ftr" sz="quarter" idx="11"/>
          </p:nvPr>
        </p:nvSpPr>
        <p:spPr>
          <a:xfrm>
            <a:off x="3962399" y="5870575"/>
            <a:ext cx="4893958" cy="377825"/>
          </a:xfrm>
        </p:spPr>
        <p:txBody>
          <a:bodyPr/>
          <a:lstStyle/>
          <a:p>
            <a:endParaRPr lang="en-IN"/>
          </a:p>
        </p:txBody>
      </p:sp>
      <p:sp>
        <p:nvSpPr>
          <p:cNvPr id="6" name="Slide Number Placeholder 5"/>
          <p:cNvSpPr>
            <a:spLocks noGrp="1"/>
          </p:cNvSpPr>
          <p:nvPr>
            <p:ph type="sldNum" sz="quarter" idx="12"/>
          </p:nvPr>
        </p:nvSpPr>
        <p:spPr>
          <a:xfrm>
            <a:off x="10608958" y="5870575"/>
            <a:ext cx="551167" cy="377825"/>
          </a:xfrm>
        </p:spPr>
        <p:txBody>
          <a:bodyPr/>
          <a:lstStyle/>
          <a:p>
            <a:fld id="{8F789CFC-8995-4FB3-BA44-3283A8A370A1}" type="slidenum">
              <a:rPr lang="en-IN" smtClean="0"/>
              <a:t>‹#›</a:t>
            </a:fld>
            <a:endParaRPr lang="en-IN"/>
          </a:p>
        </p:txBody>
      </p:sp>
    </p:spTree>
    <p:extLst>
      <p:ext uri="{BB962C8B-B14F-4D97-AF65-F5344CB8AC3E}">
        <p14:creationId xmlns:p14="http://schemas.microsoft.com/office/powerpoint/2010/main" val="1548156775"/>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DE92E99-4B9A-4A45-8E50-EE373B43F6A0}" type="datetimeFigureOut">
              <a:rPr lang="en-IN" smtClean="0"/>
              <a:t>07-11-2025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F789CFC-8995-4FB3-BA44-3283A8A370A1}" type="slidenum">
              <a:rPr lang="en-IN" smtClean="0"/>
              <a:t>‹#›</a:t>
            </a:fld>
            <a:endParaRPr lang="en-IN"/>
          </a:p>
        </p:txBody>
      </p:sp>
    </p:spTree>
    <p:extLst>
      <p:ext uri="{BB962C8B-B14F-4D97-AF65-F5344CB8AC3E}">
        <p14:creationId xmlns:p14="http://schemas.microsoft.com/office/powerpoint/2010/main" val="34794398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DE92E99-4B9A-4A45-8E50-EE373B43F6A0}" type="datetimeFigureOut">
              <a:rPr lang="en-IN" smtClean="0"/>
              <a:t>07-11-2025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F789CFC-8995-4FB3-BA44-3283A8A370A1}" type="slidenum">
              <a:rPr lang="en-IN" smtClean="0"/>
              <a:t>‹#›</a:t>
            </a:fld>
            <a:endParaRPr lang="en-IN"/>
          </a:p>
        </p:txBody>
      </p:sp>
    </p:spTree>
    <p:extLst>
      <p:ext uri="{BB962C8B-B14F-4D97-AF65-F5344CB8AC3E}">
        <p14:creationId xmlns:p14="http://schemas.microsoft.com/office/powerpoint/2010/main" val="23868256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DE92E99-4B9A-4A45-8E50-EE373B43F6A0}" type="datetimeFigureOut">
              <a:rPr lang="en-IN" smtClean="0"/>
              <a:t>07-11-2025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8F789CFC-8995-4FB3-BA44-3283A8A370A1}" type="slidenum">
              <a:rPr lang="en-IN" smtClean="0"/>
              <a:t>‹#›</a:t>
            </a:fld>
            <a:endParaRPr lang="en-IN"/>
          </a:p>
        </p:txBody>
      </p:sp>
    </p:spTree>
    <p:extLst>
      <p:ext uri="{BB962C8B-B14F-4D97-AF65-F5344CB8AC3E}">
        <p14:creationId xmlns:p14="http://schemas.microsoft.com/office/powerpoint/2010/main" val="29983328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DE92E99-4B9A-4A45-8E50-EE373B43F6A0}" type="datetimeFigureOut">
              <a:rPr lang="en-IN" smtClean="0"/>
              <a:t>07-11-2025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8F789CFC-8995-4FB3-BA44-3283A8A370A1}" type="slidenum">
              <a:rPr lang="en-IN" smtClean="0"/>
              <a:t>‹#›</a:t>
            </a:fld>
            <a:endParaRPr lang="en-IN"/>
          </a:p>
        </p:txBody>
      </p:sp>
    </p:spTree>
    <p:extLst>
      <p:ext uri="{BB962C8B-B14F-4D97-AF65-F5344CB8AC3E}">
        <p14:creationId xmlns:p14="http://schemas.microsoft.com/office/powerpoint/2010/main" val="3971924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DE92E99-4B9A-4A45-8E50-EE373B43F6A0}" type="datetimeFigureOut">
              <a:rPr lang="en-IN" smtClean="0"/>
              <a:t>07-11-2025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8F789CFC-8995-4FB3-BA44-3283A8A370A1}" type="slidenum">
              <a:rPr lang="en-IN" smtClean="0"/>
              <a:t>‹#›</a:t>
            </a:fld>
            <a:endParaRPr lang="en-IN"/>
          </a:p>
        </p:txBody>
      </p:sp>
    </p:spTree>
    <p:extLst>
      <p:ext uri="{BB962C8B-B14F-4D97-AF65-F5344CB8AC3E}">
        <p14:creationId xmlns:p14="http://schemas.microsoft.com/office/powerpoint/2010/main" val="7999406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5DE92E99-4B9A-4A45-8E50-EE373B43F6A0}" type="datetimeFigureOut">
              <a:rPr lang="en-IN" smtClean="0"/>
              <a:t>07-11-2025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8F789CFC-8995-4FB3-BA44-3283A8A370A1}" type="slidenum">
              <a:rPr lang="en-IN" smtClean="0"/>
              <a:t>‹#›</a:t>
            </a:fld>
            <a:endParaRPr lang="en-IN"/>
          </a:p>
        </p:txBody>
      </p:sp>
    </p:spTree>
    <p:extLst>
      <p:ext uri="{BB962C8B-B14F-4D97-AF65-F5344CB8AC3E}">
        <p14:creationId xmlns:p14="http://schemas.microsoft.com/office/powerpoint/2010/main" val="2666562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DE92E99-4B9A-4A45-8E50-EE373B43F6A0}" type="datetimeFigureOut">
              <a:rPr lang="en-IN" smtClean="0"/>
              <a:t>07-11-2025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8F789CFC-8995-4FB3-BA44-3283A8A370A1}" type="slidenum">
              <a:rPr lang="en-IN" smtClean="0"/>
              <a:t>‹#›</a:t>
            </a:fld>
            <a:endParaRPr lang="en-IN"/>
          </a:p>
        </p:txBody>
      </p:sp>
    </p:spTree>
    <p:extLst>
      <p:ext uri="{BB962C8B-B14F-4D97-AF65-F5344CB8AC3E}">
        <p14:creationId xmlns:p14="http://schemas.microsoft.com/office/powerpoint/2010/main" val="1115419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DE92E99-4B9A-4A45-8E50-EE373B43F6A0}" type="datetimeFigureOut">
              <a:rPr lang="en-IN" smtClean="0"/>
              <a:t>07-11-2025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8F789CFC-8995-4FB3-BA44-3283A8A370A1}" type="slidenum">
              <a:rPr lang="en-IN" smtClean="0"/>
              <a:t>‹#›</a:t>
            </a:fld>
            <a:endParaRPr lang="en-IN"/>
          </a:p>
        </p:txBody>
      </p:sp>
    </p:spTree>
    <p:extLst>
      <p:ext uri="{BB962C8B-B14F-4D97-AF65-F5344CB8AC3E}">
        <p14:creationId xmlns:p14="http://schemas.microsoft.com/office/powerpoint/2010/main" val="12330066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DE92E99-4B9A-4A45-8E50-EE373B43F6A0}" type="datetimeFigureOut">
              <a:rPr lang="en-IN" smtClean="0"/>
              <a:t>07-11-2025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8F789CFC-8995-4FB3-BA44-3283A8A370A1}" type="slidenum">
              <a:rPr lang="en-IN" smtClean="0"/>
              <a:t>‹#›</a:t>
            </a:fld>
            <a:endParaRPr lang="en-IN"/>
          </a:p>
        </p:txBody>
      </p:sp>
    </p:spTree>
    <p:extLst>
      <p:ext uri="{BB962C8B-B14F-4D97-AF65-F5344CB8AC3E}">
        <p14:creationId xmlns:p14="http://schemas.microsoft.com/office/powerpoint/2010/main" val="28803734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DE92E99-4B9A-4A45-8E50-EE373B43F6A0}" type="datetimeFigureOut">
              <a:rPr lang="en-IN" smtClean="0"/>
              <a:t>07-11-2025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F789CFC-8995-4FB3-BA44-3283A8A370A1}" type="slidenum">
              <a:rPr lang="en-IN" smtClean="0"/>
              <a:t>‹#›</a:t>
            </a:fld>
            <a:endParaRPr lang="en-IN"/>
          </a:p>
        </p:txBody>
      </p:sp>
    </p:spTree>
    <p:extLst>
      <p:ext uri="{BB962C8B-B14F-4D97-AF65-F5344CB8AC3E}">
        <p14:creationId xmlns:p14="http://schemas.microsoft.com/office/powerpoint/2010/main" val="273819473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6" name="Picture 1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5" name="TextBox 14"/>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1" name="TextBox 10"/>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DE92E99-4B9A-4A45-8E50-EE373B43F6A0}" type="datetimeFigureOut">
              <a:rPr lang="en-IN" smtClean="0"/>
              <a:t>07-11-2025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F789CFC-8995-4FB3-BA44-3283A8A370A1}" type="slidenum">
              <a:rPr lang="en-IN" smtClean="0"/>
              <a:t>‹#›</a:t>
            </a:fld>
            <a:endParaRPr lang="en-IN"/>
          </a:p>
        </p:txBody>
      </p:sp>
    </p:spTree>
    <p:extLst>
      <p:ext uri="{BB962C8B-B14F-4D97-AF65-F5344CB8AC3E}">
        <p14:creationId xmlns:p14="http://schemas.microsoft.com/office/powerpoint/2010/main" val="152601415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DE92E99-4B9A-4A45-8E50-EE373B43F6A0}" type="datetimeFigureOut">
              <a:rPr lang="en-IN" smtClean="0"/>
              <a:t>07-11-2025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F789CFC-8995-4FB3-BA44-3283A8A370A1}" type="slidenum">
              <a:rPr lang="en-IN" smtClean="0"/>
              <a:t>‹#›</a:t>
            </a:fld>
            <a:endParaRPr lang="en-IN"/>
          </a:p>
        </p:txBody>
      </p:sp>
    </p:spTree>
    <p:extLst>
      <p:ext uri="{BB962C8B-B14F-4D97-AF65-F5344CB8AC3E}">
        <p14:creationId xmlns:p14="http://schemas.microsoft.com/office/powerpoint/2010/main" val="226883632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DE92E99-4B9A-4A45-8E50-EE373B43F6A0}" type="datetimeFigureOut">
              <a:rPr lang="en-IN" smtClean="0"/>
              <a:t>07-11-2025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F789CFC-8995-4FB3-BA44-3283A8A370A1}" type="slidenum">
              <a:rPr lang="en-IN" smtClean="0"/>
              <a:t>‹#›</a:t>
            </a:fld>
            <a:endParaRPr lang="en-IN"/>
          </a:p>
        </p:txBody>
      </p:sp>
    </p:spTree>
    <p:extLst>
      <p:ext uri="{BB962C8B-B14F-4D97-AF65-F5344CB8AC3E}">
        <p14:creationId xmlns:p14="http://schemas.microsoft.com/office/powerpoint/2010/main" val="300675907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DE92E99-4B9A-4A45-8E50-EE373B43F6A0}" type="datetimeFigureOut">
              <a:rPr lang="en-IN" smtClean="0"/>
              <a:t>07-11-2025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F789CFC-8995-4FB3-BA44-3283A8A370A1}" type="slidenum">
              <a:rPr lang="en-IN" smtClean="0"/>
              <a:t>‹#›</a:t>
            </a:fld>
            <a:endParaRPr lang="en-IN"/>
          </a:p>
        </p:txBody>
      </p:sp>
    </p:spTree>
    <p:extLst>
      <p:ext uri="{BB962C8B-B14F-4D97-AF65-F5344CB8AC3E}">
        <p14:creationId xmlns:p14="http://schemas.microsoft.com/office/powerpoint/2010/main" val="76386101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DE92E99-4B9A-4A45-8E50-EE373B43F6A0}" type="datetimeFigureOut">
              <a:rPr lang="en-IN" smtClean="0"/>
              <a:t>07-11-2025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F789CFC-8995-4FB3-BA44-3283A8A370A1}" type="slidenum">
              <a:rPr lang="en-IN" smtClean="0"/>
              <a:t>‹#›</a:t>
            </a:fld>
            <a:endParaRPr lang="en-IN"/>
          </a:p>
        </p:txBody>
      </p:sp>
      <p:sp>
        <p:nvSpPr>
          <p:cNvPr id="8" name="Title 1"/>
          <p:cNvSpPr>
            <a:spLocks noGrp="1"/>
          </p:cNvSpPr>
          <p:nvPr>
            <p:ph type="title"/>
          </p:nvPr>
        </p:nvSpPr>
        <p:spPr>
          <a:xfrm>
            <a:off x="685801" y="609600"/>
            <a:ext cx="10131425" cy="1456267"/>
          </a:xfrm>
        </p:spPr>
        <p:txBody>
          <a:bodyPr/>
          <a:lstStyle/>
          <a:p>
            <a:r>
              <a:rPr lang="en-US"/>
              <a:t>Click to edit Master title style</a:t>
            </a:r>
            <a:endParaRPr lang="en-US" dirty="0"/>
          </a:p>
        </p:txBody>
      </p:sp>
    </p:spTree>
    <p:extLst>
      <p:ext uri="{BB962C8B-B14F-4D97-AF65-F5344CB8AC3E}">
        <p14:creationId xmlns:p14="http://schemas.microsoft.com/office/powerpoint/2010/main" val="324482506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DE92E99-4B9A-4A45-8E50-EE373B43F6A0}" type="datetimeFigureOut">
              <a:rPr lang="en-IN" smtClean="0"/>
              <a:t>07-11-2025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F789CFC-8995-4FB3-BA44-3283A8A370A1}" type="slidenum">
              <a:rPr lang="en-IN" smtClean="0"/>
              <a:t>‹#›</a:t>
            </a:fld>
            <a:endParaRPr lang="en-IN"/>
          </a:p>
        </p:txBody>
      </p:sp>
    </p:spTree>
    <p:extLst>
      <p:ext uri="{BB962C8B-B14F-4D97-AF65-F5344CB8AC3E}">
        <p14:creationId xmlns:p14="http://schemas.microsoft.com/office/powerpoint/2010/main" val="26837852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5DE92E99-4B9A-4A45-8E50-EE373B43F6A0}" type="datetimeFigureOut">
              <a:rPr lang="en-IN" smtClean="0"/>
              <a:t>07-11-2025</a:t>
            </a:fld>
            <a:endParaRPr lang="en-IN"/>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IN"/>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8F789CFC-8995-4FB3-BA44-3283A8A370A1}" type="slidenum">
              <a:rPr lang="en-IN" smtClean="0"/>
              <a:t>‹#›</a:t>
            </a:fld>
            <a:endParaRPr lang="en-IN"/>
          </a:p>
        </p:txBody>
      </p:sp>
    </p:spTree>
    <p:extLst>
      <p:ext uri="{BB962C8B-B14F-4D97-AF65-F5344CB8AC3E}">
        <p14:creationId xmlns:p14="http://schemas.microsoft.com/office/powerpoint/2010/main" val="899627388"/>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contact@travelopro.com"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image" Target="../media/image5.jpg"/></Relationships>
</file>

<file path=ppt/slides/_rels/slide2.xml.rels><?xml version="1.0" encoding="UTF-8" standalone="yes"?>
<Relationships xmlns="http://schemas.openxmlformats.org/package/2006/relationships"><Relationship Id="rId3" Type="http://schemas.openxmlformats.org/officeDocument/2006/relationships/hyperlink" Target="https://www.travelopro.com/tour-package-booking-portal-development.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www.travelopro.com/package-booking-system.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hyperlink" Target="https://www.travelopro.com/tour-booking-system.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hyperlink" Target="https://www.travelopro.com/package-management-distribution.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api-integration-services.php" TargetMode="External"/></Relationships>
</file>

<file path=ppt/slides/_rels/slide7.xml.rels><?xml version="1.0" encoding="UTF-8" standalone="yes"?>
<Relationships xmlns="http://schemas.openxmlformats.org/package/2006/relationships"><Relationship Id="rId3" Type="http://schemas.openxmlformats.org/officeDocument/2006/relationships/hyperlink" Target="https://www.travelopro.com/online-tour-booking.php" TargetMode="External"/><Relationship Id="rId2" Type="http://schemas.openxmlformats.org/officeDocument/2006/relationships/image" Target="../media/image4.jpg"/><Relationship Id="rId1" Type="http://schemas.openxmlformats.org/officeDocument/2006/relationships/slideLayout" Target="../slideLayouts/slideLayout1.xml"/><Relationship Id="rId5" Type="http://schemas.openxmlformats.org/officeDocument/2006/relationships/hyperlink" Target="https://www.travelopro.com/travel-portal-development-company.php" TargetMode="External"/><Relationship Id="rId4" Type="http://schemas.openxmlformats.org/officeDocument/2006/relationships/hyperlink" Target="https://www.travelopro.com/web-portal-design-and-development-service.php" TargetMode="External"/></Relationships>
</file>

<file path=ppt/slides/_rels/slide8.xml.rels><?xml version="1.0" encoding="UTF-8" standalone="yes"?>
<Relationships xmlns="http://schemas.openxmlformats.org/package/2006/relationships"><Relationship Id="rId3" Type="http://schemas.openxmlformats.org/officeDocument/2006/relationships/hyperlink" Target="https://www.travelopro.com/white-label-travel-portal-free.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vacation-packages-api-providers.php" TargetMode="External"/></Relationships>
</file>

<file path=ppt/slides/_rels/slide9.xml.rels><?xml version="1.0" encoding="UTF-8" standalone="yes"?>
<Relationships xmlns="http://schemas.openxmlformats.org/package/2006/relationships"><Relationship Id="rId3" Type="http://schemas.openxmlformats.org/officeDocument/2006/relationships/hyperlink" Target="https://www.travelopro.com/vacation-package-system.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hyperlink" Target="https://www.travelopro.com/major-features-of-online-travel-agency.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package-booking-engine.php" TargetMode="External"/></Relationships>
</file>

<file path=ppt/slides/_rels/slide11.xml.rels><?xml version="1.0" encoding="UTF-8" standalone="yes"?>
<Relationships xmlns="http://schemas.openxmlformats.org/package/2006/relationships"><Relationship Id="rId3" Type="http://schemas.openxmlformats.org/officeDocument/2006/relationships/hyperlink" Target="https://www.travelopro.com/online-packages.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ticket-booking-solution.php" TargetMode="External"/></Relationships>
</file>

<file path=ppt/slides/_rels/slide1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hyperlink" Target="https://www.travelopro.com/multi-channel-booking-system.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hyperlink" Target="https://www.travelopro.com/booking-reservation-software.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hyperlink" Target="https://www.travelopro.com/tour-operator-mangement-system.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hyperlink" Target="https://www.travelopro.com/destination-management-companies"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hyperlink" Target="https://www.slideserve.com/Luke24/b2b-travel-portal-software"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hyperlink" Target="https://www.travelopro.com/tour-package-booking-system.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mailto:contact@travelopro.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541A8C56-CFD7-09A9-78CA-C95B18B1E8C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84220" y="101162"/>
            <a:ext cx="1705796" cy="388122"/>
          </a:xfrm>
          <a:prstGeom prst="rect">
            <a:avLst/>
          </a:prstGeom>
        </p:spPr>
      </p:pic>
      <p:sp>
        <p:nvSpPr>
          <p:cNvPr id="2" name="TextBox 1">
            <a:extLst>
              <a:ext uri="{FF2B5EF4-FFF2-40B4-BE49-F238E27FC236}">
                <a16:creationId xmlns:a16="http://schemas.microsoft.com/office/drawing/2014/main" id="{C5644046-E9CB-B83F-BBEE-9FBC929E83D6}"/>
              </a:ext>
            </a:extLst>
          </p:cNvPr>
          <p:cNvSpPr txBox="1"/>
          <p:nvPr/>
        </p:nvSpPr>
        <p:spPr>
          <a:xfrm>
            <a:off x="4407723" y="5798441"/>
            <a:ext cx="3820813" cy="707886"/>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IN" sz="2000" b="1" dirty="0">
                <a:latin typeface="Calibri" panose="020F0502020204030204" pitchFamily="34" charset="0"/>
                <a:ea typeface="Calibri" panose="020F0502020204030204" pitchFamily="34" charset="0"/>
                <a:cs typeface="Calibri" panose="020F0502020204030204" pitchFamily="34" charset="0"/>
              </a:rPr>
              <a:t>Email id : </a:t>
            </a:r>
            <a:r>
              <a:rPr lang="en-IN" sz="2000" dirty="0">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contact@travelopro.com</a:t>
            </a:r>
            <a:endParaRPr lang="en-IN" sz="2000" dirty="0">
              <a:latin typeface="Calibri" panose="020F0502020204030204" pitchFamily="34" charset="0"/>
              <a:ea typeface="Calibri" panose="020F0502020204030204" pitchFamily="34" charset="0"/>
              <a:cs typeface="Calibri" panose="020F0502020204030204" pitchFamily="34" charset="0"/>
            </a:endParaRPr>
          </a:p>
          <a:p>
            <a:r>
              <a:rPr lang="en-IN" sz="2000" b="1" dirty="0">
                <a:latin typeface="Calibri" panose="020F0502020204030204" pitchFamily="34" charset="0"/>
                <a:ea typeface="Calibri" panose="020F0502020204030204" pitchFamily="34" charset="0"/>
                <a:cs typeface="Calibri" panose="020F0502020204030204" pitchFamily="34" charset="0"/>
              </a:rPr>
              <a:t>Phone No : </a:t>
            </a:r>
            <a:r>
              <a:rPr lang="en-GB" sz="2000" b="1" dirty="0">
                <a:latin typeface="Calibri" panose="020F0502020204030204" pitchFamily="34" charset="0"/>
                <a:ea typeface="Calibri" panose="020F0502020204030204" pitchFamily="34" charset="0"/>
                <a:cs typeface="Calibri" panose="020F0502020204030204" pitchFamily="34" charset="0"/>
              </a:rPr>
              <a:t>98455 66441</a:t>
            </a:r>
            <a:endParaRPr lang="en-IN" sz="2000" dirty="0">
              <a:latin typeface="Calibri" panose="020F0502020204030204" pitchFamily="34" charset="0"/>
              <a:ea typeface="Calibri" panose="020F0502020204030204" pitchFamily="34" charset="0"/>
              <a:cs typeface="Calibri" panose="020F0502020204030204" pitchFamily="34" charset="0"/>
            </a:endParaRPr>
          </a:p>
        </p:txBody>
      </p:sp>
      <p:sp>
        <p:nvSpPr>
          <p:cNvPr id="4" name="TextBox 3">
            <a:extLst>
              <a:ext uri="{FF2B5EF4-FFF2-40B4-BE49-F238E27FC236}">
                <a16:creationId xmlns:a16="http://schemas.microsoft.com/office/drawing/2014/main" id="{BF1B5EDF-24CC-AA36-5EDE-6622C157D6CA}"/>
              </a:ext>
            </a:extLst>
          </p:cNvPr>
          <p:cNvSpPr txBox="1"/>
          <p:nvPr/>
        </p:nvSpPr>
        <p:spPr>
          <a:xfrm>
            <a:off x="3153103" y="295223"/>
            <a:ext cx="5885793" cy="658835"/>
          </a:xfrm>
          <a:prstGeom prst="rect">
            <a:avLst/>
          </a:prstGeom>
          <a:noFill/>
        </p:spPr>
        <p:txBody>
          <a:bodyPr wrap="square">
            <a:spAutoFit/>
          </a:bodyPr>
          <a:lstStyle/>
          <a:p>
            <a:pPr algn="just">
              <a:lnSpc>
                <a:spcPct val="107000"/>
              </a:lnSpc>
              <a:spcAft>
                <a:spcPts val="800"/>
              </a:spcAft>
              <a:buNone/>
            </a:pPr>
            <a:r>
              <a:rPr lang="en-IN" sz="3600" b="1" kern="100" dirty="0">
                <a:effectLst/>
                <a:latin typeface="Calibri" panose="020F0502020204030204" pitchFamily="34" charset="0"/>
                <a:ea typeface="Calibri" panose="020F0502020204030204" pitchFamily="34" charset="0"/>
                <a:cs typeface="Times New Roman" panose="02020603050405020304" pitchFamily="18" charset="0"/>
              </a:rPr>
              <a:t>Tour Package Booking System</a:t>
            </a:r>
            <a:endParaRPr lang="en-IN" sz="36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7" name="Picture 6">
            <a:extLst>
              <a:ext uri="{FF2B5EF4-FFF2-40B4-BE49-F238E27FC236}">
                <a16:creationId xmlns:a16="http://schemas.microsoft.com/office/drawing/2014/main" id="{B98B4F90-264E-0CBC-13ED-8C71BFD5762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23875" y="1285875"/>
            <a:ext cx="11144250" cy="4286250"/>
          </a:xfrm>
          <a:prstGeom prst="rect">
            <a:avLst/>
          </a:prstGeom>
        </p:spPr>
      </p:pic>
    </p:spTree>
    <p:extLst>
      <p:ext uri="{BB962C8B-B14F-4D97-AF65-F5344CB8AC3E}">
        <p14:creationId xmlns:p14="http://schemas.microsoft.com/office/powerpoint/2010/main" val="7690346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DF3EC6-1E1D-C17D-91CA-E27DE6D23D62}"/>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3B3BDA3C-90E3-75C0-1E00-AFBFAC7CE7C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84220" y="101162"/>
            <a:ext cx="1705796" cy="388122"/>
          </a:xfrm>
          <a:prstGeom prst="rect">
            <a:avLst/>
          </a:prstGeom>
        </p:spPr>
      </p:pic>
      <p:sp>
        <p:nvSpPr>
          <p:cNvPr id="3" name="TextBox 2">
            <a:extLst>
              <a:ext uri="{FF2B5EF4-FFF2-40B4-BE49-F238E27FC236}">
                <a16:creationId xmlns:a16="http://schemas.microsoft.com/office/drawing/2014/main" id="{CE1DB84A-B2CE-271E-84DC-9D7C68A9240F}"/>
              </a:ext>
            </a:extLst>
          </p:cNvPr>
          <p:cNvSpPr txBox="1"/>
          <p:nvPr/>
        </p:nvSpPr>
        <p:spPr>
          <a:xfrm>
            <a:off x="726773" y="420195"/>
            <a:ext cx="10771544" cy="6017609"/>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What Is Tour Package Booking System?</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Tour packages are the backbone for several travel businesses, performing as the primary offering for tour operators, travel agents, and OTAs. They provide customers with a hassle-free method to organize their vacations by combining numerous aspects of a trip into a single convenient bundle.</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 typical tour package comprises important travel components such as transportation to and from the destination, accommodation, meal plans, and organized activities or excursions to provide a comprehensive and convenient travel experience.</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tour package booking system</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is a software solution that allows travel agents and tour operators to manage and sell tour packages online. It usually includes tools for developing, maintaining, and selling various types of tour packages, as well as booking, payment, and customer information management.</a:t>
            </a:r>
          </a:p>
        </p:txBody>
      </p:sp>
    </p:spTree>
    <p:extLst>
      <p:ext uri="{BB962C8B-B14F-4D97-AF65-F5344CB8AC3E}">
        <p14:creationId xmlns:p14="http://schemas.microsoft.com/office/powerpoint/2010/main" val="104594272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C1BB59-7F73-F491-0002-E1A712155FE3}"/>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4E251703-07F3-2380-D4EE-8B4FAB84C5C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84220" y="101162"/>
            <a:ext cx="1705796" cy="388122"/>
          </a:xfrm>
          <a:prstGeom prst="rect">
            <a:avLst/>
          </a:prstGeom>
        </p:spPr>
      </p:pic>
      <p:sp>
        <p:nvSpPr>
          <p:cNvPr id="3" name="TextBox 2">
            <a:extLst>
              <a:ext uri="{FF2B5EF4-FFF2-40B4-BE49-F238E27FC236}">
                <a16:creationId xmlns:a16="http://schemas.microsoft.com/office/drawing/2014/main" id="{F4D14185-8F50-7A90-8AB6-5F7799F3F1B2}"/>
              </a:ext>
            </a:extLst>
          </p:cNvPr>
          <p:cNvSpPr txBox="1"/>
          <p:nvPr/>
        </p:nvSpPr>
        <p:spPr>
          <a:xfrm>
            <a:off x="935421" y="669078"/>
            <a:ext cx="10321158" cy="5519844"/>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By producing and selling professionally organized tour packages, you cater to a specific type of traveler: someone looking for a travel experience that connects convenience and cost savings.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These packages attract more people and assist in increasing tour bookings, making them a win-win for both your clients and your company.</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Tour package vendors can include package categories such as international packages, domestic packages, seasonal tours, one-day picnics, and many more. The admin can add the subcategory list followed by the product based on the category list.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Any customer can refine the tour package results based on their specifications. If consumers change their minds and want to schedule another tour, they can choose from nearby tours or related tours. From there, clients can submit a tour package query or book a tour using the payment channel.</a:t>
            </a:r>
          </a:p>
        </p:txBody>
      </p:sp>
    </p:spTree>
    <p:extLst>
      <p:ext uri="{BB962C8B-B14F-4D97-AF65-F5344CB8AC3E}">
        <p14:creationId xmlns:p14="http://schemas.microsoft.com/office/powerpoint/2010/main" val="39156260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B61814-4B36-8478-C66F-1D97F5920852}"/>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49DF1ECE-B745-19F8-8C3F-04C934E841D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84220" y="101162"/>
            <a:ext cx="1705796" cy="388122"/>
          </a:xfrm>
          <a:prstGeom prst="rect">
            <a:avLst/>
          </a:prstGeom>
        </p:spPr>
      </p:pic>
      <p:sp>
        <p:nvSpPr>
          <p:cNvPr id="3" name="TextBox 2">
            <a:extLst>
              <a:ext uri="{FF2B5EF4-FFF2-40B4-BE49-F238E27FC236}">
                <a16:creationId xmlns:a16="http://schemas.microsoft.com/office/drawing/2014/main" id="{D975385B-04AD-356E-9D4D-8B9DD8AFF03F}"/>
              </a:ext>
            </a:extLst>
          </p:cNvPr>
          <p:cNvSpPr txBox="1"/>
          <p:nvPr/>
        </p:nvSpPr>
        <p:spPr>
          <a:xfrm>
            <a:off x="987972" y="1562014"/>
            <a:ext cx="8776138" cy="3733971"/>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By deploying a tour package booking system, while travelers have a seamless, personalized booking experience, businesses can streamline operations, improve consumer satisfaction, and drive growth.</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Also, Package Booking Professionals experts develop a customized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Package Booking System</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which comes with additional features like reservations, modifications, cancellations, and package quotations. Also, this package booking software is reliable and cost-effective.</a:t>
            </a:r>
          </a:p>
        </p:txBody>
      </p:sp>
    </p:spTree>
    <p:extLst>
      <p:ext uri="{BB962C8B-B14F-4D97-AF65-F5344CB8AC3E}">
        <p14:creationId xmlns:p14="http://schemas.microsoft.com/office/powerpoint/2010/main" val="91323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8FEB9A-FF1F-D345-371D-904C243C59B3}"/>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3027DEA9-553E-4602-641A-8E7A26DCBB1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84220" y="101162"/>
            <a:ext cx="1705796" cy="388122"/>
          </a:xfrm>
          <a:prstGeom prst="rect">
            <a:avLst/>
          </a:prstGeom>
        </p:spPr>
      </p:pic>
      <p:sp>
        <p:nvSpPr>
          <p:cNvPr id="3" name="TextBox 2">
            <a:extLst>
              <a:ext uri="{FF2B5EF4-FFF2-40B4-BE49-F238E27FC236}">
                <a16:creationId xmlns:a16="http://schemas.microsoft.com/office/drawing/2014/main" id="{B2278E51-BD66-9DB3-2EAB-E10D47B8242D}"/>
              </a:ext>
            </a:extLst>
          </p:cNvPr>
          <p:cNvSpPr txBox="1"/>
          <p:nvPr/>
        </p:nvSpPr>
        <p:spPr>
          <a:xfrm>
            <a:off x="1090448" y="1313132"/>
            <a:ext cx="10011103" cy="4334328"/>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How Does Travelopro's Tour Package Booking System Transform The Travel And Tourism Industry?</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In this digital era, travel bookings are going from offline bookings to online bookings with just a single click. Travelers want to book their tour online.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For travel agencies to enhance their online presence in the travel world, Travelopro, the leader in travel technology, offers the best tour booking software for travel agencies, which is a complete IT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tour booking solution</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with a tour offer booking system. It aids tour operators and travel agencies in effectively handling their tourism business.</a:t>
            </a:r>
          </a:p>
        </p:txBody>
      </p:sp>
    </p:spTree>
    <p:extLst>
      <p:ext uri="{BB962C8B-B14F-4D97-AF65-F5344CB8AC3E}">
        <p14:creationId xmlns:p14="http://schemas.microsoft.com/office/powerpoint/2010/main" val="101916515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592C54-E428-ECEF-0C0F-B288E0350856}"/>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1F1CDB09-F90F-5C5C-52E2-1228306EAD4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84220" y="101162"/>
            <a:ext cx="1705796" cy="388122"/>
          </a:xfrm>
          <a:prstGeom prst="rect">
            <a:avLst/>
          </a:prstGeom>
        </p:spPr>
      </p:pic>
      <p:sp>
        <p:nvSpPr>
          <p:cNvPr id="3" name="TextBox 2">
            <a:extLst>
              <a:ext uri="{FF2B5EF4-FFF2-40B4-BE49-F238E27FC236}">
                <a16:creationId xmlns:a16="http://schemas.microsoft.com/office/drawing/2014/main" id="{5359A853-E595-4FBA-1B8D-95E61E8EB453}"/>
              </a:ext>
            </a:extLst>
          </p:cNvPr>
          <p:cNvSpPr txBox="1"/>
          <p:nvPr/>
        </p:nvSpPr>
        <p:spPr>
          <a:xfrm>
            <a:off x="882869" y="1468782"/>
            <a:ext cx="9984828" cy="4231736"/>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Travelopro’s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Tour Package Booking System Software</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is designed to solve these challenges with an intuitive, centralized platform that simplifies the entire booking process. </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From dynamic packaging and real-time inventory updates to seamless </a:t>
            </a:r>
            <a:r>
              <a:rPr lang="en-IN" sz="2400"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API integrations</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with suppliers and automated workflows, our solution empowers travel agencies, tour operators, and online travel agents to enhance productivity and deliver exceptional customer experiences. </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Whether handling bespoke itineraries or multi-destination trips, Travelopro ensures you have the tools to stay ahead in the ever-changing travel landscape.</a:t>
            </a:r>
          </a:p>
        </p:txBody>
      </p:sp>
    </p:spTree>
    <p:extLst>
      <p:ext uri="{BB962C8B-B14F-4D97-AF65-F5344CB8AC3E}">
        <p14:creationId xmlns:p14="http://schemas.microsoft.com/office/powerpoint/2010/main" val="602590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D1FCF4-4603-80B7-55D8-A9FF1A8F238B}"/>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D401901A-935B-E81A-C048-FE636E8D051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84220" y="101162"/>
            <a:ext cx="1705796" cy="388122"/>
          </a:xfrm>
          <a:prstGeom prst="rect">
            <a:avLst/>
          </a:prstGeom>
        </p:spPr>
      </p:pic>
      <p:sp>
        <p:nvSpPr>
          <p:cNvPr id="3" name="TextBox 2">
            <a:extLst>
              <a:ext uri="{FF2B5EF4-FFF2-40B4-BE49-F238E27FC236}">
                <a16:creationId xmlns:a16="http://schemas.microsoft.com/office/drawing/2014/main" id="{90546D0D-F650-07F9-D56A-2D172130ABEC}"/>
              </a:ext>
            </a:extLst>
          </p:cNvPr>
          <p:cNvSpPr txBox="1"/>
          <p:nvPr/>
        </p:nvSpPr>
        <p:spPr>
          <a:xfrm>
            <a:off x="756744" y="591897"/>
            <a:ext cx="10899228" cy="5915017"/>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tour booking portal</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facilitates travel agents, tour operators, and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web portal consolidators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selling, managing, and collaborating with their B2C clients and B2B partners and suppliers.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Utilizing the most up-to-date resources, you may provide your customers with travel packages online, to retail agents, or to end users, all while maintaining a secure payment channel.</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tailor-made software allows easy modifications and cancellations, along with remarks &amp; special standards. In order to provide the appropriate level of personalization in your holiday packages, Travel Cloud Suite by Travelopro seeks to develop an all-in-one package booking engine.</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As an extremely focused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travel portal development company</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we provide highly interactive package tour booking websites with highly dynamic packaging systems. We understand the interest and mindset of travelers and develop industry-specific package tour booking solutions that can satisfy your travelers expectations.</a:t>
            </a:r>
          </a:p>
        </p:txBody>
      </p:sp>
    </p:spTree>
    <p:extLst>
      <p:ext uri="{BB962C8B-B14F-4D97-AF65-F5344CB8AC3E}">
        <p14:creationId xmlns:p14="http://schemas.microsoft.com/office/powerpoint/2010/main" val="20462561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03E5C7-9EE6-F315-0557-A1B785A68EB4}"/>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745195FE-FE74-5FF7-1BD5-5C7BF5A3794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84220" y="101162"/>
            <a:ext cx="1705796" cy="388122"/>
          </a:xfrm>
          <a:prstGeom prst="rect">
            <a:avLst/>
          </a:prstGeom>
        </p:spPr>
      </p:pic>
      <p:sp>
        <p:nvSpPr>
          <p:cNvPr id="3" name="TextBox 2">
            <a:extLst>
              <a:ext uri="{FF2B5EF4-FFF2-40B4-BE49-F238E27FC236}">
                <a16:creationId xmlns:a16="http://schemas.microsoft.com/office/drawing/2014/main" id="{FA247FD2-F9E4-8B5E-14DC-E5E17F684383}"/>
              </a:ext>
            </a:extLst>
          </p:cNvPr>
          <p:cNvSpPr txBox="1"/>
          <p:nvPr/>
        </p:nvSpPr>
        <p:spPr>
          <a:xfrm>
            <a:off x="809296" y="720374"/>
            <a:ext cx="10825655" cy="5417252"/>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Additionally, we offer a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white label tour package solution</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that includes full package administration. Admin can add categories, subcategories, and packages. Every package can have its itinerary, flight details, accommodation details, transfer details, images, activities or sightseeing included, etc., updated using Package Management. Any package can be activated or deactivated at any time from admin.</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provide user-friendly tour booking portals enhanced with technology and dynamic designs. Package websites offer instant ticket booking, the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best vacation packages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to all the world's most popular destinations, affordable flight booking, and many more options that can be added.</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 unique user ID and password are provided to clients who buy our products for booking the packages in an easy and convenient manner. A secure and dependable payment gateway is integrated for simple payment, and cancellation is done automatically.</a:t>
            </a:r>
          </a:p>
        </p:txBody>
      </p:sp>
    </p:spTree>
    <p:extLst>
      <p:ext uri="{BB962C8B-B14F-4D97-AF65-F5344CB8AC3E}">
        <p14:creationId xmlns:p14="http://schemas.microsoft.com/office/powerpoint/2010/main" val="179213628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D88C75-6C28-754F-7B24-1A0C7F89C7F4}"/>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D1B64B39-96B1-14A7-C312-3F681B9CA40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84220" y="101162"/>
            <a:ext cx="1705796" cy="388122"/>
          </a:xfrm>
          <a:prstGeom prst="rect">
            <a:avLst/>
          </a:prstGeom>
        </p:spPr>
      </p:pic>
      <p:sp>
        <p:nvSpPr>
          <p:cNvPr id="3" name="TextBox 2">
            <a:extLst>
              <a:ext uri="{FF2B5EF4-FFF2-40B4-BE49-F238E27FC236}">
                <a16:creationId xmlns:a16="http://schemas.microsoft.com/office/drawing/2014/main" id="{F329C7A2-7360-A9E5-F532-D783845C7A96}"/>
              </a:ext>
            </a:extLst>
          </p:cNvPr>
          <p:cNvSpPr txBox="1"/>
          <p:nvPr/>
        </p:nvSpPr>
        <p:spPr>
          <a:xfrm>
            <a:off x="709448" y="489284"/>
            <a:ext cx="10773103" cy="6105005"/>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business offers customers online services for booking tours and vacations. We give our clients access to a customized and advanced booking portal where they may use the admin dashboard to change their tour and vacation packages. We offer a wide range of options in the tour and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vacation package booking portal</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that make using the client portal easy and convenient. With the help of our website development and design services, the client can now sell his vacation and tour packages to customers online.</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Show live accommodation availability and take your client bookings 24/7 through the secure online booking system through Online Holiday Bookings. It's easy to add to your website and provides fast and reliable booking pages, which are up to 10 times faster than other online booking systems. Whether you have a cottage, villa, or apartment, management of your holiday rentals is easy using Travelopro. Customers can check availability, make a reservation, and receive confirmation—at any hour of the day or night. This enhances your business's opportunity to take secure bookings from all over the world, around the clock.</a:t>
            </a:r>
          </a:p>
        </p:txBody>
      </p:sp>
    </p:spTree>
    <p:extLst>
      <p:ext uri="{BB962C8B-B14F-4D97-AF65-F5344CB8AC3E}">
        <p14:creationId xmlns:p14="http://schemas.microsoft.com/office/powerpoint/2010/main" val="124333799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0B25EB-909B-6C7E-A788-5C84A9726A02}"/>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B7F033E4-A7DC-4C2E-6B7A-1B2CE68C8E0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84220" y="101162"/>
            <a:ext cx="1705796" cy="388122"/>
          </a:xfrm>
          <a:prstGeom prst="rect">
            <a:avLst/>
          </a:prstGeom>
        </p:spPr>
      </p:pic>
      <p:sp>
        <p:nvSpPr>
          <p:cNvPr id="3" name="TextBox 2">
            <a:extLst>
              <a:ext uri="{FF2B5EF4-FFF2-40B4-BE49-F238E27FC236}">
                <a16:creationId xmlns:a16="http://schemas.microsoft.com/office/drawing/2014/main" id="{A6BB9DC0-4D46-A463-FB59-D7C73DBDD0EA}"/>
              </a:ext>
            </a:extLst>
          </p:cNvPr>
          <p:cNvSpPr txBox="1"/>
          <p:nvPr/>
        </p:nvSpPr>
        <p:spPr>
          <a:xfrm>
            <a:off x="594614" y="489284"/>
            <a:ext cx="11002772" cy="6207597"/>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Customers can book vacation packages or weekend getaways with the wide range of local attractions, tickets, &amp; various options for hotel categories and different combinations of packages, such as romantic, adventure, luxury, honeymoon, or family packages, in the package booking engine. Through the use of Travelopro's package booking engine software,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online travel agencies (OTAs)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are able to offer their clients a variety of options from which to select, depending on their specific needs.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Also, Package Booking Professionals experts create customized Package Booking Systems, which come with extra features such as reservations, modifications, cancellations, and package quotations. Also, this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package booking software</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is dependable and easily affordable.</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One of the largest booking engines is a single application that lets you manage your own data (allotments, rates, policies, etc.), sell your own travel products contracted from suppliers that aren't online, and upload your own contracted hotels, tours, activities, flights, and transfers.</a:t>
            </a:r>
          </a:p>
        </p:txBody>
      </p:sp>
    </p:spTree>
    <p:extLst>
      <p:ext uri="{BB962C8B-B14F-4D97-AF65-F5344CB8AC3E}">
        <p14:creationId xmlns:p14="http://schemas.microsoft.com/office/powerpoint/2010/main" val="86327852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657E36-9D2F-C3AD-0C41-BAC0232AB1A5}"/>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1EDD31FD-C26A-D17A-D3C5-949F35FFF0A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84220" y="101162"/>
            <a:ext cx="1705796" cy="388122"/>
          </a:xfrm>
          <a:prstGeom prst="rect">
            <a:avLst/>
          </a:prstGeom>
        </p:spPr>
      </p:pic>
      <p:sp>
        <p:nvSpPr>
          <p:cNvPr id="3" name="TextBox 2">
            <a:extLst>
              <a:ext uri="{FF2B5EF4-FFF2-40B4-BE49-F238E27FC236}">
                <a16:creationId xmlns:a16="http://schemas.microsoft.com/office/drawing/2014/main" id="{445926CC-9286-2C85-2032-234B0A0120FF}"/>
              </a:ext>
            </a:extLst>
          </p:cNvPr>
          <p:cNvSpPr txBox="1"/>
          <p:nvPr/>
        </p:nvSpPr>
        <p:spPr>
          <a:xfrm>
            <a:off x="604345" y="400418"/>
            <a:ext cx="10983310" cy="6207597"/>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Anyone can book a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holiday package online</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with a single click. However, online tour booking software comes into play since tour operators and travel agents must handle all aspects of booking, inventory, and tour activities on a single platform. In order to provide their customers with a variety of trips, local tours, and experiences in one place, the system was created and designed specifically for travel companies.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With the help of an admin panel that includes every relevant data, such as inclusions, itineraries, rates by date, and information about hotels, we have developed a comprehensive vacation package system that enables clients to look for packages made by travel agencies. This eliminates the need for clients or users to visit various websites in order to book the package and analyze all necessary details at one location.</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established ourselves to become a market share in the travel industry when it comes to offering solutions for creating &amp; managing online booking businesses. Today Travelopro is one of the fastest-growing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online ticket booking solutions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in the SaaS and enterprise sectors.</a:t>
            </a:r>
          </a:p>
        </p:txBody>
      </p:sp>
    </p:spTree>
    <p:extLst>
      <p:ext uri="{BB962C8B-B14F-4D97-AF65-F5344CB8AC3E}">
        <p14:creationId xmlns:p14="http://schemas.microsoft.com/office/powerpoint/2010/main" val="218237798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1115E0-5D06-C725-E528-93325DD32049}"/>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EFEB4D31-A897-E69F-75E7-ED2DAD3D2ED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84220" y="101162"/>
            <a:ext cx="1705796" cy="388122"/>
          </a:xfrm>
          <a:prstGeom prst="rect">
            <a:avLst/>
          </a:prstGeom>
        </p:spPr>
      </p:pic>
      <p:sp>
        <p:nvSpPr>
          <p:cNvPr id="3" name="TextBox 2">
            <a:extLst>
              <a:ext uri="{FF2B5EF4-FFF2-40B4-BE49-F238E27FC236}">
                <a16:creationId xmlns:a16="http://schemas.microsoft.com/office/drawing/2014/main" id="{91376701-9EF4-8033-24C1-D7AE99112AD7}"/>
              </a:ext>
            </a:extLst>
          </p:cNvPr>
          <p:cNvSpPr txBox="1"/>
          <p:nvPr/>
        </p:nvSpPr>
        <p:spPr>
          <a:xfrm>
            <a:off x="1124607" y="859065"/>
            <a:ext cx="9942786" cy="5139869"/>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Benefits Of Tour Package Booking System</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benefits of a Tour Package booking System for tour operators, travel agencies, and customers include:</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Operational Efficiency</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Automates repetitive tasks like booking management, itinerary creation, and supplier coordination, saving time and reducing errors.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Streamlines inventory management for flights, hotels, and activities, ensuring real-time availability.</a:t>
            </a:r>
          </a:p>
        </p:txBody>
      </p:sp>
    </p:spTree>
    <p:extLst>
      <p:ext uri="{BB962C8B-B14F-4D97-AF65-F5344CB8AC3E}">
        <p14:creationId xmlns:p14="http://schemas.microsoft.com/office/powerpoint/2010/main" val="388607222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09705B-E432-30F7-664C-D2BBD40F9C35}"/>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06B8679C-E63B-60CE-CCBE-37D105C572A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84220" y="101162"/>
            <a:ext cx="1705796" cy="388122"/>
          </a:xfrm>
          <a:prstGeom prst="rect">
            <a:avLst/>
          </a:prstGeom>
        </p:spPr>
      </p:pic>
      <p:sp>
        <p:nvSpPr>
          <p:cNvPr id="3" name="TextBox 2">
            <a:extLst>
              <a:ext uri="{FF2B5EF4-FFF2-40B4-BE49-F238E27FC236}">
                <a16:creationId xmlns:a16="http://schemas.microsoft.com/office/drawing/2014/main" id="{0DE1D4AE-1C02-8A09-BEF1-9FAFDDB3C16D}"/>
              </a:ext>
            </a:extLst>
          </p:cNvPr>
          <p:cNvSpPr txBox="1"/>
          <p:nvPr/>
        </p:nvSpPr>
        <p:spPr>
          <a:xfrm>
            <a:off x="1166648" y="1495862"/>
            <a:ext cx="9511862" cy="3646576"/>
          </a:xfrm>
          <a:prstGeom prst="rect">
            <a:avLst/>
          </a:prstGeom>
          <a:noFill/>
        </p:spPr>
        <p:txBody>
          <a:bodyPr wrap="square">
            <a:spAutoFit/>
          </a:bodyPr>
          <a:lstStyle/>
          <a:p>
            <a:pP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Enhanced Customer Experience</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Simplifies booking with user-friendly online interfaces, detailed itineraries, and high-quality visuals, increasing customer satisfaction.</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Offers customization options, allowing travelers to tailor packages to their preferences (e.g., dates, activities).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Provides instant confirmations, reminders, and digital tools like QR code check-ins for seamless experiences.</a:t>
            </a:r>
          </a:p>
        </p:txBody>
      </p:sp>
    </p:spTree>
    <p:extLst>
      <p:ext uri="{BB962C8B-B14F-4D97-AF65-F5344CB8AC3E}">
        <p14:creationId xmlns:p14="http://schemas.microsoft.com/office/powerpoint/2010/main" val="16628842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336897-B3B4-C949-3C31-57297A180828}"/>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BA443784-8D88-3540-7B6C-28390EA6019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84220" y="101162"/>
            <a:ext cx="1705796" cy="388122"/>
          </a:xfrm>
          <a:prstGeom prst="rect">
            <a:avLst/>
          </a:prstGeom>
        </p:spPr>
      </p:pic>
      <p:sp>
        <p:nvSpPr>
          <p:cNvPr id="3" name="TextBox 2">
            <a:extLst>
              <a:ext uri="{FF2B5EF4-FFF2-40B4-BE49-F238E27FC236}">
                <a16:creationId xmlns:a16="http://schemas.microsoft.com/office/drawing/2014/main" id="{A9F18D5B-C3CD-1F38-65B1-F65E7B9DB9C0}"/>
              </a:ext>
            </a:extLst>
          </p:cNvPr>
          <p:cNvSpPr txBox="1"/>
          <p:nvPr/>
        </p:nvSpPr>
        <p:spPr>
          <a:xfrm>
            <a:off x="1187668" y="1605712"/>
            <a:ext cx="9301655" cy="3646576"/>
          </a:xfrm>
          <a:prstGeom prst="rect">
            <a:avLst/>
          </a:prstGeom>
          <a:noFill/>
        </p:spPr>
        <p:txBody>
          <a:bodyPr wrap="square">
            <a:spAutoFit/>
          </a:bodyPr>
          <a:lstStyle/>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Revenue Growth</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Enables upselling through add-ons (e.g., premium activities, insurance) and dynamic pricing based on demand.</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Expands market reach via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multi-channel distribution</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(e.g., websites, OTAs, social media).</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Supports loyalty programs and personalized offers to retain customers and boost repeat bookings.</a:t>
            </a:r>
          </a:p>
        </p:txBody>
      </p:sp>
    </p:spTree>
    <p:extLst>
      <p:ext uri="{BB962C8B-B14F-4D97-AF65-F5344CB8AC3E}">
        <p14:creationId xmlns:p14="http://schemas.microsoft.com/office/powerpoint/2010/main" val="278852987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9E0F00-4646-B340-205D-6F72A19DE342}"/>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4BB6E49F-A5E6-B8C4-CA77-FD2394CF4B9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84220" y="101162"/>
            <a:ext cx="1705796" cy="388122"/>
          </a:xfrm>
          <a:prstGeom prst="rect">
            <a:avLst/>
          </a:prstGeom>
        </p:spPr>
      </p:pic>
      <p:sp>
        <p:nvSpPr>
          <p:cNvPr id="6" name="TextBox 5">
            <a:extLst>
              <a:ext uri="{FF2B5EF4-FFF2-40B4-BE49-F238E27FC236}">
                <a16:creationId xmlns:a16="http://schemas.microsoft.com/office/drawing/2014/main" id="{2CF2785E-B80A-355F-7FC6-24A4688CAD21}"/>
              </a:ext>
            </a:extLst>
          </p:cNvPr>
          <p:cNvSpPr txBox="1"/>
          <p:nvPr/>
        </p:nvSpPr>
        <p:spPr>
          <a:xfrm>
            <a:off x="856593" y="489284"/>
            <a:ext cx="10478814" cy="6032805"/>
          </a:xfrm>
          <a:prstGeom prst="rect">
            <a:avLst/>
          </a:prstGeom>
          <a:noFill/>
        </p:spPr>
        <p:txBody>
          <a:bodyPr wrap="square">
            <a:spAutoFit/>
          </a:bodyPr>
          <a:lstStyle/>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Scalability and Flexibility</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Adapts to businesses of all sizes, from small agencies to large operators, with cloud-based solutions.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Integrates with global suppliers via APIs for access to diverse travel inventory, enabling dynamic package creation.</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Improved Decision-Making</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Provides analytics and reporting on sales, customer </a:t>
            </a:r>
            <a:r>
              <a:rPr lang="en-IN" sz="2400" kern="100" dirty="0" err="1">
                <a:effectLst/>
                <a:latin typeface="Calibri" panose="020F0502020204030204" pitchFamily="34" charset="0"/>
                <a:ea typeface="Calibri" panose="020F0502020204030204" pitchFamily="34" charset="0"/>
                <a:cs typeface="Times New Roman" panose="02020603050405020304" pitchFamily="18" charset="0"/>
              </a:rPr>
              <a:t>behavior</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and campaign performance, helping optimize pricing and marketing strategies.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Tracks supplier performance and contract terms to ensure cost-effective partnerships.</a:t>
            </a:r>
          </a:p>
        </p:txBody>
      </p:sp>
    </p:spTree>
    <p:extLst>
      <p:ext uri="{BB962C8B-B14F-4D97-AF65-F5344CB8AC3E}">
        <p14:creationId xmlns:p14="http://schemas.microsoft.com/office/powerpoint/2010/main" val="369113935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A4569B-9520-6CD3-3D20-0446F5F94705}"/>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227D38BC-1673-BEE2-C9E0-FC2070CDDEE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84220" y="101162"/>
            <a:ext cx="1705796" cy="388122"/>
          </a:xfrm>
          <a:prstGeom prst="rect">
            <a:avLst/>
          </a:prstGeom>
        </p:spPr>
      </p:pic>
      <p:sp>
        <p:nvSpPr>
          <p:cNvPr id="3" name="TextBox 2">
            <a:extLst>
              <a:ext uri="{FF2B5EF4-FFF2-40B4-BE49-F238E27FC236}">
                <a16:creationId xmlns:a16="http://schemas.microsoft.com/office/drawing/2014/main" id="{0C81A5A0-9579-0E44-2AD6-254F80F0AC61}"/>
              </a:ext>
            </a:extLst>
          </p:cNvPr>
          <p:cNvSpPr txBox="1"/>
          <p:nvPr/>
        </p:nvSpPr>
        <p:spPr>
          <a:xfrm>
            <a:off x="936980" y="807769"/>
            <a:ext cx="10300138" cy="5242461"/>
          </a:xfrm>
          <a:prstGeom prst="rect">
            <a:avLst/>
          </a:prstGeom>
          <a:noFill/>
        </p:spPr>
        <p:txBody>
          <a:bodyPr wrap="square">
            <a:spAutoFit/>
          </a:bodyPr>
          <a:lstStyle/>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Global Accessibility</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Supports multi-currency and multi-language options, catering to international customers.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Enhances visibility through SEO optimization and integration with platforms.</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Reduced Cancellations</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Secure payment gateways and flexible prepayment options minimize no-shows and cancellations.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Automated follow-ups and reminders keep customers engaged.</a:t>
            </a:r>
          </a:p>
        </p:txBody>
      </p:sp>
    </p:spTree>
    <p:extLst>
      <p:ext uri="{BB962C8B-B14F-4D97-AF65-F5344CB8AC3E}">
        <p14:creationId xmlns:p14="http://schemas.microsoft.com/office/powerpoint/2010/main" val="340356195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0875E7-C121-98DF-549C-BE84E39E4C73}"/>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64A252B5-CDBC-23DF-F19D-A176CDBA700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84220" y="101162"/>
            <a:ext cx="1705796" cy="388122"/>
          </a:xfrm>
          <a:prstGeom prst="rect">
            <a:avLst/>
          </a:prstGeom>
        </p:spPr>
      </p:pic>
      <p:sp>
        <p:nvSpPr>
          <p:cNvPr id="3" name="TextBox 2">
            <a:extLst>
              <a:ext uri="{FF2B5EF4-FFF2-40B4-BE49-F238E27FC236}">
                <a16:creationId xmlns:a16="http://schemas.microsoft.com/office/drawing/2014/main" id="{558763B7-0E39-9A3F-B13B-A5A6BB898231}"/>
              </a:ext>
            </a:extLst>
          </p:cNvPr>
          <p:cNvSpPr txBox="1"/>
          <p:nvPr/>
        </p:nvSpPr>
        <p:spPr>
          <a:xfrm>
            <a:off x="809296" y="610183"/>
            <a:ext cx="10731062" cy="5637634"/>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Features Of Tour Package Booking System</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Here are the key features of a Tour Package Booking System, designed to streamline operations for tour operators, travel agencies, and enhance customer experiences:</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Package Creation and Customization</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Tools to create fixed or dynamic travel packages, bundling components like flights, accommodations, transportation, and activities.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Itinerary builders for detailed day-by-day schedules, including descriptions, inclusions/exclusions, and media (photos/videos).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Supports customer customization for flexible dates, destinations, or add-ons.</a:t>
            </a:r>
          </a:p>
        </p:txBody>
      </p:sp>
    </p:spTree>
    <p:extLst>
      <p:ext uri="{BB962C8B-B14F-4D97-AF65-F5344CB8AC3E}">
        <p14:creationId xmlns:p14="http://schemas.microsoft.com/office/powerpoint/2010/main" val="56939305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40DD3D-DC6B-2D38-2415-74E142D547F4}"/>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9DC4AC6F-48D1-5B75-CCA4-2F49E9B8E60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84220" y="101162"/>
            <a:ext cx="1705796" cy="388122"/>
          </a:xfrm>
          <a:prstGeom prst="rect">
            <a:avLst/>
          </a:prstGeom>
        </p:spPr>
      </p:pic>
      <p:sp>
        <p:nvSpPr>
          <p:cNvPr id="3" name="TextBox 2">
            <a:extLst>
              <a:ext uri="{FF2B5EF4-FFF2-40B4-BE49-F238E27FC236}">
                <a16:creationId xmlns:a16="http://schemas.microsoft.com/office/drawing/2014/main" id="{A76D4BFD-1A73-62BB-400A-0B768EB2D6EA}"/>
              </a:ext>
            </a:extLst>
          </p:cNvPr>
          <p:cNvSpPr txBox="1"/>
          <p:nvPr/>
        </p:nvSpPr>
        <p:spPr>
          <a:xfrm>
            <a:off x="1177158" y="1654555"/>
            <a:ext cx="9595945" cy="3251403"/>
          </a:xfrm>
          <a:prstGeom prst="rect">
            <a:avLst/>
          </a:prstGeom>
          <a:noFill/>
        </p:spPr>
        <p:txBody>
          <a:bodyPr wrap="square">
            <a:spAutoFit/>
          </a:bodyPr>
          <a:lstStyle/>
          <a:p>
            <a:pPr algn="just">
              <a:lnSpc>
                <a:spcPct val="107000"/>
              </a:lnSpc>
              <a:spcAft>
                <a:spcPts val="800"/>
              </a:spcAft>
              <a:buNone/>
            </a:pPr>
            <a:r>
              <a:rPr lang="en-IN" sz="2400" b="1" u="sng"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Online Booking and Reservation Management</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User-friendly booking engine for customers to search, view, and book packages on websites or OTAs (e.g., Viator, Expedia).</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Real-time availability tracking to prevent overbooking.</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Automated reservation workflows, including confirmations, cancellations, and modifications.</a:t>
            </a:r>
          </a:p>
        </p:txBody>
      </p:sp>
    </p:spTree>
    <p:extLst>
      <p:ext uri="{BB962C8B-B14F-4D97-AF65-F5344CB8AC3E}">
        <p14:creationId xmlns:p14="http://schemas.microsoft.com/office/powerpoint/2010/main" val="275717960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5A727A-7CAF-3C79-D412-03F319977C9E}"/>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074E5978-6E2B-EAE9-7067-FB9FDEF023B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84220" y="101162"/>
            <a:ext cx="1705796" cy="388122"/>
          </a:xfrm>
          <a:prstGeom prst="rect">
            <a:avLst/>
          </a:prstGeom>
        </p:spPr>
      </p:pic>
      <p:sp>
        <p:nvSpPr>
          <p:cNvPr id="3" name="TextBox 2">
            <a:extLst>
              <a:ext uri="{FF2B5EF4-FFF2-40B4-BE49-F238E27FC236}">
                <a16:creationId xmlns:a16="http://schemas.microsoft.com/office/drawing/2014/main" id="{CE30764F-CB5A-1E3D-4293-C78773F09786}"/>
              </a:ext>
            </a:extLst>
          </p:cNvPr>
          <p:cNvSpPr txBox="1"/>
          <p:nvPr/>
        </p:nvSpPr>
        <p:spPr>
          <a:xfrm>
            <a:off x="1124607" y="1507409"/>
            <a:ext cx="9438290" cy="3646576"/>
          </a:xfrm>
          <a:prstGeom prst="rect">
            <a:avLst/>
          </a:prstGeom>
          <a:noFill/>
        </p:spPr>
        <p:txBody>
          <a:bodyPr wrap="square">
            <a:spAutoFit/>
          </a:bodyPr>
          <a:lstStyle/>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Inventory and Supplier Management</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API integrations with global suppliers (e.g., GDS, hotels, car rentals) for access to real-time travel inventory.</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Manages supplier contracts, commissions, and communications within the system.</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Automates supplier orders and tracks availability for seamless operations.</a:t>
            </a:r>
          </a:p>
        </p:txBody>
      </p:sp>
    </p:spTree>
    <p:extLst>
      <p:ext uri="{BB962C8B-B14F-4D97-AF65-F5344CB8AC3E}">
        <p14:creationId xmlns:p14="http://schemas.microsoft.com/office/powerpoint/2010/main" val="234657167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ECC121-D781-D5C9-C906-88D60BA72487}"/>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F10F96BA-9707-E129-7A7E-D11B7130389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84220" y="101162"/>
            <a:ext cx="1705796" cy="388122"/>
          </a:xfrm>
          <a:prstGeom prst="rect">
            <a:avLst/>
          </a:prstGeom>
        </p:spPr>
      </p:pic>
      <p:sp>
        <p:nvSpPr>
          <p:cNvPr id="6" name="TextBox 5">
            <a:extLst>
              <a:ext uri="{FF2B5EF4-FFF2-40B4-BE49-F238E27FC236}">
                <a16:creationId xmlns:a16="http://schemas.microsoft.com/office/drawing/2014/main" id="{BEC10853-0C7E-F604-75D7-92BF57077B4B}"/>
              </a:ext>
            </a:extLst>
          </p:cNvPr>
          <p:cNvSpPr txBox="1"/>
          <p:nvPr/>
        </p:nvSpPr>
        <p:spPr>
          <a:xfrm>
            <a:off x="924911" y="489284"/>
            <a:ext cx="10720552" cy="5447645"/>
          </a:xfrm>
          <a:prstGeom prst="rect">
            <a:avLst/>
          </a:prstGeom>
          <a:noFill/>
        </p:spPr>
        <p:txBody>
          <a:bodyPr wrap="square">
            <a:spAutoFit/>
          </a:bodyPr>
          <a:lstStyle/>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Payment Processing and Multi-Currency Support</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Secure payment gateways (e.g., Stripe, PayPal) for online transactions.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Supports multi-currency and partial/full prepayments to secure bookings.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Flexible refund and cancellation policies integrated into the system.</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Customer Relationship Management (CRM):</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Tracks customer profiles, preferences, and booking history for personalized offers.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Automates email/SMS notifications for confirmations, reminders, and promotions.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Manages feedback and reviews to improve services and build loyalty.</a:t>
            </a:r>
          </a:p>
        </p:txBody>
      </p:sp>
    </p:spTree>
    <p:extLst>
      <p:ext uri="{BB962C8B-B14F-4D97-AF65-F5344CB8AC3E}">
        <p14:creationId xmlns:p14="http://schemas.microsoft.com/office/powerpoint/2010/main" val="369742017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5910AE-6EE7-1016-CAD8-6D7ADBD2350F}"/>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EB317CD2-D5D6-9DAB-4F28-4F0EC726F7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84220" y="101162"/>
            <a:ext cx="1705796" cy="388122"/>
          </a:xfrm>
          <a:prstGeom prst="rect">
            <a:avLst/>
          </a:prstGeom>
        </p:spPr>
      </p:pic>
      <p:sp>
        <p:nvSpPr>
          <p:cNvPr id="3" name="TextBox 2">
            <a:extLst>
              <a:ext uri="{FF2B5EF4-FFF2-40B4-BE49-F238E27FC236}">
                <a16:creationId xmlns:a16="http://schemas.microsoft.com/office/drawing/2014/main" id="{038B940D-CC70-EE11-6357-580CA69784C8}"/>
              </a:ext>
            </a:extLst>
          </p:cNvPr>
          <p:cNvSpPr txBox="1"/>
          <p:nvPr/>
        </p:nvSpPr>
        <p:spPr>
          <a:xfrm>
            <a:off x="548097" y="224837"/>
            <a:ext cx="11255020" cy="6633163"/>
          </a:xfrm>
          <a:prstGeom prst="rect">
            <a:avLst/>
          </a:prstGeom>
          <a:noFill/>
        </p:spPr>
        <p:txBody>
          <a:bodyPr wrap="square">
            <a:spAutoFit/>
          </a:bodyPr>
          <a:lstStyle/>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Multi-Channel Distribution</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Enables sales through websites, OTAs, social media, and local resellers (e.g., hotel concierges).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Optimizes package listings for SEO and integrates with platforms like Google Things to Do.</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Supports B2B, B2C, B2E, and B2B2B booking models.</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Analytics and Reporting</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Dashboards for tracking sales, bookings, customer </a:t>
            </a:r>
            <a:r>
              <a:rPr lang="en-IN" sz="2400" kern="100" dirty="0" err="1">
                <a:effectLst/>
                <a:latin typeface="Calibri" panose="020F0502020204030204" pitchFamily="34" charset="0"/>
                <a:ea typeface="Calibri" panose="020F0502020204030204" pitchFamily="34" charset="0"/>
                <a:cs typeface="Times New Roman" panose="02020603050405020304" pitchFamily="18" charset="0"/>
              </a:rPr>
              <a:t>behavior</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and financial performance.</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Insights into marketing campaign effectiveness and supplier performance.</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Customizable reports to optimize pricing, inventory, and operations.</a:t>
            </a:r>
          </a:p>
        </p:txBody>
      </p:sp>
    </p:spTree>
    <p:extLst>
      <p:ext uri="{BB962C8B-B14F-4D97-AF65-F5344CB8AC3E}">
        <p14:creationId xmlns:p14="http://schemas.microsoft.com/office/powerpoint/2010/main" val="182998017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6A731A-1F70-7F84-33C7-C0E3484076B6}"/>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5FFABE09-17F1-5734-4384-DB5CF259090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84220" y="101162"/>
            <a:ext cx="1705796" cy="388122"/>
          </a:xfrm>
          <a:prstGeom prst="rect">
            <a:avLst/>
          </a:prstGeom>
        </p:spPr>
      </p:pic>
      <p:sp>
        <p:nvSpPr>
          <p:cNvPr id="3" name="TextBox 2">
            <a:extLst>
              <a:ext uri="{FF2B5EF4-FFF2-40B4-BE49-F238E27FC236}">
                <a16:creationId xmlns:a16="http://schemas.microsoft.com/office/drawing/2014/main" id="{42B135DE-4A93-5A16-9883-6891883A3113}"/>
              </a:ext>
            </a:extLst>
          </p:cNvPr>
          <p:cNvSpPr txBox="1"/>
          <p:nvPr/>
        </p:nvSpPr>
        <p:spPr>
          <a:xfrm>
            <a:off x="746234" y="382042"/>
            <a:ext cx="11014841" cy="5842818"/>
          </a:xfrm>
          <a:prstGeom prst="rect">
            <a:avLst/>
          </a:prstGeom>
          <a:noFill/>
        </p:spPr>
        <p:txBody>
          <a:bodyPr wrap="square">
            <a:spAutoFit/>
          </a:bodyPr>
          <a:lstStyle/>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Mobile and Multi-Language Support</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Mobile-friendly interfaces and dedicated apps for customers and operators.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Multi-language options to cater to global audiences.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Features like QR code check-ins and digital waivers for on-the-go convenience.</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Marketing and Promotion Tools</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Tools for creating promotional campaigns, discounts, and loyalty programs.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Integration with social media and email marketing platforms for targeted outreach.</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AI-driven features (in some systems) like dynamic pricing or abandoned cart recovery.</a:t>
            </a:r>
          </a:p>
        </p:txBody>
      </p:sp>
    </p:spTree>
    <p:extLst>
      <p:ext uri="{BB962C8B-B14F-4D97-AF65-F5344CB8AC3E}">
        <p14:creationId xmlns:p14="http://schemas.microsoft.com/office/powerpoint/2010/main" val="240802408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C016C9-6923-23B9-B0E6-4C9C76F4F776}"/>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1FECDD03-39A9-C1FF-6BC6-0F2FC8B6663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84220" y="101162"/>
            <a:ext cx="1705796" cy="388122"/>
          </a:xfrm>
          <a:prstGeom prst="rect">
            <a:avLst/>
          </a:prstGeom>
        </p:spPr>
      </p:pic>
      <p:sp>
        <p:nvSpPr>
          <p:cNvPr id="3" name="TextBox 2">
            <a:extLst>
              <a:ext uri="{FF2B5EF4-FFF2-40B4-BE49-F238E27FC236}">
                <a16:creationId xmlns:a16="http://schemas.microsoft.com/office/drawing/2014/main" id="{764D819F-555D-9BBC-A80B-90C705166770}"/>
              </a:ext>
            </a:extLst>
          </p:cNvPr>
          <p:cNvSpPr txBox="1"/>
          <p:nvPr/>
        </p:nvSpPr>
        <p:spPr>
          <a:xfrm>
            <a:off x="788276" y="393589"/>
            <a:ext cx="10962290" cy="6237990"/>
          </a:xfrm>
          <a:prstGeom prst="rect">
            <a:avLst/>
          </a:prstGeom>
          <a:noFill/>
        </p:spPr>
        <p:txBody>
          <a:bodyPr wrap="square">
            <a:spAutoFit/>
          </a:bodyPr>
          <a:lstStyle/>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Operational Automation</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Automates repetitive tasks like invoicing, voucher generation, and supplier notifications.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Supports workflow management for multi-day tours, group bookings, or complex itineraries.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Provides tools for staff collaboration and task assignment.</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Additional Features</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Integration with review platforms to showcase customer testimonials.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Real-time chat or chatbot support for customer inquiries.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Compliance with travel regulations and data security standards (e.g., GDPR).</a:t>
            </a:r>
          </a:p>
        </p:txBody>
      </p:sp>
    </p:spTree>
    <p:extLst>
      <p:ext uri="{BB962C8B-B14F-4D97-AF65-F5344CB8AC3E}">
        <p14:creationId xmlns:p14="http://schemas.microsoft.com/office/powerpoint/2010/main" val="226394170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F7CC60-204C-7045-EA77-41D942DCE7CB}"/>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BD528A20-C42F-3DA8-5602-3295E87C26E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84220" y="101162"/>
            <a:ext cx="1705796" cy="388122"/>
          </a:xfrm>
          <a:prstGeom prst="rect">
            <a:avLst/>
          </a:prstGeom>
        </p:spPr>
      </p:pic>
      <p:sp>
        <p:nvSpPr>
          <p:cNvPr id="3" name="TextBox 2">
            <a:extLst>
              <a:ext uri="{FF2B5EF4-FFF2-40B4-BE49-F238E27FC236}">
                <a16:creationId xmlns:a16="http://schemas.microsoft.com/office/drawing/2014/main" id="{5C907862-6F77-4E2D-C86A-6C1A8E746F5E}"/>
              </a:ext>
            </a:extLst>
          </p:cNvPr>
          <p:cNvSpPr txBox="1"/>
          <p:nvPr/>
        </p:nvSpPr>
        <p:spPr>
          <a:xfrm>
            <a:off x="656896" y="489284"/>
            <a:ext cx="10878207" cy="6017609"/>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So, Is A Travelopro's Tour Operator Management Software Worth It?</a:t>
            </a:r>
          </a:p>
          <a:p>
            <a:pPr algn="ctr">
              <a:lnSpc>
                <a:spcPct val="107000"/>
              </a:lnSpc>
              <a:spcAft>
                <a:spcPts val="800"/>
              </a:spcAft>
              <a:buNone/>
            </a:pP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provides tour management software that is developed with the most up-to-date security protocols and takes full advantage of internet-connected tools. It provides unparalleled flexibility, simplicity, and the unique Travelopro architectural robustness.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It is a market leader in travel technology because of its ability to accelerate business growth and simplify the difficult logistics of large group bookings. It has earned the trust of B2B and B2C travel agencies, consolidators, tour operators, and wholesalers all around the world.</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Travelopro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tour operator management software</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encourages business growth by improving productivity and providing real-time business intelligence. This allows you to tangibly assess growth and strategize for taking advantage of all available opportunities.</a:t>
            </a:r>
          </a:p>
        </p:txBody>
      </p:sp>
    </p:spTree>
    <p:extLst>
      <p:ext uri="{BB962C8B-B14F-4D97-AF65-F5344CB8AC3E}">
        <p14:creationId xmlns:p14="http://schemas.microsoft.com/office/powerpoint/2010/main" val="39037426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7CD53F-7DDE-1859-50E3-05E36F3606D7}"/>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C8C81C16-8790-22FC-AA34-407DE19519D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84220" y="101162"/>
            <a:ext cx="1705796" cy="388122"/>
          </a:xfrm>
          <a:prstGeom prst="rect">
            <a:avLst/>
          </a:prstGeom>
        </p:spPr>
      </p:pic>
      <p:sp>
        <p:nvSpPr>
          <p:cNvPr id="3" name="TextBox 2">
            <a:extLst>
              <a:ext uri="{FF2B5EF4-FFF2-40B4-BE49-F238E27FC236}">
                <a16:creationId xmlns:a16="http://schemas.microsoft.com/office/drawing/2014/main" id="{789C73E6-AA20-7BB0-F866-78932C0660AE}"/>
              </a:ext>
            </a:extLst>
          </p:cNvPr>
          <p:cNvSpPr txBox="1"/>
          <p:nvPr/>
        </p:nvSpPr>
        <p:spPr>
          <a:xfrm>
            <a:off x="1084126" y="943922"/>
            <a:ext cx="10152992" cy="5227265"/>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Who Uses Tour Package Booking System?</a:t>
            </a:r>
          </a:p>
          <a:p>
            <a:pPr algn="just">
              <a:lnSpc>
                <a:spcPct val="107000"/>
              </a:lnSpc>
              <a:spcAft>
                <a:spcPts val="800"/>
              </a:spcAft>
              <a:buNone/>
            </a:pP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Tour package booking systems are used by a variety of businesses and individuals involved in the travel and tourism industry. These include tour operators, travel agencies,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Destination Management Companies (DMCs)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Online Travel Agencies (OTAs), and even individual travelers looking for convenient and pre-packaged travel options.</a:t>
            </a:r>
          </a:p>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Here's a more detailed breakdown:</a:t>
            </a:r>
          </a:p>
          <a:p>
            <a:pPr marL="342900" indent="-342900" algn="just">
              <a:lnSpc>
                <a:spcPct val="107000"/>
              </a:lnSpc>
              <a:spcAft>
                <a:spcPts val="800"/>
              </a:spcAft>
              <a:buFont typeface="Arial" panose="020B0604020202020204" pitchFamily="34" charset="0"/>
              <a:buChar char="•"/>
            </a:pPr>
            <a:r>
              <a:rPr lang="en-IN" sz="2400" b="1" kern="100" dirty="0">
                <a:solidFill>
                  <a:srgbClr val="FFFF00"/>
                </a:solidFill>
                <a:latin typeface="Calibri" panose="020F0502020204030204" pitchFamily="34" charset="0"/>
                <a:ea typeface="Calibri" panose="020F0502020204030204" pitchFamily="34" charset="0"/>
                <a:cs typeface="Times New Roman" panose="02020603050405020304" pitchFamily="18" charset="0"/>
              </a:rPr>
              <a:t>Tour Operators: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These businesses create and sell their own tour packages, combining various travel components like transportation, accommodation, and activities. They use tour package systems to manage inventory, bookings, and customer relationships.</a:t>
            </a:r>
          </a:p>
        </p:txBody>
      </p:sp>
    </p:spTree>
    <p:extLst>
      <p:ext uri="{BB962C8B-B14F-4D97-AF65-F5344CB8AC3E}">
        <p14:creationId xmlns:p14="http://schemas.microsoft.com/office/powerpoint/2010/main" val="245330310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C7ED89-AE60-F39E-A6E0-E1C960DA033D}"/>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3BB9B7FE-AEF8-EEA5-C774-AED9EC92593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84220" y="101162"/>
            <a:ext cx="1705796" cy="388122"/>
          </a:xfrm>
          <a:prstGeom prst="rect">
            <a:avLst/>
          </a:prstGeom>
        </p:spPr>
      </p:pic>
      <p:sp>
        <p:nvSpPr>
          <p:cNvPr id="3" name="TextBox 2">
            <a:extLst>
              <a:ext uri="{FF2B5EF4-FFF2-40B4-BE49-F238E27FC236}">
                <a16:creationId xmlns:a16="http://schemas.microsoft.com/office/drawing/2014/main" id="{F442C6C8-7D22-2F24-7496-D13E6F9DE2FB}"/>
              </a:ext>
            </a:extLst>
          </p:cNvPr>
          <p:cNvSpPr txBox="1"/>
          <p:nvPr/>
        </p:nvSpPr>
        <p:spPr>
          <a:xfrm>
            <a:off x="746234" y="623427"/>
            <a:ext cx="10699532" cy="5915017"/>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Travel Agencies</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These act as intermediaries, selling tour packages created by tour operators to their clients. They utilize tour package systems to access and sell these packages, manage customer bookings, and potentially integrate with tour operators' systems.</a:t>
            </a:r>
          </a:p>
          <a:p>
            <a:pPr marL="342900" indent="-342900" algn="just">
              <a:lnSpc>
                <a:spcPct val="107000"/>
              </a:lnSpc>
              <a:spcAft>
                <a:spcPts val="800"/>
              </a:spcAft>
              <a:buFont typeface="Arial" panose="020B0604020202020204" pitchFamily="34" charset="0"/>
              <a:buChar char="•"/>
            </a:pPr>
            <a:r>
              <a:rPr lang="en-IN" sz="2400" b="1" kern="100" dirty="0">
                <a:solidFill>
                  <a:srgbClr val="FFFF00"/>
                </a:solidFill>
                <a:latin typeface="Calibri" panose="020F0502020204030204" pitchFamily="34" charset="0"/>
                <a:ea typeface="Calibri" panose="020F0502020204030204" pitchFamily="34" charset="0"/>
                <a:cs typeface="Times New Roman" panose="02020603050405020304" pitchFamily="18" charset="0"/>
              </a:rPr>
              <a:t>Destination Management Companies (DMCs):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DMCs specialize in managing travel arrangements within a specific destination. They use tour package systems to create and offer packages that include local transportation, accommodation, tours, and other services.</a:t>
            </a:r>
          </a:p>
          <a:p>
            <a:pPr marL="342900" indent="-342900" algn="just">
              <a:lnSpc>
                <a:spcPct val="107000"/>
              </a:lnSpc>
              <a:spcAft>
                <a:spcPts val="800"/>
              </a:spcAft>
              <a:buFont typeface="Arial" panose="020B0604020202020204" pitchFamily="34" charset="0"/>
              <a:buChar char="•"/>
            </a:pPr>
            <a:r>
              <a:rPr lang="en-IN" sz="2400" b="1" kern="100" dirty="0">
                <a:solidFill>
                  <a:srgbClr val="FFFF00"/>
                </a:solidFill>
                <a:latin typeface="Calibri" panose="020F0502020204030204" pitchFamily="34" charset="0"/>
                <a:ea typeface="Calibri" panose="020F0502020204030204" pitchFamily="34" charset="0"/>
                <a:cs typeface="Times New Roman" panose="02020603050405020304" pitchFamily="18" charset="0"/>
              </a:rPr>
              <a:t>Online Travel Agencies (OTAs):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OTAs like Booking.com or Expedia sell travel products, including tour packages, online. They utilize tour package systems to manage their inventory, facilitate online bookings, and provide customer support.</a:t>
            </a:r>
          </a:p>
          <a:p>
            <a:pPr marL="342900" indent="-342900" algn="just">
              <a:lnSpc>
                <a:spcPct val="107000"/>
              </a:lnSpc>
              <a:spcAft>
                <a:spcPts val="800"/>
              </a:spcAft>
              <a:buFont typeface="Arial" panose="020B0604020202020204" pitchFamily="34" charset="0"/>
              <a:buChar char="•"/>
            </a:pPr>
            <a:r>
              <a:rPr lang="en-IN" sz="2400" b="1" kern="100" dirty="0">
                <a:solidFill>
                  <a:srgbClr val="FFFF00"/>
                </a:solidFill>
                <a:latin typeface="Calibri" panose="020F0502020204030204" pitchFamily="34" charset="0"/>
                <a:ea typeface="Calibri" panose="020F0502020204030204" pitchFamily="34" charset="0"/>
                <a:cs typeface="Times New Roman" panose="02020603050405020304" pitchFamily="18" charset="0"/>
              </a:rPr>
              <a:t>Individual Travelers: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Many travelers utilize tour package systems to find and book pre-packaged tours, often preferring the convenience and potential cost savings of bundled travel options.</a:t>
            </a:r>
          </a:p>
        </p:txBody>
      </p:sp>
    </p:spTree>
    <p:extLst>
      <p:ext uri="{BB962C8B-B14F-4D97-AF65-F5344CB8AC3E}">
        <p14:creationId xmlns:p14="http://schemas.microsoft.com/office/powerpoint/2010/main" val="371390301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FFFEDB-71F7-2C15-F4DC-4C5C86A49519}"/>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4123DAE7-1B75-7973-BF5F-F46B226653D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84220" y="101162"/>
            <a:ext cx="1705796" cy="388122"/>
          </a:xfrm>
          <a:prstGeom prst="rect">
            <a:avLst/>
          </a:prstGeom>
        </p:spPr>
      </p:pic>
      <p:sp>
        <p:nvSpPr>
          <p:cNvPr id="3" name="TextBox 2">
            <a:extLst>
              <a:ext uri="{FF2B5EF4-FFF2-40B4-BE49-F238E27FC236}">
                <a16:creationId xmlns:a16="http://schemas.microsoft.com/office/drawing/2014/main" id="{01E16D68-F035-CA48-3564-23D82FA16E8B}"/>
              </a:ext>
            </a:extLst>
          </p:cNvPr>
          <p:cNvSpPr txBox="1"/>
          <p:nvPr/>
        </p:nvSpPr>
        <p:spPr>
          <a:xfrm>
            <a:off x="1000042" y="866663"/>
            <a:ext cx="10237076" cy="5124673"/>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Boost Your Travel Business With Customizable Tour Packages Using Travelopro</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Tour packages offer an excellent way to bundle and sell your tour products and services, making them more appealing to your customers and boosting business profitability. By recognizing the advantages of tour packages over individually booked services and tailoring them to meet the needs of your target audience, you can successfully create, market, and promote travel experiences that stand out.</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With tour booking software like Travelopro, you can avoid common mistakes or the disappointment of something being sold out by booking everything at once seamlessly. This ensures a smooth experience for both your business and your customers.</a:t>
            </a:r>
          </a:p>
        </p:txBody>
      </p:sp>
    </p:spTree>
    <p:extLst>
      <p:ext uri="{BB962C8B-B14F-4D97-AF65-F5344CB8AC3E}">
        <p14:creationId xmlns:p14="http://schemas.microsoft.com/office/powerpoint/2010/main" val="74043983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B1FE63-CDD9-B121-4E97-E01BCD87323C}"/>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AB33253D-C10D-9FC3-7DCB-BDA4D6FF162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84220" y="101162"/>
            <a:ext cx="1705796" cy="388122"/>
          </a:xfrm>
          <a:prstGeom prst="rect">
            <a:avLst/>
          </a:prstGeom>
        </p:spPr>
      </p:pic>
      <p:sp>
        <p:nvSpPr>
          <p:cNvPr id="3" name="TextBox 2">
            <a:extLst>
              <a:ext uri="{FF2B5EF4-FFF2-40B4-BE49-F238E27FC236}">
                <a16:creationId xmlns:a16="http://schemas.microsoft.com/office/drawing/2014/main" id="{64466036-24BC-8568-B8D7-2D3418D06CB6}"/>
              </a:ext>
            </a:extLst>
          </p:cNvPr>
          <p:cNvSpPr txBox="1"/>
          <p:nvPr/>
        </p:nvSpPr>
        <p:spPr>
          <a:xfrm>
            <a:off x="1171903" y="1115546"/>
            <a:ext cx="9848193" cy="4626908"/>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At Travelopro, we have extensive experience in developing immersive tour package portal development that truly captures the spirit of travel, adventure, and vacation. With Tour Booking Engine, give your customers a memorable experience with not just your tour packages but also a smooth booking flow.</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Launch and grow your small tour business effortlessly with Travelopro's intuitive booking system. Start simple, scale quickly, and manage bookings seamlessly—no minimum revenue required.</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Try Travelopro, our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tour packaging system</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today and discover the incredible tour packages you can design to take your business to the next level!</a:t>
            </a:r>
          </a:p>
        </p:txBody>
      </p:sp>
    </p:spTree>
    <p:extLst>
      <p:ext uri="{BB962C8B-B14F-4D97-AF65-F5344CB8AC3E}">
        <p14:creationId xmlns:p14="http://schemas.microsoft.com/office/powerpoint/2010/main" val="372843260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1309C8-8558-C3B5-BAF9-99A993EB8ECA}"/>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1B0CB62D-E687-2970-D1BA-9C5BB18AA15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84220" y="101162"/>
            <a:ext cx="1705796" cy="388122"/>
          </a:xfrm>
          <a:prstGeom prst="rect">
            <a:avLst/>
          </a:prstGeom>
        </p:spPr>
      </p:pic>
      <p:sp>
        <p:nvSpPr>
          <p:cNvPr id="2" name="Title 1">
            <a:extLst>
              <a:ext uri="{FF2B5EF4-FFF2-40B4-BE49-F238E27FC236}">
                <a16:creationId xmlns:a16="http://schemas.microsoft.com/office/drawing/2014/main" id="{A32D3C96-EBFA-7FD8-3CCD-32AB72E66CF6}"/>
              </a:ext>
            </a:extLst>
          </p:cNvPr>
          <p:cNvSpPr txBox="1">
            <a:spLocks/>
          </p:cNvSpPr>
          <p:nvPr/>
        </p:nvSpPr>
        <p:spPr>
          <a:xfrm>
            <a:off x="973337" y="890064"/>
            <a:ext cx="10245326" cy="4804602"/>
          </a:xfrm>
          <a:prstGeom prst="rect">
            <a:avLst/>
          </a:prstGeom>
        </p:spPr>
        <p:txBody>
          <a:bodyPr vert="horz" lIns="91440" tIns="45720" rIns="91440" bIns="45720" rtlCol="0" anchor="t">
            <a:noAutofit/>
          </a:bodyPr>
          <a:lstStyle>
            <a:lvl1pPr marL="0" indent="0" algn="l" defTabSz="457200" rtl="0" eaLnBrk="1" latinLnBrk="0" hangingPunct="1">
              <a:spcBef>
                <a:spcPts val="1000"/>
              </a:spcBef>
              <a:spcAft>
                <a:spcPts val="0"/>
              </a:spcAft>
              <a:buClr>
                <a:schemeClr val="accent1"/>
              </a:buClr>
              <a:buSzPct val="80000"/>
              <a:buFont typeface="Wingdings 3" charset="2"/>
              <a:buNone/>
              <a:defRPr sz="1800" b="0" i="0" kern="1200" cap="all">
                <a:solidFill>
                  <a:schemeClr val="tx2">
                    <a:lumMod val="40000"/>
                    <a:lumOff val="60000"/>
                  </a:schemeClr>
                </a:solidFill>
                <a:latin typeface="+mn-lt"/>
                <a:ea typeface="+mn-ea"/>
                <a:cs typeface="+mn-cs"/>
              </a:defRPr>
            </a:lvl1pPr>
            <a:lvl2pPr marL="457200" indent="0" algn="ctr" defTabSz="457200" rtl="0" eaLnBrk="1" latinLnBrk="0" hangingPunct="1">
              <a:spcBef>
                <a:spcPts val="1000"/>
              </a:spcBef>
              <a:spcAft>
                <a:spcPts val="0"/>
              </a:spcAft>
              <a:buClr>
                <a:schemeClr val="accent1"/>
              </a:buClr>
              <a:buSzPct val="80000"/>
              <a:buFont typeface="Wingdings 3" charset="2"/>
              <a:buNone/>
              <a:defRPr sz="1600" b="0" i="0" kern="1200">
                <a:solidFill>
                  <a:schemeClr val="tx1">
                    <a:tint val="75000"/>
                  </a:schemeClr>
                </a:solidFill>
                <a:latin typeface="+mn-lt"/>
                <a:ea typeface="+mn-ea"/>
                <a:cs typeface="+mn-cs"/>
              </a:defRPr>
            </a:lvl2pPr>
            <a:lvl3pPr marL="9144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n-lt"/>
                <a:ea typeface="+mn-ea"/>
                <a:cs typeface="+mn-cs"/>
              </a:defRPr>
            </a:lvl3pPr>
            <a:lvl4pPr marL="1371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4pPr>
            <a:lvl5pPr marL="18288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5pPr>
            <a:lvl6pPr marL="22860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6pPr>
            <a:lvl7pPr marL="27432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7pPr>
            <a:lvl8pPr marL="32004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8pPr>
            <a:lvl9pPr marL="3657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9pPr>
          </a:lstStyle>
          <a:p>
            <a:pPr algn="ctr">
              <a:spcBef>
                <a:spcPts val="0"/>
              </a:spcBef>
            </a:pPr>
            <a:r>
              <a:rPr lang="en-IN" sz="3600" cap="none" dirty="0">
                <a:solidFill>
                  <a:schemeClr val="tx1"/>
                </a:solidFill>
                <a:latin typeface="Calibri" panose="020F0502020204030204" pitchFamily="34" charset="0"/>
                <a:ea typeface="Calibri" panose="020F0502020204030204" pitchFamily="34" charset="0"/>
                <a:cs typeface="Calibri" panose="020F0502020204030204" pitchFamily="34" charset="0"/>
              </a:rPr>
              <a:t>CONTACT US:</a:t>
            </a: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For more details, please visit our website: </a:t>
            </a:r>
          </a:p>
          <a:p>
            <a:pPr algn="ctr">
              <a:spcBef>
                <a:spcPts val="0"/>
              </a:spcBef>
            </a:pPr>
            <a:endPar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r>
              <a:rPr lang="en-IN" sz="3600" b="1" cap="none" dirty="0">
                <a:hlinkClick r:id="rId3"/>
              </a:rPr>
              <a:t>https://www.travelopro.com/tour-package-booking-system.php</a:t>
            </a:r>
            <a:endParaRPr lang="en-IN" sz="3600" b="1" cap="none" dirty="0"/>
          </a:p>
          <a:p>
            <a:pPr algn="ctr"/>
            <a:endPar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spcBef>
                <a:spcPts val="0"/>
              </a:spcBef>
            </a:pPr>
            <a:r>
              <a:rPr lang="en-IN" sz="2800" b="1"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Email id :  </a:t>
            </a:r>
            <a:r>
              <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contact@travelopro.com</a:t>
            </a: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spcBef>
                <a:spcPts val="0"/>
              </a:spcBef>
            </a:pP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spcBef>
                <a:spcPts val="0"/>
              </a:spcBef>
            </a:pP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Phone No : </a:t>
            </a:r>
            <a:r>
              <a:rPr lang="en-GB" sz="2800" b="1" dirty="0">
                <a:solidFill>
                  <a:schemeClr val="tx1"/>
                </a:solidFill>
                <a:latin typeface="Calibri" panose="020F0502020204030204" pitchFamily="34" charset="0"/>
                <a:ea typeface="Calibri" panose="020F0502020204030204" pitchFamily="34" charset="0"/>
                <a:cs typeface="Calibri" panose="020F0502020204030204" pitchFamily="34" charset="0"/>
              </a:rPr>
              <a:t>98455 66441</a:t>
            </a:r>
            <a:br>
              <a:rPr lang="en-IN" sz="2800" cap="none" dirty="0">
                <a:solidFill>
                  <a:schemeClr val="tx1"/>
                </a:solidFill>
                <a:latin typeface="Times New Roman" panose="02020603050405020304" pitchFamily="18" charset="0"/>
                <a:cs typeface="Times New Roman" panose="02020603050405020304" pitchFamily="18" charset="0"/>
              </a:rPr>
            </a:br>
            <a:endPar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02114439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8276C"/>
      </a:dk2>
      <a:lt2>
        <a:srgbClr val="EBEBEB"/>
      </a:lt2>
      <a:accent1>
        <a:srgbClr val="AC3EC1"/>
      </a:accent1>
      <a:accent2>
        <a:srgbClr val="477BD1"/>
      </a:accent2>
      <a:accent3>
        <a:srgbClr val="46B298"/>
      </a:accent3>
      <a:accent4>
        <a:srgbClr val="90BA4C"/>
      </a:accent4>
      <a:accent5>
        <a:srgbClr val="DD9D31"/>
      </a:accent5>
      <a:accent6>
        <a:srgbClr val="E25247"/>
      </a:accent6>
      <a:hlink>
        <a:srgbClr val="C573D2"/>
      </a:hlink>
      <a:folHlink>
        <a:srgbClr val="CCAEE8"/>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42E5908D-19A2-46FD-89FA-638B126129EF}"/>
    </a:ext>
  </a:extLst>
</a:theme>
</file>

<file path=docProps/app.xml><?xml version="1.0" encoding="utf-8"?>
<Properties xmlns="http://schemas.openxmlformats.org/officeDocument/2006/extended-properties" xmlns:vt="http://schemas.openxmlformats.org/officeDocument/2006/docPropsVTypes">
  <Template>Celestial</Template>
  <TotalTime>32</TotalTime>
  <Words>2977</Words>
  <Application>Microsoft Office PowerPoint</Application>
  <PresentationFormat>Widescreen</PresentationFormat>
  <Paragraphs>163</Paragraphs>
  <Slides>29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29</vt:i4>
      </vt:variant>
    </vt:vector>
  </HeadingPairs>
  <TitlesOfParts>
    <vt:vector size="35" baseType="lpstr">
      <vt:lpstr>Arial</vt:lpstr>
      <vt:lpstr>Calibri</vt:lpstr>
      <vt:lpstr>Calibri Light</vt:lpstr>
      <vt:lpstr>Symbol</vt:lpstr>
      <vt:lpstr>Times New Roman</vt:lpstr>
      <vt:lpstr>Celestial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anu suya</dc:creator>
  <cp:lastModifiedBy>anu suya</cp:lastModifiedBy>
  <cp:revision>2</cp:revision>
  <dcterms:created xsi:type="dcterms:W3CDTF">2025-10-10T10:55:30Z</dcterms:created>
  <dcterms:modified xsi:type="dcterms:W3CDTF">2025-11-07T10:30:13Z</dcterms:modified>
</cp:coreProperties>
</file>