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72" r:id="rId17"/>
    <p:sldId id="273" r:id="rId18"/>
    <p:sldId id="274" r:id="rId19"/>
    <p:sldId id="275" r:id="rId20"/>
    <p:sldId id="276" r:id="rId21"/>
    <p:sldId id="277" r:id="rId22"/>
    <p:sldId id="278" r:id="rId23"/>
    <p:sldId id="269"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1BB062D6-DD95-47FE-8C1F-E24621E0F04C}" type="datetimeFigureOut">
              <a:rPr lang="en-IN" smtClean="0"/>
              <a:t>06-01-2026</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382564547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B062D6-DD95-47FE-8C1F-E24621E0F04C}" type="datetimeFigureOut">
              <a:rPr lang="en-IN" smtClean="0"/>
              <a:t>06-01-2026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31803186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B062D6-DD95-47FE-8C1F-E24621E0F04C}" type="datetimeFigureOut">
              <a:rPr lang="en-IN" smtClean="0"/>
              <a:t>06-01-2026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42220158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B062D6-DD95-47FE-8C1F-E24621E0F04C}" type="datetimeFigureOut">
              <a:rPr lang="en-IN" smtClean="0"/>
              <a:t>06-01-2026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17028484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B062D6-DD95-47FE-8C1F-E24621E0F04C}" type="datetimeFigureOut">
              <a:rPr lang="en-IN" smtClean="0"/>
              <a:t>06-01-2026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37093539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B062D6-DD95-47FE-8C1F-E24621E0F04C}" type="datetimeFigureOut">
              <a:rPr lang="en-IN" smtClean="0"/>
              <a:t>06-01-2026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506333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1BB062D6-DD95-47FE-8C1F-E24621E0F04C}" type="datetimeFigureOut">
              <a:rPr lang="en-IN" smtClean="0"/>
              <a:t>06-01-2026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1031603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B062D6-DD95-47FE-8C1F-E24621E0F04C}" type="datetimeFigureOut">
              <a:rPr lang="en-IN" smtClean="0"/>
              <a:t>06-01-2026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662444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B062D6-DD95-47FE-8C1F-E24621E0F04C}" type="datetimeFigureOut">
              <a:rPr lang="en-IN" smtClean="0"/>
              <a:t>06-01-2026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3345854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B062D6-DD95-47FE-8C1F-E24621E0F04C}" type="datetimeFigureOut">
              <a:rPr lang="en-IN" smtClean="0"/>
              <a:t>06-01-2026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1850308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B062D6-DD95-47FE-8C1F-E24621E0F04C}" type="datetimeFigureOut">
              <a:rPr lang="en-IN" smtClean="0"/>
              <a:t>06-01-2026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39646686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B062D6-DD95-47FE-8C1F-E24621E0F04C}" type="datetimeFigureOut">
              <a:rPr lang="en-IN" smtClean="0"/>
              <a:t>06-01-2026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4892176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B062D6-DD95-47FE-8C1F-E24621E0F04C}" type="datetimeFigureOut">
              <a:rPr lang="en-IN" smtClean="0"/>
              <a:t>06-01-2026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41231298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B062D6-DD95-47FE-8C1F-E24621E0F04C}" type="datetimeFigureOut">
              <a:rPr lang="en-IN" smtClean="0"/>
              <a:t>06-01-2026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14295680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B062D6-DD95-47FE-8C1F-E24621E0F04C}" type="datetimeFigureOut">
              <a:rPr lang="en-IN" smtClean="0"/>
              <a:t>06-01-2026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30190519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B062D6-DD95-47FE-8C1F-E24621E0F04C}" type="datetimeFigureOut">
              <a:rPr lang="en-IN" smtClean="0"/>
              <a:t>06-01-2026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84A028-282B-4020-94B3-2B43CBF92079}"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8342134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B062D6-DD95-47FE-8C1F-E24621E0F04C}" type="datetimeFigureOut">
              <a:rPr lang="en-IN" smtClean="0"/>
              <a:t>06-01-2026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84A028-282B-4020-94B3-2B43CBF92079}" type="slidenum">
              <a:rPr lang="en-IN" smtClean="0"/>
              <a:t>‹#›</a:t>
            </a:fld>
            <a:endParaRPr lang="en-IN"/>
          </a:p>
        </p:txBody>
      </p:sp>
    </p:spTree>
    <p:extLst>
      <p:ext uri="{BB962C8B-B14F-4D97-AF65-F5344CB8AC3E}">
        <p14:creationId xmlns:p14="http://schemas.microsoft.com/office/powerpoint/2010/main" val="9711221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BB062D6-DD95-47FE-8C1F-E24621E0F04C}" type="datetimeFigureOut">
              <a:rPr lang="en-IN" smtClean="0"/>
              <a:t>06-01-2026</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184A028-282B-4020-94B3-2B43CBF92079}" type="slidenum">
              <a:rPr lang="en-IN" smtClean="0"/>
              <a:t>‹#›</a:t>
            </a:fld>
            <a:endParaRPr lang="en-IN"/>
          </a:p>
        </p:txBody>
      </p:sp>
    </p:spTree>
    <p:extLst>
      <p:ext uri="{BB962C8B-B14F-4D97-AF65-F5344CB8AC3E}">
        <p14:creationId xmlns:p14="http://schemas.microsoft.com/office/powerpoint/2010/main" val="305420495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cruise-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booking-website.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issuu.com/hross1342/docs/travel_api_integration_provider.pptx"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ravel-technology-compan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xml-api-integrations.php"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ravel-websit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online-reservation-system.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avel-technology-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best-travel-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cruise-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cruise-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features.php" TargetMode="External"/><Relationship Id="rId4" Type="http://schemas.openxmlformats.org/officeDocument/2006/relationships/hyperlink" Target="https://www.travelopro.com/online-booking-portals.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issuu.com/hross1342/docs/why_gds_api_is_important_for_travel_and_tourism.do"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travelopro.com/cruise-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0E46E21-5DBD-D060-CC4E-2321A71A45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90" y="168472"/>
            <a:ext cx="2021106" cy="459865"/>
          </a:xfrm>
          <a:prstGeom prst="rect">
            <a:avLst/>
          </a:prstGeom>
        </p:spPr>
      </p:pic>
      <p:sp>
        <p:nvSpPr>
          <p:cNvPr id="2" name="TextBox 1">
            <a:extLst>
              <a:ext uri="{FF2B5EF4-FFF2-40B4-BE49-F238E27FC236}">
                <a16:creationId xmlns:a16="http://schemas.microsoft.com/office/drawing/2014/main" id="{F4954A5E-069B-7071-9E0A-E314B39555E8}"/>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D4647153-BEB2-F23D-35C8-11B6FB9E2253}"/>
              </a:ext>
            </a:extLst>
          </p:cNvPr>
          <p:cNvSpPr txBox="1"/>
          <p:nvPr/>
        </p:nvSpPr>
        <p:spPr>
          <a:xfrm>
            <a:off x="5052696" y="207084"/>
            <a:ext cx="2554014" cy="707886"/>
          </a:xfrm>
          <a:prstGeom prst="rect">
            <a:avLst/>
          </a:prstGeom>
          <a:noFill/>
        </p:spPr>
        <p:txBody>
          <a:bodyPr wrap="square">
            <a:spAutoFit/>
          </a:bodyPr>
          <a:lstStyle/>
          <a:p>
            <a:r>
              <a:rPr lang="en-IN" sz="4000" b="1" dirty="0"/>
              <a:t>Cruise API</a:t>
            </a:r>
          </a:p>
        </p:txBody>
      </p:sp>
      <p:pic>
        <p:nvPicPr>
          <p:cNvPr id="6" name="Picture 5">
            <a:extLst>
              <a:ext uri="{FF2B5EF4-FFF2-40B4-BE49-F238E27FC236}">
                <a16:creationId xmlns:a16="http://schemas.microsoft.com/office/drawing/2014/main" id="{6BE496A5-C089-830A-216D-781D76D6CB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3875" y="1285875"/>
            <a:ext cx="11144250" cy="4286250"/>
          </a:xfrm>
          <a:prstGeom prst="rect">
            <a:avLst/>
          </a:prstGeom>
        </p:spPr>
      </p:pic>
    </p:spTree>
    <p:extLst>
      <p:ext uri="{BB962C8B-B14F-4D97-AF65-F5344CB8AC3E}">
        <p14:creationId xmlns:p14="http://schemas.microsoft.com/office/powerpoint/2010/main" val="12837963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7B4B7-22F5-F5A6-5EC3-FB9C9D427BE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DF210EF-79EC-3DDC-4407-72FF891B14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62BEB399-C984-9841-D5EA-B19A44ED0A95}"/>
              </a:ext>
            </a:extLst>
          </p:cNvPr>
          <p:cNvSpPr txBox="1"/>
          <p:nvPr/>
        </p:nvSpPr>
        <p:spPr>
          <a:xfrm>
            <a:off x="872358" y="866663"/>
            <a:ext cx="10657490" cy="512467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Through our API solution, we have developed a platform that offers travel agents the opportunity to establish a strong relationship with cruise suppliers.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Cruise is one of the fastest and luxurious travel products in today’s world. Estimates claim nearly 25 million passengers are currently expected to cruise each year and this number is growing rapidly and revenue estimates from Cruise Industry worldwide.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agents dealing with luxury travel, in particular, Cruise is the most useful option. Cruises are a common demand for luxury travel packages and are quite popular. There are now various kinds of cruises on offer.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Cruise API Integration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ensure that you have a diverse range of Cruise Services connected with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Portal</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127180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56626C-467D-078F-31E5-2E78FDD7EE9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76E0470-A591-F0BC-7089-3F7F8DBF53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67DDBA94-F2E5-DB86-AC87-B58351C303D8}"/>
              </a:ext>
            </a:extLst>
          </p:cNvPr>
          <p:cNvSpPr txBox="1"/>
          <p:nvPr/>
        </p:nvSpPr>
        <p:spPr>
          <a:xfrm>
            <a:off x="1136677" y="1268268"/>
            <a:ext cx="9932276"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well-known brand to offering best in class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Cruise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travel agents by which they can book cruises online in an easy manner. Our cruise API is available in the latest technology and gives you access to multiple services.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delivers real productivity and booking quality benefits through eliminating time-consuming phone reservations and providing a complete desk-based cruise reservation and information system. Adding cruises to your services will help you add significant value to your packages.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Which ultimately allows you to bring in revenue and profits. By implementing Cruise API integrations, you get easy and transparent access to thousands of products in a click.</a:t>
            </a:r>
          </a:p>
        </p:txBody>
      </p:sp>
    </p:spTree>
    <p:extLst>
      <p:ext uri="{BB962C8B-B14F-4D97-AF65-F5344CB8AC3E}">
        <p14:creationId xmlns:p14="http://schemas.microsoft.com/office/powerpoint/2010/main" val="21089374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F573E-F25F-738C-BED9-5C6CC3464C8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050586C-4C73-F150-140D-60FE12BD12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55D11383-DA30-C736-68AD-09813A34C1FA}"/>
              </a:ext>
            </a:extLst>
          </p:cNvPr>
          <p:cNvSpPr txBox="1"/>
          <p:nvPr/>
        </p:nvSpPr>
        <p:spPr>
          <a:xfrm>
            <a:off x="1019503" y="891589"/>
            <a:ext cx="10152993"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Get Advantage of Our Remarkable Cruise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market-leading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offering best in class Cruise API for travel agents by which they can book cruises online in an easy manner.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API offers a user-friendly format and a comprehensive inventory of cruise suppliers to travel agents and tour operators in the form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cruise XML</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API provides an interface that connects cruise suppliers and online travel agencies where online travel agents can view their real-time inventory and availability through cruise booking software. Our Cruise API is best for networking shipping activities at different retail locations, dealers, or branch offices.</a:t>
            </a:r>
          </a:p>
        </p:txBody>
      </p:sp>
    </p:spTree>
    <p:extLst>
      <p:ext uri="{BB962C8B-B14F-4D97-AF65-F5344CB8AC3E}">
        <p14:creationId xmlns:p14="http://schemas.microsoft.com/office/powerpoint/2010/main" val="2850254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DD8CA-13EC-DDE7-A880-B0C00BADF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224B8C1-5FEF-177C-AD82-275CBDEC41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EF131D89-3377-9112-3EA1-48E35AA467AA}"/>
              </a:ext>
            </a:extLst>
          </p:cNvPr>
          <p:cNvSpPr txBox="1"/>
          <p:nvPr/>
        </p:nvSpPr>
        <p:spPr>
          <a:xfrm>
            <a:off x="1355834" y="1459422"/>
            <a:ext cx="9480331" cy="393915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Cruise API integration services are like any other normal API services where we need either XML or JSON API integration.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Compared to Flights, Hotels, and Cars the API for cruises are difficult to obtain, due to its low availability of suppliers.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cruise booking capabilities provide our partners with the full strength of our marketplace for every transaction.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real-time intelligence and distribution expertise bring your unique brand offering to your audience quickly and effectively. Integrated with our Cruise API provides you with access to more than 30,000 routes.</a:t>
            </a:r>
          </a:p>
        </p:txBody>
      </p:sp>
    </p:spTree>
    <p:extLst>
      <p:ext uri="{BB962C8B-B14F-4D97-AF65-F5344CB8AC3E}">
        <p14:creationId xmlns:p14="http://schemas.microsoft.com/office/powerpoint/2010/main" val="3740701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4E1FA-A948-08BD-8B0B-30B7505AB32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143F556-0B81-3733-5EA8-5ECF7CF665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CA062404-2A82-2C05-0161-86C9019610A8}"/>
              </a:ext>
            </a:extLst>
          </p:cNvPr>
          <p:cNvSpPr txBox="1"/>
          <p:nvPr/>
        </p:nvSpPr>
        <p:spPr>
          <a:xfrm>
            <a:off x="956442" y="617781"/>
            <a:ext cx="10668000"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Travelopro APIs Are Designed to Make Your Business Flourish</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Cruise API is available in the latest technology and gives you access to multiple services. Our technology allows your programmers to incorporate shipping functions directly into your business systems or e-commerce websites, making it more versatile.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Cruise API Integration Services ensure that you have a dynamic inventory for Cruise Services connected with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Website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launch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cruise booking engine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one of the web services in the travel portal development itinerary apart from airline booking engine and hotel booking engine.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Flexible solutions allow agencies to choose between using Travelopro’s Cruise API to fuel their booking tool or utilizing our graphical user interface. Our platform can connect you to more cruise providers on the market than any other system.</a:t>
            </a:r>
          </a:p>
        </p:txBody>
      </p:sp>
    </p:spTree>
    <p:extLst>
      <p:ext uri="{BB962C8B-B14F-4D97-AF65-F5344CB8AC3E}">
        <p14:creationId xmlns:p14="http://schemas.microsoft.com/office/powerpoint/2010/main" val="1360797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D83AB-6CBA-3686-C2DD-A05B316FAD5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1519569-2D6C-2C33-8AD2-7F074D24A3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9F26AC2C-B1B6-6DEB-3EA8-2C26490FB038}"/>
              </a:ext>
            </a:extLst>
          </p:cNvPr>
          <p:cNvSpPr txBox="1"/>
          <p:nvPr/>
        </p:nvSpPr>
        <p:spPr>
          <a:xfrm>
            <a:off x="1177158" y="973160"/>
            <a:ext cx="10110952"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Passenger and itinerary reservation data can be uploaded directly by agents through their back-office systems. Our cruise API is best for networking shipping activities at different retail locations, dealers, or branch offices. It is also a good solution for mailrooms in large corporations or campus environments.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software is more flexible by enabling your programmers to integrate shipping functionality directly into your business systems or e-commerce websites. We take further travel with the customization and leading technology. No matter the platform, we can help you sharpen your edge.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takes your productivity to the next level, it allows you to increase cruise sales and save valuable time and energy while honing your online competitive edge. Our technology will boost the level of automation to your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booking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6618952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61C6C-76A7-E40A-ABA7-3BD67FDD4F0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1EDB4E8-C905-2754-C525-120414769A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CE317A1B-97E7-C5F6-609B-03EAD54418D4}"/>
              </a:ext>
            </a:extLst>
          </p:cNvPr>
          <p:cNvSpPr txBox="1"/>
          <p:nvPr/>
        </p:nvSpPr>
        <p:spPr>
          <a:xfrm>
            <a:off x="735723" y="696386"/>
            <a:ext cx="10962291"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our customers with a wide range of internet-based solutions that allow you to create; B2C websites for selling cruises, B2B intranet applications for both employees and customers, or mobile apps. Our company structure - along with our in-depth knowledge means we can offer flexibility and an ability to react quickly to any user requirements.</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Cruise APIs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including the availability of sailing, the details of the schedule, rate code availability, category availability, cabin availability, dining availability, travel insurance selection, pricing, availability of special services, availability of packages, booking confirmation, booking modification, cancelation, and re-booking. Our broad range of services is the one-stop destination for your needs from shopping to booking.</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integration of our Cruise API, the travel agency will boost the web presence of their business with no per booking and/or transaction fees, and effortless updates from all Cruise APIs. Our in-depth industry knowledge allows us not only to deliver great software but also excellent service and support.</a:t>
            </a:r>
          </a:p>
        </p:txBody>
      </p:sp>
    </p:spTree>
    <p:extLst>
      <p:ext uri="{BB962C8B-B14F-4D97-AF65-F5344CB8AC3E}">
        <p14:creationId xmlns:p14="http://schemas.microsoft.com/office/powerpoint/2010/main" val="1867007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B39B7-0D92-CC96-346C-21C34CAAAAE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B2E0F28-6B77-12CB-8D40-92AC4B69F5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13724A78-50D9-3230-2833-216705C0D629}"/>
              </a:ext>
            </a:extLst>
          </p:cNvPr>
          <p:cNvSpPr txBox="1"/>
          <p:nvPr/>
        </p:nvSpPr>
        <p:spPr>
          <a:xfrm>
            <a:off x="940676" y="749333"/>
            <a:ext cx="10310648"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Under such a competitive marketplace, reaching the targeted clients would require a reliable source, an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cruise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would play a handy role for cruise operators to enter the large market segment and offer multiple available offers to attract the market.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Being a leading travel technology company, Travelopro specializes in developing cruise booking engine and API integration. We understand that cruise reservations are a basic requirement for anyone to travel abroad and thus ensure that the reservation engine gives your customers all the necessary choices.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Whether you're a travel agent or a tour and travel services company, our booking engine will help your clients find the best deal available. We offer a high-end cruise booking system with easy to use interface and robust architecture which allows for increased efficiency, reduced cost, and more sales in a lesser period.</a:t>
            </a:r>
          </a:p>
        </p:txBody>
      </p:sp>
    </p:spTree>
    <p:extLst>
      <p:ext uri="{BB962C8B-B14F-4D97-AF65-F5344CB8AC3E}">
        <p14:creationId xmlns:p14="http://schemas.microsoft.com/office/powerpoint/2010/main" val="1630767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8C4A20-46DC-DC92-1EF4-47BF9D28A9D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4F2AFBA-13CC-A679-4AE9-D1BDA94B2A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8DD42BB2-9C57-BF14-1AB0-7834711B6DC1}"/>
              </a:ext>
            </a:extLst>
          </p:cNvPr>
          <p:cNvSpPr txBox="1"/>
          <p:nvPr/>
        </p:nvSpPr>
        <p:spPr>
          <a:xfrm>
            <a:off x="987972" y="669078"/>
            <a:ext cx="10583918"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also built cruise booking engines for small and medium-sized travel agents to help them easily sell the services on the web.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Cruise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travel agencies and companies to maintain bookings, fare codes, dashboards, and taxes, etc.</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this system, the travel portal gets automatic assign rate cards, codes and you can set the travel payment schedules with tax arranges.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a next-generation cruise booking system designed to address the current and emerging needs of the cruise &amp; travel industries. We have developed Booking Software for Cruises that can easily online book the cruises.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 comprehensive set of cruise reservation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cruise management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enables end-to-end processes (from planning to operational accounting) of cruise companies. This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cruise booking</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system to make travel agency job easier and your business more efficient.</a:t>
            </a:r>
          </a:p>
        </p:txBody>
      </p:sp>
    </p:spTree>
    <p:extLst>
      <p:ext uri="{BB962C8B-B14F-4D97-AF65-F5344CB8AC3E}">
        <p14:creationId xmlns:p14="http://schemas.microsoft.com/office/powerpoint/2010/main" val="10621967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C5502-B119-7849-3261-FC5823DB8B1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785F611-DF18-4B1C-2EEE-2242E4967B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C0F30529-047B-9319-C619-CFFDA69A8A0D}"/>
              </a:ext>
            </a:extLst>
          </p:cNvPr>
          <p:cNvSpPr txBox="1"/>
          <p:nvPr/>
        </p:nvSpPr>
        <p:spPr>
          <a:xfrm>
            <a:off x="788275" y="695963"/>
            <a:ext cx="11067393"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integrated Cruise Booking Engine, you can give your clients more booking options. Keeping you competitive with other online travel agencies. Our Cruise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global businesses to improve the ratio of the Cruise reservation.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Cruise Booking Engine was developed to automate every aspect of the cruise booking process. Our cruise booking engine includes the industry’s leading cruise suppliers, featuring their cruise ship and cabin descriptions along with cabin photos, ship images, and deck plans, making the booking process as smooth as possible for your clients.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Cruise Booking Engine is connected directly to the cruise lines so rest assured that your clients are getting the most accurate availability and pricing. Once activated, the Cruise Booking Engine’s headers, will inherit the same “look and feel” as your website, giving users a seamless online experience.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Along with your website, the Cruise Booking Engine is also mobile responsive. So, your clients can make bookings on the go from any mobile device.</a:t>
            </a:r>
          </a:p>
        </p:txBody>
      </p:sp>
    </p:spTree>
    <p:extLst>
      <p:ext uri="{BB962C8B-B14F-4D97-AF65-F5344CB8AC3E}">
        <p14:creationId xmlns:p14="http://schemas.microsoft.com/office/powerpoint/2010/main" val="12490025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A1F096-FE3B-3324-913D-65543097EB8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384B731-59FF-2EEC-0A6B-4CC496A419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D1E57DAA-ACF3-CEF7-A049-C22164231137}"/>
              </a:ext>
            </a:extLst>
          </p:cNvPr>
          <p:cNvSpPr txBox="1"/>
          <p:nvPr/>
        </p:nvSpPr>
        <p:spPr>
          <a:xfrm>
            <a:off x="1063105" y="669078"/>
            <a:ext cx="10529806"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Cruise Reservation System helps cruise companies and travel agencies manage multiple bookings, inventory levels, fare codes, taxes, and channel partners through one dashboard custom made for the cruise industry.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exclusive cruise reservation system possess comprehensive cruise management and online reporting with relevant information regarding summary, sales, profit, vendors, insurance, and margins, etc. With the help of our Cruise Reservation System, one can easily manage their services properly by investing a little effort.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major aim of such software engines is to reduce the overhead of ticket booking, status checking, and other travel-related information.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cruise booking engine, we have an ample amount of cruise line, cruise descriptions, and lines which is linked with rich content and media like photos, ship images, and attire plan to help in the shopping.</a:t>
            </a:r>
          </a:p>
        </p:txBody>
      </p:sp>
    </p:spTree>
    <p:extLst>
      <p:ext uri="{BB962C8B-B14F-4D97-AF65-F5344CB8AC3E}">
        <p14:creationId xmlns:p14="http://schemas.microsoft.com/office/powerpoint/2010/main" val="17549742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D2DC02-E70D-529C-CDBF-CB5632218BB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600B92F-9285-9F7D-FDEF-8498CCBC71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781A254F-D23D-D2F1-54FF-3C9F3F89B11E}"/>
              </a:ext>
            </a:extLst>
          </p:cNvPr>
          <p:cNvSpPr txBox="1"/>
          <p:nvPr/>
        </p:nvSpPr>
        <p:spPr>
          <a:xfrm>
            <a:off x="1135118" y="1313132"/>
            <a:ext cx="9144000" cy="4231736"/>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cruise reservation system, all information on availability, different deck rates, arrangements under one roof and adventure can be made available to travelers.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Take a look at Travelopro services then give a boost to your portal sites with our niche services and get the offers from our offer crate. We also provide different screen access to your portal like mobile, desktop and tablet, etc.</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Designed to increase revenues while it automates processes, the Travelopro Cruise Reservation System reduces the amount of time and effort required to complete a cruise booking.</a:t>
            </a:r>
          </a:p>
        </p:txBody>
      </p:sp>
    </p:spTree>
    <p:extLst>
      <p:ext uri="{BB962C8B-B14F-4D97-AF65-F5344CB8AC3E}">
        <p14:creationId xmlns:p14="http://schemas.microsoft.com/office/powerpoint/2010/main" val="1856442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6C8D9-0941-8BD6-6017-865A5478052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7CC553D-BBBA-5D4E-D582-4D504DA94E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4" name="TextBox 3">
            <a:extLst>
              <a:ext uri="{FF2B5EF4-FFF2-40B4-BE49-F238E27FC236}">
                <a16:creationId xmlns:a16="http://schemas.microsoft.com/office/drawing/2014/main" id="{C963D7EE-7495-BE42-2F53-89A6C2FEE434}"/>
              </a:ext>
            </a:extLst>
          </p:cNvPr>
          <p:cNvSpPr txBox="1"/>
          <p:nvPr/>
        </p:nvSpPr>
        <p:spPr>
          <a:xfrm>
            <a:off x="840827" y="910362"/>
            <a:ext cx="10510345" cy="503727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KEY BENEFITS: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Automatically assign rate cards and fare codes to channel partners/travel portals via the cruise reservation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Set tax rates, discount limits and payment schedules.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Using the cruise booking system - deliver the same in desired templates with brand letterheads as per the cruise guidelines.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Integrate payment gateway links for one-click payments and download payment receipts.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Through our cruise booking system manage fares across quickly, take an informed decision where to add or discount price.</a:t>
            </a:r>
          </a:p>
        </p:txBody>
      </p:sp>
    </p:spTree>
    <p:extLst>
      <p:ext uri="{BB962C8B-B14F-4D97-AF65-F5344CB8AC3E}">
        <p14:creationId xmlns:p14="http://schemas.microsoft.com/office/powerpoint/2010/main" val="9272694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1FD26F-7A13-ECF7-B5E1-2BE63D1C67A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0C2F420-F975-1C53-BC7E-1EEB9D3963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27982AF1-61A1-A666-01D2-1F7378B1A4E6}"/>
              </a:ext>
            </a:extLst>
          </p:cNvPr>
          <p:cNvSpPr txBox="1"/>
          <p:nvPr/>
        </p:nvSpPr>
        <p:spPr>
          <a:xfrm>
            <a:off x="831876" y="1012954"/>
            <a:ext cx="10740013" cy="4832092"/>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Enable/disable ticket codes on a dashboard, allocate them around, and enable date range.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Map all your leads from the website based on the advertising campaigns, offers and several other sources like website forms, chat inquiries,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facebook</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twitter, etc through the cruise booking software.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Our real-time chat feature with CRM integration will ensure that no inquiries are missed out and conversions happen quickly.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Using the rich API structure of the cruise booking software easily integrate all your online travel agents and manage rates, inventory centrally.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help you manage multiple channel partners from a single interface. Offer them custom rates, allocate inventory, revenue channelization, and do a lot more.</a:t>
            </a:r>
          </a:p>
        </p:txBody>
      </p:sp>
    </p:spTree>
    <p:extLst>
      <p:ext uri="{BB962C8B-B14F-4D97-AF65-F5344CB8AC3E}">
        <p14:creationId xmlns:p14="http://schemas.microsoft.com/office/powerpoint/2010/main" val="19732549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92810-21F0-2AF7-CF82-B37C2096B20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279E008-A1AA-90C9-22B9-CB0DC1F87F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0AAB194D-28B5-FFD6-0092-C66FB3358969}"/>
              </a:ext>
            </a:extLst>
          </p:cNvPr>
          <p:cNvSpPr txBox="1"/>
          <p:nvPr/>
        </p:nvSpPr>
        <p:spPr>
          <a:xfrm>
            <a:off x="646386" y="645110"/>
            <a:ext cx="11156731" cy="5725029"/>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Integrate your multiple sources of bookings through our cruise booking engine, stay updated with each guest conversation for a hassle-free reservation and support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Manage and serve multiple reservation requests from multiple sources on the cruise booking engine for travel agents and serve them efficiently.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Use the cruise booking engine for travel agents to integrate multiple sources of inquiry at once.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It offers fantastic Omni-channel support for websites, booking portals, live chat, and call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center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As soon as emails/calls/chats received from customers on the cruise booking engine – it is automatically assigned based on the priority tickets for faster query resolution.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It provides analytics on multiple business functions such as marketing campaign performance, revenue analysis, call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center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productivity, and more.</a:t>
            </a:r>
          </a:p>
        </p:txBody>
      </p:sp>
    </p:spTree>
    <p:extLst>
      <p:ext uri="{BB962C8B-B14F-4D97-AF65-F5344CB8AC3E}">
        <p14:creationId xmlns:p14="http://schemas.microsoft.com/office/powerpoint/2010/main" val="27668198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38F32-D680-2611-2420-2EE9A590D34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41B60FA-EB9A-48E3-EB48-B8FA2D7DE0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30EA595C-6A4E-11C8-6765-651762480891}"/>
              </a:ext>
            </a:extLst>
          </p:cNvPr>
          <p:cNvSpPr txBox="1"/>
          <p:nvPr/>
        </p:nvSpPr>
        <p:spPr>
          <a:xfrm>
            <a:off x="1061545" y="456295"/>
            <a:ext cx="9574924" cy="594541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KEY 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Complete itinerary and destination details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Online support &amp; ticket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Financial transaction details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Instant online cruise booking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Real-time inventory of all major players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Best fares &amp; best commissions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Driving directions and travel tips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User registration and validation module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Payment gateway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Manage all financial transactions easily</a:t>
            </a:r>
          </a:p>
        </p:txBody>
      </p:sp>
    </p:spTree>
    <p:extLst>
      <p:ext uri="{BB962C8B-B14F-4D97-AF65-F5344CB8AC3E}">
        <p14:creationId xmlns:p14="http://schemas.microsoft.com/office/powerpoint/2010/main" val="39010689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AD6BD-3929-CE38-31D1-229921326E8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29BCB60-B50E-35D0-00B2-41B39C652B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105D5E67-0D01-8FE3-57F7-B936E4DEEF81}"/>
              </a:ext>
            </a:extLst>
          </p:cNvPr>
          <p:cNvSpPr txBox="1"/>
          <p:nvPr/>
        </p:nvSpPr>
        <p:spPr>
          <a:xfrm>
            <a:off x="1008992" y="1202942"/>
            <a:ext cx="9648497" cy="4452116"/>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24*7*365 booking support available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Direct access to real-time inventory and low competitive rates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Multiple currency support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Special deals and seasonal offerings presentation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Cabin layouts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Customer support for online cruise booking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User-friendly interface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Real API with real-time two-way communication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Advanced filtering (by an operator, region, ship, port, vacation, etc.)</a:t>
            </a:r>
          </a:p>
        </p:txBody>
      </p:sp>
    </p:spTree>
    <p:extLst>
      <p:ext uri="{BB962C8B-B14F-4D97-AF65-F5344CB8AC3E}">
        <p14:creationId xmlns:p14="http://schemas.microsoft.com/office/powerpoint/2010/main" val="36101177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3E2F3-CAD5-A7B4-DD91-EDB7AC5C748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8FAB470-5306-9F84-5031-76E1E0222C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46225A0C-A497-ADEC-16EC-AB2914EBDB2D}"/>
              </a:ext>
            </a:extLst>
          </p:cNvPr>
          <p:cNvSpPr txBox="1"/>
          <p:nvPr/>
        </p:nvSpPr>
        <p:spPr>
          <a:xfrm>
            <a:off x="1124607" y="1700706"/>
            <a:ext cx="8933793" cy="3456587"/>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Booking requests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Direct bookings up to the cabin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Provide your website with a great booking experience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 advanced cruise search algorithm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Seasonal specials and repositioning cruises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Luxury themed and lifestyle cruises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Details on shore excursions</a:t>
            </a:r>
          </a:p>
        </p:txBody>
      </p:sp>
    </p:spTree>
    <p:extLst>
      <p:ext uri="{BB962C8B-B14F-4D97-AF65-F5344CB8AC3E}">
        <p14:creationId xmlns:p14="http://schemas.microsoft.com/office/powerpoint/2010/main" val="74867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32A8C-191E-B446-AC5F-52758421F9B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0930E80-18AE-0434-4EFC-6F77E1E147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A97476ED-F7A5-2B3D-0CB4-1377C33D658D}"/>
              </a:ext>
            </a:extLst>
          </p:cNvPr>
          <p:cNvSpPr txBox="1"/>
          <p:nvPr/>
        </p:nvSpPr>
        <p:spPr>
          <a:xfrm>
            <a:off x="977462" y="866663"/>
            <a:ext cx="10447283" cy="5124673"/>
          </a:xfrm>
          <a:prstGeom prst="rect">
            <a:avLst/>
          </a:prstGeom>
          <a:noFill/>
        </p:spPr>
        <p:txBody>
          <a:bodyPr wrap="square">
            <a:spAutoFit/>
          </a:bodyPr>
          <a:lstStyle/>
          <a:p>
            <a:pPr marL="342900" indent="-342900" algn="ctr">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STREAMLINE AND GROW YOUR BUSINESS WITH TRAVELOPRO</a:t>
            </a: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SzPts val="1000"/>
              <a:buFont typeface="Symbol" panose="05050102010706020507" pitchFamily="18" charset="2"/>
              <a:buChar char=""/>
              <a:tabLst>
                <a:tab pos="457200" algn="l"/>
              </a:tabLst>
            </a:pPr>
            <a:r>
              <a:rPr lang="en-IN" sz="2400" kern="100" dirty="0">
                <a:latin typeface="Calibri" panose="020F0502020204030204" pitchFamily="34" charset="0"/>
                <a:ea typeface="Calibri" panose="020F0502020204030204" pitchFamily="34" charset="0"/>
                <a:cs typeface="Times New Roman" panose="02020603050405020304" pitchFamily="18" charset="0"/>
              </a:rPr>
              <a:t>Travelopro is one of the leading travel technology companies in the industry and offers a host of web-based solutions to the travel agent community. We have the expertise with our advanced and state-of-the-art solutions to take our customers to the next level of perfection while improving their business performance. </a:t>
            </a:r>
          </a:p>
          <a:p>
            <a:pPr marL="342900" indent="-342900" algn="just">
              <a:lnSpc>
                <a:spcPct val="107000"/>
              </a:lnSpc>
              <a:spcAft>
                <a:spcPts val="800"/>
              </a:spcAft>
              <a:buSzPts val="1000"/>
              <a:buFont typeface="Symbol" panose="05050102010706020507" pitchFamily="18" charset="2"/>
              <a:buChar char=""/>
              <a:tabLst>
                <a:tab pos="457200" algn="l"/>
              </a:tabLst>
            </a:pPr>
            <a:r>
              <a:rPr lang="en-IN" sz="2400" kern="100" dirty="0">
                <a:latin typeface="Calibri" panose="020F0502020204030204" pitchFamily="34" charset="0"/>
                <a:ea typeface="Calibri" panose="020F0502020204030204" pitchFamily="34" charset="0"/>
                <a:cs typeface="Times New Roman" panose="02020603050405020304" pitchFamily="18" charset="0"/>
              </a:rPr>
              <a:t>The ability to innovate and apply technical expertise, together with our strong commitment to the success of our customers, has given us a competitive edge in delivering complete end-to-end solutions that meet a wide range of business and technological needs. We are inspired by the latest trends in technology and are committed to providing our clients with the best possible services. </a:t>
            </a:r>
          </a:p>
        </p:txBody>
      </p:sp>
    </p:spTree>
    <p:extLst>
      <p:ext uri="{BB962C8B-B14F-4D97-AF65-F5344CB8AC3E}">
        <p14:creationId xmlns:p14="http://schemas.microsoft.com/office/powerpoint/2010/main" val="13962578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04110-E5EA-838C-7054-54863A5006B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03D84F3-4980-3AE2-F0DA-B683E24DDE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CDD1351A-B55B-A548-FFEC-9DDDD9BB75D6}"/>
              </a:ext>
            </a:extLst>
          </p:cNvPr>
          <p:cNvSpPr txBox="1"/>
          <p:nvPr/>
        </p:nvSpPr>
        <p:spPr>
          <a:xfrm>
            <a:off x="683173" y="680373"/>
            <a:ext cx="11014841" cy="570072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creative and user-friendly platforms designed by Travelopro, we inspire to bridge the gap between our clients and millions of users across the world. We constantly strengthen our skills and technical expertise and work with a high level of integrity.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focus on emerging trends in online business as well as in the technical spheres has empowered us to deliver the most innovative solutions. We provide our customers with cutting-edge technology, which enables them to make their presence felt in the revolutionary e-Business industry. Our clients are mid- and large-sized travel businesses as well as ventured travel startups from all parts of the world.</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Travelopro uses leading-edge technology to provide innovative, complete and tailor-made solutions for travel agencies, tour operators, travel wholesalers, online travel agents, DMC´s and other travel professionals. Our sophisticated technology empowers you to streamline your business operations, enable new sales channels and optimize your customer's experience. </a:t>
            </a:r>
            <a:endParaRPr lang="en-IN" sz="2400" dirty="0"/>
          </a:p>
        </p:txBody>
      </p:sp>
    </p:spTree>
    <p:extLst>
      <p:ext uri="{BB962C8B-B14F-4D97-AF65-F5344CB8AC3E}">
        <p14:creationId xmlns:p14="http://schemas.microsoft.com/office/powerpoint/2010/main" val="35153443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07C7C-B182-1819-AE64-F138D7579AF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16C46C9-CDE4-7D50-04C6-AF6842C938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3" name="TextBox 2">
            <a:extLst>
              <a:ext uri="{FF2B5EF4-FFF2-40B4-BE49-F238E27FC236}">
                <a16:creationId xmlns:a16="http://schemas.microsoft.com/office/drawing/2014/main" id="{FDF5275D-7D27-3A0A-353D-8A488E0F94FE}"/>
              </a:ext>
            </a:extLst>
          </p:cNvPr>
          <p:cNvSpPr txBox="1"/>
          <p:nvPr/>
        </p:nvSpPr>
        <p:spPr>
          <a:xfrm>
            <a:off x="420414" y="561027"/>
            <a:ext cx="11161986" cy="610500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long term industry experience combined with excellent technological skills empowers us to provide you smart and cost-effective online marketing solutions focused on your business objectives and your target market. We are constantly working on integrating the latest technologies and updates and new ways to ensure that when you use our service, you are always ahead of the market. Rest assured, you will always be able to rely on a simple and safe travel agency software. We are committed to achieving high levels of customer satisfaction by providing quality, cost-effective and timely solutions.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passionate about building top quality products for our customers. For us, the most important goal is to build an honest relationship with our clients. Employ our expertise and years of experience in these two industries and let us help you develop a long term effective business strategy. We will evaluate your business needs and present you with optimum tailor-made solutions that will help you to streamline your business, uncover new sales opportunities, build brand awareness, generate more revenue and grow your business.</a:t>
            </a:r>
          </a:p>
        </p:txBody>
      </p:sp>
    </p:spTree>
    <p:extLst>
      <p:ext uri="{BB962C8B-B14F-4D97-AF65-F5344CB8AC3E}">
        <p14:creationId xmlns:p14="http://schemas.microsoft.com/office/powerpoint/2010/main" val="37467006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5F334-5D52-1B65-980E-53944B4A13D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70EBBCB-16AE-A465-2B2E-B2E630CA96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400" y="101162"/>
            <a:ext cx="2021106" cy="459865"/>
          </a:xfrm>
          <a:prstGeom prst="rect">
            <a:avLst/>
          </a:prstGeom>
        </p:spPr>
      </p:pic>
      <p:sp>
        <p:nvSpPr>
          <p:cNvPr id="2" name="Title 1">
            <a:extLst>
              <a:ext uri="{FF2B5EF4-FFF2-40B4-BE49-F238E27FC236}">
                <a16:creationId xmlns:a16="http://schemas.microsoft.com/office/drawing/2014/main" id="{51F672C7-4E46-971A-FD32-DED42114E8F3}"/>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https://www.travelopro.com/cruise-api.php</a:t>
            </a: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038569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29</TotalTime>
  <Words>2724</Words>
  <Application>Microsoft Office PowerPoint</Application>
  <PresentationFormat>Widescreen</PresentationFormat>
  <Paragraphs>110</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8</cp:revision>
  <dcterms:created xsi:type="dcterms:W3CDTF">2025-02-13T11:56:23Z</dcterms:created>
  <dcterms:modified xsi:type="dcterms:W3CDTF">2026-01-06T09:16:39Z</dcterms:modified>
</cp:coreProperties>
</file>