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73" d="100"/>
          <a:sy n="73" d="100"/>
        </p:scale>
        <p:origin x="84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25623925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628689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4154418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3110C6-2D3D-4E6E-8DD2-D9870F038226}" type="datetimeFigureOut">
              <a:rPr lang="en-IN" smtClean="0"/>
              <a:t>25-02-2026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833699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3110C6-2D3D-4E6E-8DD2-D9870F038226}" type="datetimeFigureOut">
              <a:rPr lang="en-IN" smtClean="0"/>
              <a:t>25-02-2026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1807571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3110C6-2D3D-4E6E-8DD2-D9870F038226}" type="datetimeFigureOut">
              <a:rPr lang="en-IN" smtClean="0"/>
              <a:t>25-02-2026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2257794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1D3110C6-2D3D-4E6E-8DD2-D9870F038226}" type="datetimeFigureOut">
              <a:rPr lang="en-IN" smtClean="0"/>
              <a:t>25-02-2026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2472630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3110C6-2D3D-4E6E-8DD2-D9870F038226}" type="datetimeFigureOut">
              <a:rPr lang="en-IN" smtClean="0"/>
              <a:t>25-02-2026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2648486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3110C6-2D3D-4E6E-8DD2-D9870F038226}" type="datetimeFigureOut">
              <a:rPr lang="en-IN" smtClean="0"/>
              <a:t>25-02-2026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798144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3110C6-2D3D-4E6E-8DD2-D9870F038226}" type="datetimeFigureOut">
              <a:rPr lang="en-IN" smtClean="0"/>
              <a:t>25-02-2026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573136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2925027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9937332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7557362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1146372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20368315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3452627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3110C6-2D3D-4E6E-8DD2-D9870F038226}" type="datetimeFigureOut">
              <a:rPr lang="en-IN" smtClean="0"/>
              <a:t>25-02-2026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C5898A4-A776-484F-B0BC-ABB651BCAAA1}" type="slidenum">
              <a:rPr lang="en-IN" smtClean="0"/>
              <a:t>‹#›</a:t>
            </a:fld>
            <a:endParaRPr lang="en-IN"/>
          </a:p>
        </p:txBody>
      </p:sp>
    </p:spTree>
    <p:extLst>
      <p:ext uri="{BB962C8B-B14F-4D97-AF65-F5344CB8AC3E}">
        <p14:creationId xmlns:p14="http://schemas.microsoft.com/office/powerpoint/2010/main" val="1032070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D3110C6-2D3D-4E6E-8DD2-D9870F038226}" type="datetimeFigureOut">
              <a:rPr lang="en-IN" smtClean="0"/>
              <a:t>25-02-2026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5898A4-A776-484F-B0BC-ABB651BCAAA1}" type="slidenum">
              <a:rPr lang="en-IN" smtClean="0"/>
              <a:t>‹#›</a:t>
            </a:fld>
            <a:endParaRPr lang="en-IN"/>
          </a:p>
        </p:txBody>
      </p:sp>
    </p:spTree>
    <p:extLst>
      <p:ext uri="{BB962C8B-B14F-4D97-AF65-F5344CB8AC3E}">
        <p14:creationId xmlns:p14="http://schemas.microsoft.com/office/powerpoint/2010/main" val="11152866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our-software-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online-packag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b2b-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search-engines.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technology-for-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mid-office-systems.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online-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crm-software.php"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our-and-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software-development.php" TargetMode="External"/><Relationship Id="rId4" Type="http://schemas.openxmlformats.org/officeDocument/2006/relationships/hyperlink" Target="https://www.travelopro.com/travel-software-solutions.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travel-technology-provi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trav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online-travel-booking-platfor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unified-travel-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www.travelopro.com/tour-operator-mobile-app.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hyperlink" Target="https://www.slideserve.com/Finge/travel-technology-for-travel-software-travelopro-powerpoint-ppt-presentation-11555885"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hyperlink" Target="https://www.travelopro.com/multimodal-travel-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E15E2C-3EAB-BE02-9560-BADBE2A26C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6" name="TextBox 5">
            <a:extLst>
              <a:ext uri="{FF2B5EF4-FFF2-40B4-BE49-F238E27FC236}">
                <a16:creationId xmlns:a16="http://schemas.microsoft.com/office/drawing/2014/main" id="{0FF025DB-AB9F-9F4E-B533-12581132E87D}"/>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3175F66-31DF-9DE2-616B-04BBD32E7053}"/>
              </a:ext>
            </a:extLst>
          </p:cNvPr>
          <p:cNvSpPr txBox="1"/>
          <p:nvPr/>
        </p:nvSpPr>
        <p:spPr>
          <a:xfrm>
            <a:off x="3415862" y="222094"/>
            <a:ext cx="5360276"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Multimodal Travel Solution</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3EC847C8-52B2-5DB3-CC46-2B7795B6EC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444" y="1049191"/>
            <a:ext cx="10481112" cy="4689231"/>
          </a:xfrm>
          <a:prstGeom prst="rect">
            <a:avLst/>
          </a:prstGeom>
        </p:spPr>
      </p:pic>
    </p:spTree>
    <p:extLst>
      <p:ext uri="{BB962C8B-B14F-4D97-AF65-F5344CB8AC3E}">
        <p14:creationId xmlns:p14="http://schemas.microsoft.com/office/powerpoint/2010/main" val="3720620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DBFA3-5263-B200-22B9-34E957C3B26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76A05E7-1A9F-A757-700E-5C4BDB5290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4EC93862-4A9B-7BA3-F598-19347A21448C}"/>
              </a:ext>
            </a:extLst>
          </p:cNvPr>
          <p:cNvSpPr txBox="1"/>
          <p:nvPr/>
        </p:nvSpPr>
        <p:spPr>
          <a:xfrm>
            <a:off x="772510" y="281808"/>
            <a:ext cx="10646979"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Multimodal Travel Solution and Why It Is Important?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fast-paced world of travel, efficiency, smooth operations, and outstanding customer service are significant for success.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Multimodal travel software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have emerged as game changers, allowing travel companies to streamline operations, improve customer experience, and accelerate growth.</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multimodal travel solution is a unified system or platform that organizes and streamlines the use of multiple modes of transportation from a single platform. It may involve public transportation, rail, waterways, bicycles, and other individuals.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Multi-modal travel, also known as multi-modal transportation or intermodal transportation, is the use of numerous modes of transportation during a single journey or trip. Rather than relying on a single mode of transportation, such as a vehicle, bus, train, or airline, multi-modal travel includes seamlessly mixing and transitioning between many modes of transportation to reach a location.</a:t>
            </a:r>
          </a:p>
        </p:txBody>
      </p:sp>
    </p:spTree>
    <p:extLst>
      <p:ext uri="{BB962C8B-B14F-4D97-AF65-F5344CB8AC3E}">
        <p14:creationId xmlns:p14="http://schemas.microsoft.com/office/powerpoint/2010/main" val="79114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31764-7261-F42E-B0FC-42A33D6261B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BF688F-B0E1-BD12-D435-FC522F547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65BC8A8E-5902-6583-D5BA-5BB55A7223D5}"/>
              </a:ext>
            </a:extLst>
          </p:cNvPr>
          <p:cNvSpPr txBox="1"/>
          <p:nvPr/>
        </p:nvSpPr>
        <p:spPr>
          <a:xfrm>
            <a:off x="930165" y="917960"/>
            <a:ext cx="10331669"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simplifies trip planning by merging many modes of transportation, improving the client experience, and providing seamless itineraries. This type of technology enables agencies to deliver personalized, integrated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packages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are both flexible and convenient.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Multimodal travel combines numerous modes of transportation, including trains, buses, cars, hotels, cruises, and flights, into a seamless, integrated system. The goal is to reduce wait times, lower expenses, and create a greener, more efficient travel experience.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purpose of a multimodal travel solution is to combine many modes of transportation into a single experience that takes a passenger door-to-door. It would make travel experiences more efficient, safer, and sustainable, all while also reducing time and costs for traveling.</a:t>
            </a:r>
          </a:p>
        </p:txBody>
      </p:sp>
    </p:spTree>
    <p:extLst>
      <p:ext uri="{BB962C8B-B14F-4D97-AF65-F5344CB8AC3E}">
        <p14:creationId xmlns:p14="http://schemas.microsoft.com/office/powerpoint/2010/main" val="3067607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65BBE-A425-0C47-4448-6DF98E77ACC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3F655FB-EDCB-D6B8-9ABA-7D9EE53A8B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46A73C7B-8254-FADF-2EEF-5ACEB49EF3E7}"/>
              </a:ext>
            </a:extLst>
          </p:cNvPr>
          <p:cNvSpPr txBox="1"/>
          <p:nvPr/>
        </p:nvSpPr>
        <p:spPr>
          <a:xfrm>
            <a:off x="671388" y="420195"/>
            <a:ext cx="10849223"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Is Multimodal Travel Solution a Growing Trend for Both Leisure and Business Travel?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Multimodal travel solutions are growing in trend as travelers seek more comfortable and efficient modes of transportation. Multimodal travel is on the rise by driving technological advancements and changing consumer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Multimodal travel solutions enable tour operators and travel agencies to remain competitive while meeting the changing needs of travelers.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Travelers are increasingly choosing multi-modal transportation choices, such as planes combined with trains or ridesharing services. System designs will need to smoothly integrate multiple modes of transportation, providing travelers with a unified booking and travel experience.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Multimodal travel involves combining many modes of transportation (e.g., trains, buses, flights, and ridesharing) to reach a destination.</a:t>
            </a:r>
          </a:p>
        </p:txBody>
      </p:sp>
    </p:spTree>
    <p:extLst>
      <p:ext uri="{BB962C8B-B14F-4D97-AF65-F5344CB8AC3E}">
        <p14:creationId xmlns:p14="http://schemas.microsoft.com/office/powerpoint/2010/main" val="1516736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2EA65-402D-A27B-CA67-3BA4DCE4F2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EA8AE26-A230-9CB8-D7F8-9D777A20D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91A69DFA-F3D8-A24B-F270-59BE2BFC24A8}"/>
              </a:ext>
            </a:extLst>
          </p:cNvPr>
          <p:cNvSpPr txBox="1"/>
          <p:nvPr/>
        </p:nvSpPr>
        <p:spPr>
          <a:xfrm>
            <a:off x="961696" y="1562014"/>
            <a:ext cx="10268607" cy="3733971"/>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Cloud-native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 travel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developed to improve the traveler experience by integrating multimodal distribution, modernizing outdated industry infrastructure, and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leveling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the playing field for all travel retailers.</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Multimodal search engines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have developed, allowing travelers to compare or combine traditional air travel with other modes of transportation, such as rail, ferry, and public transportation, all in a single search. Furthermore, several multimodal search companies also offer the option to analyze every aspect of door-to-door itineraries, including the "last mile" (i.e., transportation directly to/from the traveler's home or accommodations).</a:t>
            </a:r>
          </a:p>
        </p:txBody>
      </p:sp>
    </p:spTree>
    <p:extLst>
      <p:ext uri="{BB962C8B-B14F-4D97-AF65-F5344CB8AC3E}">
        <p14:creationId xmlns:p14="http://schemas.microsoft.com/office/powerpoint/2010/main" val="570436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1A7BB-73D9-DD2C-3D50-630F5539F6F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4EFA6F-450E-BBAE-B468-3E8F2FB91E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ED7F1F2C-DA3A-6B9C-A55F-A143D08C8C5C}"/>
              </a:ext>
            </a:extLst>
          </p:cNvPr>
          <p:cNvSpPr txBox="1"/>
          <p:nvPr/>
        </p:nvSpPr>
        <p:spPr>
          <a:xfrm>
            <a:off x="777765" y="669078"/>
            <a:ext cx="10636469" cy="551984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 for Your Multimodal Travel Solution?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Looking for cutting-edge multimodal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services and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power your business? Whether it's web, mobile, or cloud-based travel applications, Travelopro develops multimodal travel solutions that work seamlessly across all devices and platforms. We offer a suite of services to optimize operations and elevate the travel experience.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 multi-model solution that is customized to suit tour operators in their respective domain expertise. We provide an end-to-end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mid-office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can be extended to various points of sale (B2B, B2C &amp; distribution platform) with a fully integrated reporting structure. We also integrate with third-party accounting systems and XML/API feeds (hotels, transfers, flight GDS &amp; excursions).</a:t>
            </a:r>
          </a:p>
        </p:txBody>
      </p:sp>
    </p:spTree>
    <p:extLst>
      <p:ext uri="{BB962C8B-B14F-4D97-AF65-F5344CB8AC3E}">
        <p14:creationId xmlns:p14="http://schemas.microsoft.com/office/powerpoint/2010/main" val="937205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CCABD-284E-D36A-40D3-8D3EB394DB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FC3F92B-BF42-5D0F-6344-6EECE0DD77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2D3085FB-E613-B586-36A5-5BC48F6F523D}"/>
              </a:ext>
            </a:extLst>
          </p:cNvPr>
          <p:cNvSpPr txBox="1"/>
          <p:nvPr/>
        </p:nvSpPr>
        <p:spPr>
          <a:xfrm>
            <a:off x="725214" y="669078"/>
            <a:ext cx="10899228"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tailor-made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multimodal travel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overcome your specific business issues and meet business requirements for skyrocketing operational efficiency and sharp competitive advantage.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build a wide range of multimodal software solutions for the traveling &amp; hospitality industry—sophisticated booking engines, cutting-edge reservation systems, comprehensive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agency CRM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various apps for travel agents and simple travelers.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deliver innovative software solutions for the travel industry, empowering businesses to streamline operations, enhance customer experiences, and achieve lasting success in a competitive market.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complete range of software products are designed to cover any and all needs of a travel agency, regardless of size, business model, or market. At Travelopro, you will find reliable, efficient, and cost-effective travel software solutions for your business.</a:t>
            </a:r>
          </a:p>
        </p:txBody>
      </p:sp>
    </p:spTree>
    <p:extLst>
      <p:ext uri="{BB962C8B-B14F-4D97-AF65-F5344CB8AC3E}">
        <p14:creationId xmlns:p14="http://schemas.microsoft.com/office/powerpoint/2010/main" val="2663584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1BD2F-609B-7648-BFAB-036250EFD0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E3FDBC-06C7-EA45-50E6-39437947A7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69790DC1-CAC9-F677-422D-6568E208B6B8}"/>
              </a:ext>
            </a:extLst>
          </p:cNvPr>
          <p:cNvSpPr txBox="1"/>
          <p:nvPr/>
        </p:nvSpPr>
        <p:spPr>
          <a:xfrm>
            <a:off x="746234" y="917960"/>
            <a:ext cx="10384221"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comprehensive multimodal travel solutions through a network of 190+ global suppliers, including hotels, flights, cars, cruises, transfers, activities, and payment gateways. Our integrated travel technology ecosystem bridges the gap between diverse tourism services for seamless, scalable experiences.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cloud-based travel solutions and hospitality software solutions that provide high scalability, security, and flexibility for travel businesses. Our cloud platforms enable real-time data synchronization, automated updates, and seamless multi-device accessibility.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providing a customizable, scalable platform, Travelopro empowers travel companies to operate more efficiently, reduce errors, and deliver outstanding customer experiences, ultimately enabling growth and greater satisfaction in a highly competitive industry.</a:t>
            </a:r>
          </a:p>
        </p:txBody>
      </p:sp>
    </p:spTree>
    <p:extLst>
      <p:ext uri="{BB962C8B-B14F-4D97-AF65-F5344CB8AC3E}">
        <p14:creationId xmlns:p14="http://schemas.microsoft.com/office/powerpoint/2010/main" val="4184878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6696F-2ED3-735B-9939-0E993A2992F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4E59DB-3467-0828-6115-252B962805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CC2A2667-DF09-E25D-37FD-F767D8BDAAC0}"/>
              </a:ext>
            </a:extLst>
          </p:cNvPr>
          <p:cNvSpPr txBox="1"/>
          <p:nvPr/>
        </p:nvSpPr>
        <p:spPr>
          <a:xfrm>
            <a:off x="809296" y="1344276"/>
            <a:ext cx="10720553"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specialize in developing tailored systems that streamline daily operations and automate processes, boosting your team’s efficiency and allowing them to focus on delivering unforgettable guest experiences. With a strong emphasis on digital transformation, we empower travel agencies, hotels, resorts, and airlines to thrive in today’s competitive landscape.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specialize in providing comprehensive multimodal travel solutions that empower travel and hospitality businesses to optimize their operations, enhance customer experience, and boost revenue growth. Our suite of innovative solutions caters to travel agencies, tour operators, hotels, cars, cruises, airlines, and other travel service providers, ensuring seamless management of reservations, bookings, customer interactions, and marketing strategies.</a:t>
            </a:r>
          </a:p>
        </p:txBody>
      </p:sp>
    </p:spTree>
    <p:extLst>
      <p:ext uri="{BB962C8B-B14F-4D97-AF65-F5344CB8AC3E}">
        <p14:creationId xmlns:p14="http://schemas.microsoft.com/office/powerpoint/2010/main" val="4023893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0BA08-363E-0310-1DF5-27DDCF2A8F2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33CD7F-A575-2A59-D90B-C1535B4FE6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2EEAA386-2A8C-3CD2-0C4B-F4FE671C7F78}"/>
              </a:ext>
            </a:extLst>
          </p:cNvPr>
          <p:cNvSpPr txBox="1"/>
          <p:nvPr/>
        </p:nvSpPr>
        <p:spPr>
          <a:xfrm>
            <a:off x="869812" y="1364428"/>
            <a:ext cx="10405241"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differentiated and digital experiences to travel industries by providing robust multimodal travel software solutions that help travel companies automate personalization, streamline operations, and drive conversions. In addition, our years of experience as a travel software company allow us to respond dynamically to changes in the travel market or proactively out-execute the competitors.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understand the evolving needs and trends of these industries, so we build software that drives your business forward and solves even the most complex challenges. Our custom solutions grow with your business, and we make sure they stay relevant in a rapidly changing marketplace.</a:t>
            </a:r>
          </a:p>
        </p:txBody>
      </p:sp>
    </p:spTree>
    <p:extLst>
      <p:ext uri="{BB962C8B-B14F-4D97-AF65-F5344CB8AC3E}">
        <p14:creationId xmlns:p14="http://schemas.microsoft.com/office/powerpoint/2010/main" val="3199686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6107C-E720-B196-98F1-3338042A915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F5147F7-4DA7-38B8-BAEE-9D91A18189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64F4CA75-C7FE-4419-6C56-E49A402A74C7}"/>
              </a:ext>
            </a:extLst>
          </p:cNvPr>
          <p:cNvSpPr txBox="1"/>
          <p:nvPr/>
        </p:nvSpPr>
        <p:spPr>
          <a:xfrm>
            <a:off x="932874" y="1313132"/>
            <a:ext cx="10342179" cy="423173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profound comprehension of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and tourism industry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what makes us unique. Our approach blends technological know-how with industry experience to provide solutions that genuinely address the specific requirements of our customers.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decades of successful partnerships, our team of experts builds end-to-end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software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around the industry’s technology needs and helps drive business innovation.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Connect with us,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software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committed to innovation, and let's design and develop multimodal travel software solutions that propel your business to new heights of operational efficiency and customer satisfaction.</a:t>
            </a:r>
          </a:p>
        </p:txBody>
      </p:sp>
    </p:spTree>
    <p:extLst>
      <p:ext uri="{BB962C8B-B14F-4D97-AF65-F5344CB8AC3E}">
        <p14:creationId xmlns:p14="http://schemas.microsoft.com/office/powerpoint/2010/main" val="3504075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94151-DE46-DCEE-ECD3-36F63FCFD1A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097556-D453-2F79-8B2A-8457D43F11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3B94A5DD-31EA-8605-D849-CEE8FD9DD2AF}"/>
              </a:ext>
            </a:extLst>
          </p:cNvPr>
          <p:cNvSpPr txBox="1"/>
          <p:nvPr/>
        </p:nvSpPr>
        <p:spPr>
          <a:xfrm>
            <a:off x="1135117" y="1305534"/>
            <a:ext cx="9680028" cy="424693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Our Multimodal Travel Solution?</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Proven track record of success with leading travel brands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Examples of leading travel brands that have implemented our multimodal travel solution.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Results and benefits achieved through the implementation of our solution.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Testimonials from satisfied customers.</a:t>
            </a:r>
          </a:p>
        </p:txBody>
      </p:sp>
    </p:spTree>
    <p:extLst>
      <p:ext uri="{BB962C8B-B14F-4D97-AF65-F5344CB8AC3E}">
        <p14:creationId xmlns:p14="http://schemas.microsoft.com/office/powerpoint/2010/main" val="4260926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6B8EF-2569-59BB-18F0-D306F15D30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39B90A-7BB3-404D-8E1D-3181500556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3C1CAB94-E4DA-F793-5C65-056CE4E3EF79}"/>
              </a:ext>
            </a:extLst>
          </p:cNvPr>
          <p:cNvSpPr txBox="1"/>
          <p:nvPr/>
        </p:nvSpPr>
        <p:spPr>
          <a:xfrm>
            <a:off x="772511" y="462455"/>
            <a:ext cx="10830910" cy="5842818"/>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Cloud-based technology for high performance and reliability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Scalable architecture that can handle increasing volumes of bookings and travelers.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with existing systems and providers to minimize disruption.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High-performance technology that ensures a seamless travel experience.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Exceptional commitment to customer success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Training and support for staff to ensure smooth implementation.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Customization options to meet specific business needs.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Ongoing support and maintenance to ensure the solution continues to meet the evolving needs of your business.</a:t>
            </a:r>
          </a:p>
        </p:txBody>
      </p:sp>
    </p:spTree>
    <p:extLst>
      <p:ext uri="{BB962C8B-B14F-4D97-AF65-F5344CB8AC3E}">
        <p14:creationId xmlns:p14="http://schemas.microsoft.com/office/powerpoint/2010/main" val="3231156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EAF83-5F5A-49E1-E34B-30B2F1A9DFC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C8D2C41-D4FF-95AB-1992-08BA613BDB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8132D11F-137C-AB41-B256-4E9325CE6D01}"/>
              </a:ext>
            </a:extLst>
          </p:cNvPr>
          <p:cNvSpPr txBox="1"/>
          <p:nvPr/>
        </p:nvSpPr>
        <p:spPr>
          <a:xfrm>
            <a:off x="953894" y="1044574"/>
            <a:ext cx="10321159" cy="434952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Strategies for Scaling Your Multimodal Travel Solution?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Let’s explore business strategies for scaling your multimodal travel solution:</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Scaling Strategies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Expand partnerships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Collaborate with more transportation providers, travel agencies, and payment gateways.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Geographic expansion: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Enter new markets, domestically or internationally.</a:t>
            </a:r>
          </a:p>
        </p:txBody>
      </p:sp>
    </p:spTree>
    <p:extLst>
      <p:ext uri="{BB962C8B-B14F-4D97-AF65-F5344CB8AC3E}">
        <p14:creationId xmlns:p14="http://schemas.microsoft.com/office/powerpoint/2010/main" val="1807949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8B851-DE47-B108-6F0B-3CFFF081EBD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BCD1B3-EB75-B6E9-82E3-76D0B7BF35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E89D5EE6-E176-1156-A2B8-7F4916734DD9}"/>
              </a:ext>
            </a:extLst>
          </p:cNvPr>
          <p:cNvSpPr txBox="1"/>
          <p:nvPr/>
        </p:nvSpPr>
        <p:spPr>
          <a:xfrm>
            <a:off x="504496" y="310005"/>
            <a:ext cx="11183007" cy="623799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Entering New Markets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Research target markets: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Identify demand, competition, and regulatory requirements.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Localize platform: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Adapt to local languages, currencies, and payment methods.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Establish partnerships: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Collaborate with local transportation providers.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Increasing Revenue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Diversify revenue streams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additional services (travel insurance, visa processing).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Dynamic pricing: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Adjust prices based on demand and seasonality.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Commission-based models: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Negotiate better rates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transportation providers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116286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877CB-2A8B-E5B8-3DE3-6E7BD7DF583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C8F20D9-5B29-D126-7F5C-D9D5189B42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FA87DF8A-C161-B8FE-62F3-047FF8117341}"/>
              </a:ext>
            </a:extLst>
          </p:cNvPr>
          <p:cNvSpPr txBox="1"/>
          <p:nvPr/>
        </p:nvSpPr>
        <p:spPr>
          <a:xfrm>
            <a:off x="885988" y="954059"/>
            <a:ext cx="11183007" cy="494988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Enhancing Customer Experience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Real-time support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Implement 24/7 customer support.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Seamless booking: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Streamline the booking process.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Travel documentation: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users with necessary travel documents.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Improving User Engagement: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User-friendly interface: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Continuously update and refine platform design.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Loyalty programs: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Reward frequent travelers</a:t>
            </a:r>
          </a:p>
        </p:txBody>
      </p:sp>
    </p:spTree>
    <p:extLst>
      <p:ext uri="{BB962C8B-B14F-4D97-AF65-F5344CB8AC3E}">
        <p14:creationId xmlns:p14="http://schemas.microsoft.com/office/powerpoint/2010/main" val="1781423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0511F-CCBC-25CF-D3D9-27036A3311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CCF46E-B5A3-262D-2666-8052983253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BD8FEACD-29AC-FBB1-ECFB-C78017466DDF}"/>
              </a:ext>
            </a:extLst>
          </p:cNvPr>
          <p:cNvSpPr txBox="1"/>
          <p:nvPr/>
        </p:nvSpPr>
        <p:spPr>
          <a:xfrm>
            <a:off x="830316" y="1329391"/>
            <a:ext cx="10773103" cy="434952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Different Modes Of Multimodal Travel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multimodal travel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platform that allows users to search, book, and manage travel itineraries across multiple transportation modes, such as: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Handle long-distance or international segments.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Often anchor the itinerary, with other modes connecting to and from airports.</a:t>
            </a:r>
          </a:p>
        </p:txBody>
      </p:sp>
    </p:spTree>
    <p:extLst>
      <p:ext uri="{BB962C8B-B14F-4D97-AF65-F5344CB8AC3E}">
        <p14:creationId xmlns:p14="http://schemas.microsoft.com/office/powerpoint/2010/main" val="91410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DB66A-1F77-CC45-04F4-AE8AB8EA9D9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60B9728-E7F5-CB0F-189D-112A9933B2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7147FEFC-B1D0-FD67-1F50-88774CFE4FB5}"/>
              </a:ext>
            </a:extLst>
          </p:cNvPr>
          <p:cNvSpPr txBox="1"/>
          <p:nvPr/>
        </p:nvSpPr>
        <p:spPr>
          <a:xfrm>
            <a:off x="1051034" y="1346720"/>
            <a:ext cx="9858703"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Train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Efficient for medium-distance travel between cities or regions.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scenic views and comfortable onboard amenities.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Buses &amp; Coaches Booking System</a:t>
            </a:r>
          </a:p>
          <a:p>
            <a:pPr algn="just">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Cover urban, regional, and rural areas.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Ideal for budget travelers and last-mile connectivity.</a:t>
            </a:r>
          </a:p>
        </p:txBody>
      </p:sp>
    </p:spTree>
    <p:extLst>
      <p:ext uri="{BB962C8B-B14F-4D97-AF65-F5344CB8AC3E}">
        <p14:creationId xmlns:p14="http://schemas.microsoft.com/office/powerpoint/2010/main" val="4226747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7AFBB-1C2D-2F29-393A-5B0A055798E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5472B2C-1B93-B0E9-C244-7C0D47D3A9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4DDF3600-609C-54F0-E56D-1CFBF5345FE5}"/>
              </a:ext>
            </a:extLst>
          </p:cNvPr>
          <p:cNvSpPr txBox="1"/>
          <p:nvPr/>
        </p:nvSpPr>
        <p:spPr>
          <a:xfrm>
            <a:off x="1129862" y="1290803"/>
            <a:ext cx="9932276"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Rental Booking System</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flexibility in remote areas or for customized routes.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Often used after disembarking from flights or trains for continued travel.</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Cruises &amp; Ferries Booking System</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Combine transport and leisure, connecting coastal cities.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 experiential value to the journey, especially for tourism.</a:t>
            </a:r>
          </a:p>
        </p:txBody>
      </p:sp>
    </p:spTree>
    <p:extLst>
      <p:ext uri="{BB962C8B-B14F-4D97-AF65-F5344CB8AC3E}">
        <p14:creationId xmlns:p14="http://schemas.microsoft.com/office/powerpoint/2010/main" val="3402927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2D5E7-8C40-C223-A510-4EF38CE5897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B2E8BE-E6B5-5AF9-6691-0D0107FE0B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0E8564CD-CFF0-7152-B05E-B6AF0DE88935}"/>
              </a:ext>
            </a:extLst>
          </p:cNvPr>
          <p:cNvSpPr txBox="1"/>
          <p:nvPr/>
        </p:nvSpPr>
        <p:spPr>
          <a:xfrm>
            <a:off x="998482" y="1202942"/>
            <a:ext cx="10394731"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Hotels &amp; Accommodations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Incorporated into travel platforms that link lodging with nearby transit hubs.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 travelers plan rest stops that match arrival and departure times.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Activities, Tours &amp; Attractions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Included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booking platforms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offer seamless planning.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bundled with transport or accommodation.</a:t>
            </a:r>
          </a:p>
        </p:txBody>
      </p:sp>
    </p:spTree>
    <p:extLst>
      <p:ext uri="{BB962C8B-B14F-4D97-AF65-F5344CB8AC3E}">
        <p14:creationId xmlns:p14="http://schemas.microsoft.com/office/powerpoint/2010/main" val="3190483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7D4EB-6F16-DB6F-53B3-FC85FDEF772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B70D9EE-8D27-65DE-E49A-6E46900EBB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993FDCDE-942C-016B-7D81-BD766B3DF2CE}"/>
              </a:ext>
            </a:extLst>
          </p:cNvPr>
          <p:cNvSpPr txBox="1"/>
          <p:nvPr/>
        </p:nvSpPr>
        <p:spPr>
          <a:xfrm>
            <a:off x="945931" y="1038297"/>
            <a:ext cx="10300138" cy="462690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Components Of Multimodal Travel Solution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Digital Platforms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Apps and websites that plan, book, and track multi-mode journeys.</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Unified Ticketing</a:t>
            </a: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ticket for multiple modes—think train + bus + car share, all bundled.</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Real-Time Data Sharing: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Updates across systems to handle delays or route changes dynamically.</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Accessibility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Designed to work for all users, including those with mobility challenges.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Sustainability: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Prioritizes low-emission options to support eco-friendly travel.</a:t>
            </a:r>
          </a:p>
        </p:txBody>
      </p:sp>
    </p:spTree>
    <p:extLst>
      <p:ext uri="{BB962C8B-B14F-4D97-AF65-F5344CB8AC3E}">
        <p14:creationId xmlns:p14="http://schemas.microsoft.com/office/powerpoint/2010/main" val="2238078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67278-437D-AB0B-AD4C-87CAB2523CF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B25209E-67BD-0FB7-A0F4-15AD775AAF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73355559-C14F-DB58-F4E5-A3AAFB906BBE}"/>
              </a:ext>
            </a:extLst>
          </p:cNvPr>
          <p:cNvSpPr txBox="1"/>
          <p:nvPr/>
        </p:nvSpPr>
        <p:spPr>
          <a:xfrm>
            <a:off x="872358" y="705177"/>
            <a:ext cx="10762593" cy="544764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Multimodal Travel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Seamless Connectivity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Combines buses, trains, flights, hotels, cars, cruises, and more into one journey.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Reduces transfer friction—no more jumping between apps or ticket counters.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Cost Efficiency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Bundled ticketing often means lower prices than separate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pricing algorithms can recommend the cheapest route across modes.</a:t>
            </a:r>
          </a:p>
        </p:txBody>
      </p:sp>
    </p:spTree>
    <p:extLst>
      <p:ext uri="{BB962C8B-B14F-4D97-AF65-F5344CB8AC3E}">
        <p14:creationId xmlns:p14="http://schemas.microsoft.com/office/powerpoint/2010/main" val="20359100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7E440-6B15-F4FB-8608-14002D0E882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C1FB10-B866-5E93-9D72-82DBB5123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1536AEDE-7C82-1037-C99B-961A4F0D0311}"/>
              </a:ext>
            </a:extLst>
          </p:cNvPr>
          <p:cNvSpPr txBox="1"/>
          <p:nvPr/>
        </p:nvSpPr>
        <p:spPr>
          <a:xfrm>
            <a:off x="1072055" y="1202942"/>
            <a:ext cx="10436772"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Time Optimization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traffic and transit updates help avoid delays.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Smart routing adjusts based on disruptions, keeping your journey smooth.</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Environmental Sustainability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Encourages use of public and low-emission transport.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Reduces reliance on personal vehicles, cutting carbon footprints.</a:t>
            </a:r>
          </a:p>
        </p:txBody>
      </p:sp>
    </p:spTree>
    <p:extLst>
      <p:ext uri="{BB962C8B-B14F-4D97-AF65-F5344CB8AC3E}">
        <p14:creationId xmlns:p14="http://schemas.microsoft.com/office/powerpoint/2010/main" val="3623822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B976-B48F-297B-708F-A1B8BF22B62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FD255D-1E4C-81F7-3625-7F32AB92F8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5E692CCB-6DDB-B6B0-86B7-2EC3BB49E2A0}"/>
              </a:ext>
            </a:extLst>
          </p:cNvPr>
          <p:cNvSpPr txBox="1"/>
          <p:nvPr/>
        </p:nvSpPr>
        <p:spPr>
          <a:xfrm>
            <a:off x="1080019" y="1202942"/>
            <a:ext cx="10195034"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Digital Convenience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 platforms provide one-stop access to planning, booking, and tracking.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E-tickets and QR codes replace paper and simplify check-ins.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Improved Accessibility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Services can be tailored to people with limited mobility or special needs.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Expands access to transport in underserved areas.</a:t>
            </a:r>
          </a:p>
        </p:txBody>
      </p:sp>
    </p:spTree>
    <p:extLst>
      <p:ext uri="{BB962C8B-B14F-4D97-AF65-F5344CB8AC3E}">
        <p14:creationId xmlns:p14="http://schemas.microsoft.com/office/powerpoint/2010/main" val="2427542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7108D-E5AA-8F89-F52C-41D39550C5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FED08D0-7C9F-4A21-84BF-A7AE3EB6A8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93AA0DDA-B907-C591-4A7B-B52AFE33E62A}"/>
              </a:ext>
            </a:extLst>
          </p:cNvPr>
          <p:cNvSpPr txBox="1"/>
          <p:nvPr/>
        </p:nvSpPr>
        <p:spPr>
          <a:xfrm>
            <a:off x="1030013" y="661479"/>
            <a:ext cx="10394731" cy="553504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Multimodal Travel Solution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multimodal travel solution integrates various transportation methods into a seamless, efficient journey. Here are the key features of an effective multimodal travel solution:</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Integrated Planning and Booking</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Single platforms or apps (e.g., mobility-as-a-service systems) allow users to plan, book, and pay for multiple transport modes (e.g., bus, train) in one transaction.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route optimization based on time, cost, or environmental impact.</a:t>
            </a:r>
          </a:p>
        </p:txBody>
      </p:sp>
    </p:spTree>
    <p:extLst>
      <p:ext uri="{BB962C8B-B14F-4D97-AF65-F5344CB8AC3E}">
        <p14:creationId xmlns:p14="http://schemas.microsoft.com/office/powerpoint/2010/main" val="20638631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4692B-1641-9C48-4F6E-51A5835FC8A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AFBD27B-46DB-00E9-4584-BF94D25615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C6C62A05-ECF4-AF9A-2E8A-929FC132CD7F}"/>
              </a:ext>
            </a:extLst>
          </p:cNvPr>
          <p:cNvSpPr txBox="1"/>
          <p:nvPr/>
        </p:nvSpPr>
        <p:spPr>
          <a:xfrm>
            <a:off x="1030014" y="887137"/>
            <a:ext cx="10131972" cy="484728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Intermodal Connectivity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Efficient transfer points like transit hubs or park-and-ride facilities to switch between modes (e.g., car to train, car to ferry).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Coordinated schedules to minimize wait times during transfers.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Real-Time Information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Live updates on traffic, transit delays, or availability.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rerouting options based on disruptions or changes.</a:t>
            </a:r>
          </a:p>
        </p:txBody>
      </p:sp>
    </p:spTree>
    <p:extLst>
      <p:ext uri="{BB962C8B-B14F-4D97-AF65-F5344CB8AC3E}">
        <p14:creationId xmlns:p14="http://schemas.microsoft.com/office/powerpoint/2010/main" val="818187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4286A-FBF3-3682-1DF8-8AC9C595174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44D515B-61CD-9051-4C3D-8C4BBD57FC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9C0FECAD-3BEE-30D9-E8CD-BA15F9DB944C}"/>
              </a:ext>
            </a:extLst>
          </p:cNvPr>
          <p:cNvSpPr txBox="1"/>
          <p:nvPr/>
        </p:nvSpPr>
        <p:spPr>
          <a:xfrm>
            <a:off x="788274" y="610183"/>
            <a:ext cx="10804636" cy="563763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Unified Payment Systems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Single ticketing or digital wallets for all modes, eliminating the need for separate fares.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Subscription models or bundled pricing for cost savings across multiple transport types.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User-Friendly Interfaces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Mobile apps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or websites with intuitive design, offering route suggestions, pricing comparisons, and step-by-step guidance.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Accessibility features for diverse user needs.</a:t>
            </a:r>
          </a:p>
        </p:txBody>
      </p:sp>
    </p:spTree>
    <p:extLst>
      <p:ext uri="{BB962C8B-B14F-4D97-AF65-F5344CB8AC3E}">
        <p14:creationId xmlns:p14="http://schemas.microsoft.com/office/powerpoint/2010/main" val="33266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05155-911F-12CA-D609-9FE77E4A5D2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4C3439-6E84-B8C3-963B-66527E4017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54B03660-382C-E93C-8ECB-DED61AA704E3}"/>
              </a:ext>
            </a:extLst>
          </p:cNvPr>
          <p:cNvSpPr txBox="1"/>
          <p:nvPr/>
        </p:nvSpPr>
        <p:spPr>
          <a:xfrm>
            <a:off x="914399" y="1005355"/>
            <a:ext cx="10689021" cy="484728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Sustainability Focus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Promotion of low-carbon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Carbon footprint tracking to encourage eco-friendly choices.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Data-Driven Personalization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AI-driven recommendations tailored to user preferences (e.g., fastest route, cheapest option, or most comfortable).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with user calendars or location data for proactive travel suggestions.</a:t>
            </a:r>
          </a:p>
        </p:txBody>
      </p:sp>
    </p:spTree>
    <p:extLst>
      <p:ext uri="{BB962C8B-B14F-4D97-AF65-F5344CB8AC3E}">
        <p14:creationId xmlns:p14="http://schemas.microsoft.com/office/powerpoint/2010/main" val="1887670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FE1AF-0897-614A-DA08-01FE492B2EF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947CF32-B218-875A-D00D-544DFF0F35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5E366D92-E7ED-E1E6-C40E-B3F8ED65252C}"/>
              </a:ext>
            </a:extLst>
          </p:cNvPr>
          <p:cNvSpPr txBox="1"/>
          <p:nvPr/>
        </p:nvSpPr>
        <p:spPr>
          <a:xfrm>
            <a:off x="1114096" y="1005355"/>
            <a:ext cx="10384222" cy="484728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Safety and Reliability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Safety features like real-time tracking of vehicles, well-lit transfer points, or emergency assistance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Reliable service through predictive maintenance and scheduling.</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Infrastructure Support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Dedicated infrastructure like multimodal hubs.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Clear signage and wayfinding for smooth transitions between modes.</a:t>
            </a:r>
          </a:p>
        </p:txBody>
      </p:sp>
    </p:spTree>
    <p:extLst>
      <p:ext uri="{BB962C8B-B14F-4D97-AF65-F5344CB8AC3E}">
        <p14:creationId xmlns:p14="http://schemas.microsoft.com/office/powerpoint/2010/main" val="33612849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F5E9A-E435-C411-8D37-D3E80004CD3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AAD9B80-D543-5532-F5AF-2B4CE6F63E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C48BF611-C55C-CB6E-661E-FC7CFD21BE60}"/>
              </a:ext>
            </a:extLst>
          </p:cNvPr>
          <p:cNvSpPr txBox="1"/>
          <p:nvPr/>
        </p:nvSpPr>
        <p:spPr>
          <a:xfrm>
            <a:off x="1040524" y="1103869"/>
            <a:ext cx="10110952" cy="443692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understand the thought process of a traveller through our vast knowledge of the travel and hospitality domain. We have completed and managed projects with varied needs for businesses all around the globe.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equip ourselves with the latest technology, security and cloud best practices to become a 360-degree solution developer.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strong team of custom software developers, we start and maintain a cycle of customer delight that enriches the user experience and benefits our clients.</a:t>
            </a:r>
          </a:p>
        </p:txBody>
      </p:sp>
    </p:spTree>
    <p:extLst>
      <p:ext uri="{BB962C8B-B14F-4D97-AF65-F5344CB8AC3E}">
        <p14:creationId xmlns:p14="http://schemas.microsoft.com/office/powerpoint/2010/main" val="799989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A1762-03F8-1A3F-1055-3458CB6D395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1A01BB7-7E83-F0B8-E6AA-9ED0132F84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3" name="TextBox 2">
            <a:extLst>
              <a:ext uri="{FF2B5EF4-FFF2-40B4-BE49-F238E27FC236}">
                <a16:creationId xmlns:a16="http://schemas.microsoft.com/office/drawing/2014/main" id="{1696CD27-A464-7160-24D9-B19C7FB5CCD4}"/>
              </a:ext>
            </a:extLst>
          </p:cNvPr>
          <p:cNvSpPr txBox="1"/>
          <p:nvPr/>
        </p:nvSpPr>
        <p:spPr>
          <a:xfrm>
            <a:off x="1061544" y="1830719"/>
            <a:ext cx="9785131" cy="304621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Get In Touch to Find Out!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Don't miss out on the ultimate multimodal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experience. Take your business to new heights with our innovative solution. Contact us now to explore the possibilities and embark on a journey towards increased efficiency, enhanced customer satisfaction, and business growth. Get started today!</a:t>
            </a:r>
          </a:p>
        </p:txBody>
      </p:sp>
    </p:spTree>
    <p:extLst>
      <p:ext uri="{BB962C8B-B14F-4D97-AF65-F5344CB8AC3E}">
        <p14:creationId xmlns:p14="http://schemas.microsoft.com/office/powerpoint/2010/main" val="2237830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38EAF-4B75-0F9D-0EB4-195FAD69852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438575D-4198-EBC0-46AE-4E08E493C5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2" y="101162"/>
            <a:ext cx="1587883" cy="361293"/>
          </a:xfrm>
          <a:prstGeom prst="rect">
            <a:avLst/>
          </a:prstGeom>
        </p:spPr>
      </p:pic>
      <p:sp>
        <p:nvSpPr>
          <p:cNvPr id="2" name="Title 1">
            <a:extLst>
              <a:ext uri="{FF2B5EF4-FFF2-40B4-BE49-F238E27FC236}">
                <a16:creationId xmlns:a16="http://schemas.microsoft.com/office/drawing/2014/main" id="{A5AD63AB-1114-CF69-8E77-29ECF884E047}"/>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https://www.travelopro.com/multimodal-travel-solution.php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707934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30</TotalTime>
  <Words>2594</Words>
  <Application>Microsoft Office PowerPoint</Application>
  <PresentationFormat>Widescreen</PresentationFormat>
  <Paragraphs>213</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2026-02-25T09:29:34Z</dcterms:created>
  <dcterms:modified xsi:type="dcterms:W3CDTF">2026-02-25T09:59:58Z</dcterms:modified>
</cp:coreProperties>
</file>