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2861037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3863972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2948681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2468771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1444126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2169173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597638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952434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3700375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3112789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01F811-50E3-4840-97EF-5F7EA693D738}"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327922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1210738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1F811-50E3-4840-97EF-5F7EA693D738}"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680148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11867668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39005626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099224-1CA9-4E76-B904-A53ACD26B73F}" type="datetimeFigureOut">
              <a:rPr lang="en-US" smtClean="0"/>
              <a:t>11/7/2023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01F811-50E3-4840-97EF-5F7EA693D738}" type="slidenum">
              <a:rPr lang="en-US" smtClean="0"/>
              <a:t>‹#›</a:t>
            </a:fld>
            <a:endParaRPr lang="en-US" dirty="0"/>
          </a:p>
        </p:txBody>
      </p:sp>
    </p:spTree>
    <p:extLst>
      <p:ext uri="{BB962C8B-B14F-4D97-AF65-F5344CB8AC3E}">
        <p14:creationId xmlns:p14="http://schemas.microsoft.com/office/powerpoint/2010/main" val="138043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9099224-1CA9-4E76-B904-A53ACD26B73F}" type="datetimeFigureOut">
              <a:rPr lang="en-US" smtClean="0"/>
              <a:t>11/7/2023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A01F811-50E3-4840-97EF-5F7EA693D738}" type="slidenum">
              <a:rPr lang="en-US" smtClean="0"/>
              <a:t>‹#›</a:t>
            </a:fld>
            <a:endParaRPr lang="en-US" dirty="0"/>
          </a:p>
        </p:txBody>
      </p:sp>
    </p:spTree>
    <p:extLst>
      <p:ext uri="{BB962C8B-B14F-4D97-AF65-F5344CB8AC3E}">
        <p14:creationId xmlns:p14="http://schemas.microsoft.com/office/powerpoint/2010/main" val="32356139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travelport-api-integration.php" TargetMode="External"/><Relationship Id="rId2" Type="http://schemas.openxmlformats.org/officeDocument/2006/relationships/hyperlink" Target="https://www.trawex.com/loyalty-management-system.php"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travel-portal-api-provider.php" TargetMode="External"/><Relationship Id="rId2" Type="http://schemas.openxmlformats.org/officeDocument/2006/relationships/hyperlink" Target="https://www.trawex.com/web-portal-design-and-development-service.php" TargetMode="External"/><Relationship Id="rId1"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hyperlink" Target="https://www.trawex.com/crm-development-company.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b2b-hotel-booking-engine.php" TargetMode="External"/><Relationship Id="rId2" Type="http://schemas.openxmlformats.org/officeDocument/2006/relationships/hyperlink" Target="https://www.trawex.com/on-demand-business-ideas.php"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wex.com/iata-ticket-booking-software.php"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contact@trawex.com" TargetMode="External"/><Relationship Id="rId1" Type="http://schemas.openxmlformats.org/officeDocument/2006/relationships/slideLayout" Target="../slideLayouts/slideLayout6.xml"/><Relationship Id="rId4" Type="http://schemas.openxmlformats.org/officeDocument/2006/relationships/hyperlink" Target="https://www.trawex.com/custom-web-development.ph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9E3A15-8ADB-4EE9-92F9-E1DC86C28F43}"/>
              </a:ext>
            </a:extLst>
          </p:cNvPr>
          <p:cNvSpPr>
            <a:spLocks noGrp="1"/>
          </p:cNvSpPr>
          <p:nvPr>
            <p:ph type="title"/>
          </p:nvPr>
        </p:nvSpPr>
        <p:spPr>
          <a:xfrm>
            <a:off x="2574996" y="489639"/>
            <a:ext cx="8021288" cy="1280890"/>
          </a:xfrm>
        </p:spPr>
        <p:txBody>
          <a:bodyPr>
            <a:normAutofit/>
          </a:bodyPr>
          <a:lstStyle/>
          <a:p>
            <a:pPr algn="ctr"/>
            <a:r>
              <a:rPr lang="en-US" sz="4000" b="1" dirty="0"/>
              <a:t>Custom Web Development</a:t>
            </a:r>
          </a:p>
        </p:txBody>
      </p:sp>
      <p:pic>
        <p:nvPicPr>
          <p:cNvPr id="6" name="Picture 5">
            <a:extLst>
              <a:ext uri="{FF2B5EF4-FFF2-40B4-BE49-F238E27FC236}">
                <a16:creationId xmlns:a16="http://schemas.microsoft.com/office/drawing/2014/main" id="{2298BC86-4287-4F53-966D-3AE3BB97AB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47900" y="1454967"/>
            <a:ext cx="9144000" cy="3948065"/>
          </a:xfrm>
          <a:prstGeom prst="rect">
            <a:avLst/>
          </a:prstGeom>
        </p:spPr>
      </p:pic>
      <p:sp>
        <p:nvSpPr>
          <p:cNvPr id="7" name="TextBox 6">
            <a:extLst>
              <a:ext uri="{FF2B5EF4-FFF2-40B4-BE49-F238E27FC236}">
                <a16:creationId xmlns:a16="http://schemas.microsoft.com/office/drawing/2014/main" id="{1B5223A3-BF42-4ECA-96F2-B7D564E9F47C}"/>
              </a:ext>
            </a:extLst>
          </p:cNvPr>
          <p:cNvSpPr txBox="1"/>
          <p:nvPr/>
        </p:nvSpPr>
        <p:spPr>
          <a:xfrm>
            <a:off x="5174167" y="5758772"/>
            <a:ext cx="3230394"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b="1" dirty="0">
                <a:latin typeface="Calibri" panose="020F0502020204030204" pitchFamily="34" charset="0"/>
                <a:ea typeface="Calibri" panose="020F0502020204030204" pitchFamily="34" charset="0"/>
                <a:cs typeface="Calibri" panose="020F0502020204030204" pitchFamily="34" charset="0"/>
              </a:rPr>
              <a:t> </a:t>
            </a:r>
            <a:r>
              <a:rPr lang="en-IN" dirty="0">
                <a:latin typeface="Calibri" panose="020F0502020204030204" pitchFamily="34" charset="0"/>
                <a:ea typeface="Calibri" panose="020F0502020204030204" pitchFamily="34" charset="0"/>
                <a:cs typeface="Calibri" panose="020F0502020204030204" pitchFamily="34" charset="0"/>
                <a:hlinkClick r:id="rId3"/>
              </a:rPr>
              <a:t>contact@trawex.com</a:t>
            </a:r>
            <a:endParaRPr lang="en-IN"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0C7E56FA-3C3E-4035-BC14-A6A601C52101}"/>
              </a:ext>
            </a:extLst>
          </p:cNvPr>
          <p:cNvPicPr>
            <a:picLocks noChangeAspect="1"/>
          </p:cNvPicPr>
          <p:nvPr/>
        </p:nvPicPr>
        <p:blipFill>
          <a:blip r:embed="rId4"/>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8967065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72F27-9E1F-4E21-AE00-5D1F0FB8CCD1}"/>
              </a:ext>
            </a:extLst>
          </p:cNvPr>
          <p:cNvSpPr>
            <a:spLocks noGrp="1"/>
          </p:cNvSpPr>
          <p:nvPr>
            <p:ph type="title"/>
          </p:nvPr>
        </p:nvSpPr>
        <p:spPr>
          <a:xfrm>
            <a:off x="2610853" y="95193"/>
            <a:ext cx="6407641" cy="56819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What is Custom Web Development?</a:t>
            </a:r>
            <a:endParaRPr lang="en-US" sz="4400" dirty="0"/>
          </a:p>
        </p:txBody>
      </p:sp>
      <p:sp>
        <p:nvSpPr>
          <p:cNvPr id="4" name="TextBox 3">
            <a:extLst>
              <a:ext uri="{FF2B5EF4-FFF2-40B4-BE49-F238E27FC236}">
                <a16:creationId xmlns:a16="http://schemas.microsoft.com/office/drawing/2014/main" id="{20541669-DE1F-4462-A16C-F07E09059BF5}"/>
              </a:ext>
            </a:extLst>
          </p:cNvPr>
          <p:cNvSpPr txBox="1"/>
          <p:nvPr/>
        </p:nvSpPr>
        <p:spPr>
          <a:xfrm>
            <a:off x="2366683" y="870820"/>
            <a:ext cx="8785411" cy="494641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Web development is the process of building, creating, and maintaining websites.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what keeps the site going, i.e. allows it to load correctly on every browser and system.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is also the engine that processes e-commerce transactions, collects leads, and downloads digital documents. It's the engine of your site and its digital presence.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important to know that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web development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can either break or make your site's popularity and profitability.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not all about the looks of the site, but features, speed, compatibility are crucial factors that will play an important role in your website's success.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where seasoned web developers come in.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Custom web development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enables you to create a unique website and gain that competitive edge over others in your industry.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Going with pre-made templates can also do the trick, however, if you are looking for something that will stand out (and not just from an artistic standpoint) custom might be the route you should take.</a:t>
            </a:r>
          </a:p>
        </p:txBody>
      </p:sp>
      <p:pic>
        <p:nvPicPr>
          <p:cNvPr id="5" name="Picture 4">
            <a:extLst>
              <a:ext uri="{FF2B5EF4-FFF2-40B4-BE49-F238E27FC236}">
                <a16:creationId xmlns:a16="http://schemas.microsoft.com/office/drawing/2014/main" id="{FC62E26E-63AC-4771-82D3-999E203644C6}"/>
              </a:ext>
            </a:extLst>
          </p:cNvPr>
          <p:cNvPicPr>
            <a:picLocks noChangeAspect="1"/>
          </p:cNvPicPr>
          <p:nvPr/>
        </p:nvPicPr>
        <p:blipFill>
          <a:blip r:embed="rId4"/>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4490385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6037A-234E-4957-9EBF-731268EF1D17}"/>
              </a:ext>
            </a:extLst>
          </p:cNvPr>
          <p:cNvSpPr>
            <a:spLocks noGrp="1"/>
          </p:cNvSpPr>
          <p:nvPr>
            <p:ph type="title"/>
          </p:nvPr>
        </p:nvSpPr>
        <p:spPr>
          <a:xfrm>
            <a:off x="2099865" y="0"/>
            <a:ext cx="8911687" cy="532337"/>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Best Custom Web Application Design and Development</a:t>
            </a:r>
            <a:endParaRPr lang="en-US" sz="4400" dirty="0"/>
          </a:p>
        </p:txBody>
      </p:sp>
      <p:sp>
        <p:nvSpPr>
          <p:cNvPr id="4" name="TextBox 3">
            <a:extLst>
              <a:ext uri="{FF2B5EF4-FFF2-40B4-BE49-F238E27FC236}">
                <a16:creationId xmlns:a16="http://schemas.microsoft.com/office/drawing/2014/main" id="{2B886C5C-26DC-460D-BDD7-EE208541C8BF}"/>
              </a:ext>
            </a:extLst>
          </p:cNvPr>
          <p:cNvSpPr txBox="1"/>
          <p:nvPr/>
        </p:nvSpPr>
        <p:spPr>
          <a:xfrm>
            <a:off x="1714767" y="637829"/>
            <a:ext cx="9681882" cy="5926687"/>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An efficient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custom web development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aims to provide you and your business with a golden opportunity to make your presence felt in the digital realm of professions. With custom web development solutions, you can get a website that would completely reflect your design expectations and functionality to provide an unmatched user experience to you and your visitors.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is a well-renowned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3"/>
              </a:rPr>
              <a:t>custom website design company </a:t>
            </a:r>
            <a:r>
              <a:rPr lang="en-US" sz="1800" dirty="0">
                <a:effectLst/>
                <a:latin typeface="Calibri" panose="020F0502020204030204" pitchFamily="34" charset="0"/>
                <a:ea typeface="Calibri" panose="020F0502020204030204" pitchFamily="34" charset="0"/>
                <a:cs typeface="Times New Roman" panose="02020603050405020304" pitchFamily="18" charset="0"/>
              </a:rPr>
              <a:t>that has successfully undertaken several custom web solutions projects and has delivered top-quality results for over half a decade. Because of its unmatched track record and ever-growing popularity. Trawex is now regarded as the best custom web development company across the world.</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at Trawex, develop the best website and web application imaginable starting with designing a great user experience interface.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At Trawex, we make it possible for you to present your business in an effective and modern way.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know how important it is to gain an edge over your competitors to increase revenue. Therefore, we employ only the best team of developers to build and integrate feature-rich, robust, and secure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4"/>
              </a:rPr>
              <a:t>web development solutions </a:t>
            </a:r>
            <a:r>
              <a:rPr lang="en-US" sz="1800" dirty="0">
                <a:effectLst/>
                <a:latin typeface="Calibri" panose="020F0502020204030204" pitchFamily="34" charset="0"/>
                <a:ea typeface="Calibri" panose="020F0502020204030204" pitchFamily="34" charset="0"/>
                <a:cs typeface="Times New Roman" panose="02020603050405020304" pitchFamily="18" charset="0"/>
              </a:rPr>
              <a:t>for our clients. We offer intuitive and user-friendly websites and web apps.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At Trawex, we focus on the quality of code and always follow W3C coding standards. Moreover, we use the latest trends and strategies to keep our projects up-to-date with the international standards that boast of beautiful and aesthetically appealing designs.</a:t>
            </a:r>
          </a:p>
        </p:txBody>
      </p:sp>
      <p:pic>
        <p:nvPicPr>
          <p:cNvPr id="5" name="Picture 4">
            <a:extLst>
              <a:ext uri="{FF2B5EF4-FFF2-40B4-BE49-F238E27FC236}">
                <a16:creationId xmlns:a16="http://schemas.microsoft.com/office/drawing/2014/main" id="{30F88080-E781-4FFC-BE00-9FD435913979}"/>
              </a:ext>
            </a:extLst>
          </p:cNvPr>
          <p:cNvPicPr>
            <a:picLocks noChangeAspect="1"/>
          </p:cNvPicPr>
          <p:nvPr/>
        </p:nvPicPr>
        <p:blipFill>
          <a:blip r:embed="rId5"/>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671093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818BD-AF68-4BE7-8C45-5D84E0215862}"/>
              </a:ext>
            </a:extLst>
          </p:cNvPr>
          <p:cNvSpPr>
            <a:spLocks noGrp="1"/>
          </p:cNvSpPr>
          <p:nvPr>
            <p:ph type="title"/>
          </p:nvPr>
        </p:nvSpPr>
        <p:spPr>
          <a:xfrm>
            <a:off x="2646713" y="0"/>
            <a:ext cx="6721405" cy="586125"/>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Custom Web Development Services</a:t>
            </a:r>
            <a:endParaRPr lang="en-US" sz="4400" dirty="0"/>
          </a:p>
        </p:txBody>
      </p:sp>
      <p:sp>
        <p:nvSpPr>
          <p:cNvPr id="4" name="TextBox 3">
            <a:extLst>
              <a:ext uri="{FF2B5EF4-FFF2-40B4-BE49-F238E27FC236}">
                <a16:creationId xmlns:a16="http://schemas.microsoft.com/office/drawing/2014/main" id="{9B4B9DDD-931E-4D14-B71D-7E1598D02DFE}"/>
              </a:ext>
            </a:extLst>
          </p:cNvPr>
          <p:cNvSpPr txBox="1"/>
          <p:nvPr/>
        </p:nvSpPr>
        <p:spPr>
          <a:xfrm>
            <a:off x="1703293" y="437781"/>
            <a:ext cx="10103224" cy="642021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Website Development</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Our custom web development services include both front-end and </a:t>
            </a:r>
            <a:r>
              <a:rPr lang="en-US" sz="1600" dirty="0">
                <a:effectLst/>
                <a:latin typeface="Calibri" panose="020F0502020204030204" pitchFamily="34" charset="0"/>
                <a:ea typeface="Calibri" panose="020F0502020204030204" pitchFamily="34" charset="0"/>
                <a:cs typeface="Times New Roman" panose="02020603050405020304" pitchFamily="18" charset="0"/>
                <a:hlinkClick r:id="rId2"/>
              </a:rPr>
              <a:t>back-end development</a:t>
            </a:r>
            <a:r>
              <a:rPr lang="en-US" sz="1600" dirty="0">
                <a:effectLst/>
                <a:latin typeface="Calibri" panose="020F0502020204030204" pitchFamily="34" charset="0"/>
                <a:ea typeface="Calibri" panose="020F0502020204030204" pitchFamily="34" charset="0"/>
                <a:cs typeface="Times New Roman" panose="02020603050405020304" pitchFamily="18" charset="0"/>
              </a:rPr>
              <a:t>. Whether it is enhancing an existing application or architecting an enterprise application, our developers are up for the challenge.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Responsive Design</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We ensure that our client's website is responsive on every device so that no single customer is lost. Our responsive website responds to the user's behavior and environment based on screen size, platform, &amp; orientation.</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Hire Web Developer/Team</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Hire the industry's </a:t>
            </a:r>
            <a:r>
              <a:rPr lang="en-US" sz="1600" dirty="0">
                <a:effectLst/>
                <a:latin typeface="Calibri" panose="020F0502020204030204" pitchFamily="34" charset="0"/>
                <a:ea typeface="Calibri" panose="020F0502020204030204" pitchFamily="34" charset="0"/>
                <a:cs typeface="Times New Roman" panose="02020603050405020304" pitchFamily="18" charset="0"/>
                <a:hlinkClick r:id="rId3"/>
              </a:rPr>
              <a:t>best website developers </a:t>
            </a:r>
            <a:r>
              <a:rPr lang="en-US" sz="1600" dirty="0">
                <a:effectLst/>
                <a:latin typeface="Calibri" panose="020F0502020204030204" pitchFamily="34" charset="0"/>
                <a:ea typeface="Calibri" panose="020F0502020204030204" pitchFamily="34" charset="0"/>
                <a:cs typeface="Times New Roman" panose="02020603050405020304" pitchFamily="18" charset="0"/>
              </a:rPr>
              <a:t>team to solve your complex business problems. No matter if you want custom website developers or want to hire web developers to build a website from scratch. </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Progressive Web Apps</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Progressive Web App is the next best thing in the app experience that we develop. It responds more quickly than a native app. Your business can offer cached app content browsed by users during poor internet connectivity.</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Third-Party Integration</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Get real-time access to third-party systems with our integration services for the seamless functioning of your website. It can help you track the success of your site by analyzing the popular section of your website.</a:t>
            </a:r>
          </a:p>
        </p:txBody>
      </p:sp>
      <p:pic>
        <p:nvPicPr>
          <p:cNvPr id="5" name="Picture 4">
            <a:extLst>
              <a:ext uri="{FF2B5EF4-FFF2-40B4-BE49-F238E27FC236}">
                <a16:creationId xmlns:a16="http://schemas.microsoft.com/office/drawing/2014/main" id="{A1A871B0-569E-467B-9863-1FE767EF7DFB}"/>
              </a:ext>
            </a:extLst>
          </p:cNvPr>
          <p:cNvPicPr>
            <a:picLocks noChangeAspect="1"/>
          </p:cNvPicPr>
          <p:nvPr/>
        </p:nvPicPr>
        <p:blipFill>
          <a:blip r:embed="rId4"/>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1931349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4DDCF-E590-4571-9935-299EDCBAB7B6}"/>
              </a:ext>
            </a:extLst>
          </p:cNvPr>
          <p:cNvSpPr>
            <a:spLocks noGrp="1"/>
          </p:cNvSpPr>
          <p:nvPr>
            <p:ph type="title"/>
          </p:nvPr>
        </p:nvSpPr>
        <p:spPr>
          <a:xfrm>
            <a:off x="2162619" y="161365"/>
            <a:ext cx="8911687" cy="62198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How can a Custom Website Design can help your business?</a:t>
            </a:r>
            <a:endParaRPr lang="en-US" sz="4400" dirty="0"/>
          </a:p>
        </p:txBody>
      </p:sp>
      <p:sp>
        <p:nvSpPr>
          <p:cNvPr id="4" name="TextBox 3">
            <a:extLst>
              <a:ext uri="{FF2B5EF4-FFF2-40B4-BE49-F238E27FC236}">
                <a16:creationId xmlns:a16="http://schemas.microsoft.com/office/drawing/2014/main" id="{1F18BB2A-9E29-4E74-B5A2-EE6F5F16052D}"/>
              </a:ext>
            </a:extLst>
          </p:cNvPr>
          <p:cNvSpPr txBox="1"/>
          <p:nvPr/>
        </p:nvSpPr>
        <p:spPr>
          <a:xfrm>
            <a:off x="2162619" y="1196475"/>
            <a:ext cx="8301318" cy="4821000"/>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will have a unique design based on the full customization of your website. No one will have the exact website design as you.</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a huge advantage to make your brand stand out in a positive way.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If you have a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custom web design</a:t>
            </a:r>
            <a:r>
              <a:rPr lang="en-US" sz="1800" dirty="0">
                <a:effectLst/>
                <a:latin typeface="Calibri" panose="020F0502020204030204" pitchFamily="34" charset="0"/>
                <a:ea typeface="Calibri" panose="020F0502020204030204" pitchFamily="34" charset="0"/>
                <a:cs typeface="Times New Roman" panose="02020603050405020304" pitchFamily="18" charset="0"/>
              </a:rPr>
              <a:t>, you will have the ability to create your own business identity via the internet.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 websites can also ensure that you are able to add features that are necessary for your clients to have in order to utilize your services.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Custom-designed sites are very much SEO friendly and well suited for online marketing: hence, they can climb upwards in search engines far ahead of generic free sites.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custom website provides the ability to make your website truly "yours." It's also helping your customers and other visitors to remember your website.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 web design is highly suitable for creating a website that clearly represents the unique brand of business.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You'll be able to take into account scalability. This means your website can develop as your business develops without stress or complication.</a:t>
            </a:r>
          </a:p>
        </p:txBody>
      </p:sp>
      <p:pic>
        <p:nvPicPr>
          <p:cNvPr id="5" name="Picture 4">
            <a:extLst>
              <a:ext uri="{FF2B5EF4-FFF2-40B4-BE49-F238E27FC236}">
                <a16:creationId xmlns:a16="http://schemas.microsoft.com/office/drawing/2014/main" id="{2982078B-DE6E-4B28-B8A5-EF7BD6403E9B}"/>
              </a:ext>
            </a:extLst>
          </p:cNvPr>
          <p:cNvPicPr>
            <a:picLocks noChangeAspect="1"/>
          </p:cNvPicPr>
          <p:nvPr/>
        </p:nvPicPr>
        <p:blipFill>
          <a:blip r:embed="rId3"/>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1639914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F6BDB-3AB5-4C7F-B28D-536A9E757F25}"/>
              </a:ext>
            </a:extLst>
          </p:cNvPr>
          <p:cNvSpPr>
            <a:spLocks noGrp="1"/>
          </p:cNvSpPr>
          <p:nvPr>
            <p:ph type="title"/>
          </p:nvPr>
        </p:nvSpPr>
        <p:spPr>
          <a:xfrm>
            <a:off x="2019183" y="0"/>
            <a:ext cx="8911687" cy="532337"/>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Benefits of Custom Web Development</a:t>
            </a:r>
            <a:endParaRPr lang="en-US" sz="4400" dirty="0"/>
          </a:p>
        </p:txBody>
      </p:sp>
      <p:sp>
        <p:nvSpPr>
          <p:cNvPr id="4" name="TextBox 3">
            <a:extLst>
              <a:ext uri="{FF2B5EF4-FFF2-40B4-BE49-F238E27FC236}">
                <a16:creationId xmlns:a16="http://schemas.microsoft.com/office/drawing/2014/main" id="{4B654473-63B7-4568-B9D3-59AE95AE9063}"/>
              </a:ext>
            </a:extLst>
          </p:cNvPr>
          <p:cNvSpPr txBox="1"/>
          <p:nvPr/>
        </p:nvSpPr>
        <p:spPr>
          <a:xfrm>
            <a:off x="1828802" y="799860"/>
            <a:ext cx="9914964" cy="552721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Ordinary is boring and cliché. You need an extra factor by which you can hold to your website, a factor that can help you to have better ROI. It all is possible with custom web development where unique design, functionality, and innovative approach can lay a solid foundation for your online business.</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Feasible designing:</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Professionals at Trawex create out-of-the-box web designs for your website with a unique approach. </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100% satisfaction:</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Trawex ensures seamless communication throughout your project. Even after we deliver the project, we are there to help you.</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 </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Easily customizable: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Our designers design the user interface in such a way that even a non-technical person can manage the website.</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No copied design:</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Copy &amp; Pasting are not our things. We design the web designs from scratch and thus are not plagiarized.</a:t>
            </a:r>
          </a:p>
        </p:txBody>
      </p:sp>
      <p:pic>
        <p:nvPicPr>
          <p:cNvPr id="5" name="Picture 4">
            <a:extLst>
              <a:ext uri="{FF2B5EF4-FFF2-40B4-BE49-F238E27FC236}">
                <a16:creationId xmlns:a16="http://schemas.microsoft.com/office/drawing/2014/main" id="{AE146407-9248-4E74-AA7E-2F27ABC0DAC9}"/>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816345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09E21-54E9-4A44-8D14-848B3EC8693F}"/>
              </a:ext>
            </a:extLst>
          </p:cNvPr>
          <p:cNvSpPr>
            <a:spLocks noGrp="1"/>
          </p:cNvSpPr>
          <p:nvPr>
            <p:ph type="title"/>
          </p:nvPr>
        </p:nvSpPr>
        <p:spPr>
          <a:xfrm>
            <a:off x="2700501" y="0"/>
            <a:ext cx="6569005" cy="55026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How do we work?</a:t>
            </a:r>
            <a:endParaRPr lang="en-US" sz="4400" dirty="0"/>
          </a:p>
        </p:txBody>
      </p:sp>
      <p:sp>
        <p:nvSpPr>
          <p:cNvPr id="4" name="TextBox 3">
            <a:extLst>
              <a:ext uri="{FF2B5EF4-FFF2-40B4-BE49-F238E27FC236}">
                <a16:creationId xmlns:a16="http://schemas.microsoft.com/office/drawing/2014/main" id="{23F8FAC0-F52E-4A83-A661-21075EE52854}"/>
              </a:ext>
            </a:extLst>
          </p:cNvPr>
          <p:cNvSpPr txBox="1"/>
          <p:nvPr/>
        </p:nvSpPr>
        <p:spPr>
          <a:xfrm>
            <a:off x="1703294" y="550266"/>
            <a:ext cx="9959788" cy="605415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We follow a systematic approach towards Ul and UX combined with a process of Analysis, Research, Prototyping, and Testing, improving the Quality of interaction between your user and all facets of your digital presence.</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Discovery phase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The phrase emphasizes understanding the needs of your website and, importantly, your website visitors. We discover the possibilities and scopes of your application and inform you about the estimated time and budget.</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Design</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The design focuses on how the site looks and feels. Design tends to be subjective, so it is crucial we establish a clear vision as early as possible. </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Content</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Here, we establish the content and features your site will carry. We understand the importance of timely content development. A great web project cannot have content dropped in at the last minute.</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Front end build</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After finalizing the design, there are many templates to implement as well as error messages, modules and much more. In this section, we get down to the nitty-gritty of your web project.</a:t>
            </a:r>
          </a:p>
        </p:txBody>
      </p:sp>
      <p:pic>
        <p:nvPicPr>
          <p:cNvPr id="5" name="Picture 4">
            <a:extLst>
              <a:ext uri="{FF2B5EF4-FFF2-40B4-BE49-F238E27FC236}">
                <a16:creationId xmlns:a16="http://schemas.microsoft.com/office/drawing/2014/main" id="{A3AF8278-AA0E-4F4D-9CB2-F857BD160441}"/>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9349965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7105-CA3C-44CA-9062-4528F76B649A}"/>
              </a:ext>
            </a:extLst>
          </p:cNvPr>
          <p:cNvSpPr>
            <a:spLocks noGrp="1"/>
          </p:cNvSpPr>
          <p:nvPr>
            <p:ph type="title"/>
          </p:nvPr>
        </p:nvSpPr>
        <p:spPr>
          <a:xfrm>
            <a:off x="2171583" y="0"/>
            <a:ext cx="8911687" cy="55026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Choose Trawex for Your Custom Website Design &amp; Development</a:t>
            </a:r>
            <a:endParaRPr lang="en-US" sz="4400" dirty="0"/>
          </a:p>
        </p:txBody>
      </p:sp>
      <p:sp>
        <p:nvSpPr>
          <p:cNvPr id="4" name="TextBox 3">
            <a:extLst>
              <a:ext uri="{FF2B5EF4-FFF2-40B4-BE49-F238E27FC236}">
                <a16:creationId xmlns:a16="http://schemas.microsoft.com/office/drawing/2014/main" id="{57656C48-2BAE-4199-8FD7-65A3451D90A2}"/>
              </a:ext>
            </a:extLst>
          </p:cNvPr>
          <p:cNvSpPr txBox="1"/>
          <p:nvPr/>
        </p:nvSpPr>
        <p:spPr>
          <a:xfrm>
            <a:off x="1810871" y="738525"/>
            <a:ext cx="9783002" cy="584897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Delivering to the global leaders to entrepreneurs, we tailor our process based on your scale and requirements. We think big, give in- trend design smart and develop fast for all devices, projects, and industries. </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We start by mapping a strategy, building a prototype, developing a beta, and then finalizing the product. As a recognized web development company, we keep in mind these key points</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High Performance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The page loading time is a key factor for the overall performance of a website. To keep the speed to a minimum we reduce HTTP domains, and use SSD hosting to maintain the speed.</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Customized website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development gives you the advantage of selecting technologies on which you want your website to be developed. Later on, this can help you in scaling your business and update your website for future business necessities.</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Security</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An unprotected website is a security risk to customers and can spread malware. A website created by our website developers is highly secure. Customers have peace of mind that the site can be trusted and the information is safe.</a:t>
            </a: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Customized Package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Option for custom web development services gives you the opportunity to pay only for those functionalities that you require. So, there is no bank-breaking budget, and you can easily plan your money timeline prior to the development phase.</a:t>
            </a:r>
          </a:p>
        </p:txBody>
      </p:sp>
      <p:pic>
        <p:nvPicPr>
          <p:cNvPr id="5" name="Picture 4">
            <a:extLst>
              <a:ext uri="{FF2B5EF4-FFF2-40B4-BE49-F238E27FC236}">
                <a16:creationId xmlns:a16="http://schemas.microsoft.com/office/drawing/2014/main" id="{E60909D5-FC53-411A-8A5F-95699FC30D95}"/>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15493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19F29-6256-4579-9F03-C087B7B4FF2B}"/>
              </a:ext>
            </a:extLst>
          </p:cNvPr>
          <p:cNvSpPr>
            <a:spLocks noGrp="1"/>
          </p:cNvSpPr>
          <p:nvPr>
            <p:ph type="title"/>
          </p:nvPr>
        </p:nvSpPr>
        <p:spPr>
          <a:xfrm>
            <a:off x="2225371" y="0"/>
            <a:ext cx="8911687" cy="657843"/>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Industries We Serve</a:t>
            </a:r>
            <a:endParaRPr lang="en-US" sz="4400" dirty="0"/>
          </a:p>
        </p:txBody>
      </p:sp>
      <p:sp>
        <p:nvSpPr>
          <p:cNvPr id="4" name="TextBox 3">
            <a:extLst>
              <a:ext uri="{FF2B5EF4-FFF2-40B4-BE49-F238E27FC236}">
                <a16:creationId xmlns:a16="http://schemas.microsoft.com/office/drawing/2014/main" id="{9423E182-D087-43CF-8E36-D1A3DF5110E4}"/>
              </a:ext>
            </a:extLst>
          </p:cNvPr>
          <p:cNvSpPr txBox="1"/>
          <p:nvPr/>
        </p:nvSpPr>
        <p:spPr>
          <a:xfrm>
            <a:off x="1864660" y="328921"/>
            <a:ext cx="9789458" cy="642021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Healthcare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We design and develop web and mobile apps for hospitals, doctors, clinics, and other healthcare providers that are compliant with HIPAA.</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Retail &amp; eCommerce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We develop complete eCommerce apps with shopping portals, real-time chatbots, and shopping guides to improve the browsing experience.</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Banking &amp; finance</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We also develop enterprise-grade software apps such as Asset management apps, POS, peer-to-peer payment, and Crypto wallet apps.</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Travel &amp; tourism</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We build custom on-demand travel apps with features like VR tours, AR navigation, payment gateways, booking, and e-Ticketing System.</a:t>
            </a:r>
          </a:p>
          <a:p>
            <a:pPr marL="285750" marR="0" indent="-285750" algn="just">
              <a:lnSpc>
                <a:spcPct val="107000"/>
              </a:lnSpc>
              <a:spcBef>
                <a:spcPts val="0"/>
              </a:spcBef>
              <a:spcAft>
                <a:spcPts val="800"/>
              </a:spcAft>
              <a:buFont typeface="Wingdings" panose="05000000000000000000" pitchFamily="2" charset="2"/>
              <a:buChar char="Ø"/>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600" dirty="0">
                <a:effectLst/>
                <a:latin typeface="Calibri" panose="020F0502020204030204" pitchFamily="34" charset="0"/>
                <a:ea typeface="Calibri" panose="020F0502020204030204" pitchFamily="34" charset="0"/>
                <a:cs typeface="Times New Roman" panose="02020603050405020304" pitchFamily="18" charset="0"/>
              </a:rPr>
              <a:t>Entertainment</a:t>
            </a:r>
          </a:p>
          <a:p>
            <a:pPr marR="0" algn="just">
              <a:lnSpc>
                <a:spcPct val="107000"/>
              </a:lnSpc>
              <a:spcBef>
                <a:spcPts val="0"/>
              </a:spcBef>
              <a:spcAft>
                <a:spcPts val="800"/>
              </a:spcAft>
            </a:pPr>
            <a:r>
              <a:rPr lang="en-US" sz="1600" dirty="0">
                <a:effectLst/>
                <a:latin typeface="Calibri" panose="020F0502020204030204" pitchFamily="34" charset="0"/>
                <a:ea typeface="Calibri" panose="020F0502020204030204" pitchFamily="34" charset="0"/>
                <a:cs typeface="Times New Roman" panose="02020603050405020304" pitchFamily="18" charset="0"/>
              </a:rPr>
              <a:t>We develop social networking apps as well as entertainment apps with features like video streaming, brand management, and Al chatbots.</a:t>
            </a:r>
          </a:p>
        </p:txBody>
      </p:sp>
      <p:pic>
        <p:nvPicPr>
          <p:cNvPr id="5" name="Picture 4">
            <a:extLst>
              <a:ext uri="{FF2B5EF4-FFF2-40B4-BE49-F238E27FC236}">
                <a16:creationId xmlns:a16="http://schemas.microsoft.com/office/drawing/2014/main" id="{3957A226-74D8-4157-A286-FCC470756B13}"/>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609865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7BBDE-436C-435E-92B9-F325FDFD4174}"/>
              </a:ext>
            </a:extLst>
          </p:cNvPr>
          <p:cNvSpPr>
            <a:spLocks noGrp="1"/>
          </p:cNvSpPr>
          <p:nvPr>
            <p:ph type="title"/>
          </p:nvPr>
        </p:nvSpPr>
        <p:spPr>
          <a:xfrm>
            <a:off x="2958353" y="525498"/>
            <a:ext cx="6582987" cy="1280890"/>
          </a:xfrm>
        </p:spPr>
        <p:txBody>
          <a:bodyPr>
            <a:normAutofit/>
          </a:bodyPr>
          <a:lstStyle/>
          <a:p>
            <a:pPr algn="ctr"/>
            <a:r>
              <a:rPr lang="en-US" sz="4000" b="1" dirty="0"/>
              <a:t>Contact Us</a:t>
            </a:r>
          </a:p>
        </p:txBody>
      </p:sp>
      <p:sp>
        <p:nvSpPr>
          <p:cNvPr id="3" name="TextBox 2">
            <a:extLst>
              <a:ext uri="{FF2B5EF4-FFF2-40B4-BE49-F238E27FC236}">
                <a16:creationId xmlns:a16="http://schemas.microsoft.com/office/drawing/2014/main" id="{6B6014EF-F849-4EA9-AEB0-FA328C9C8480}"/>
              </a:ext>
            </a:extLst>
          </p:cNvPr>
          <p:cNvSpPr txBox="1"/>
          <p:nvPr/>
        </p:nvSpPr>
        <p:spPr>
          <a:xfrm>
            <a:off x="4634649" y="5320977"/>
            <a:ext cx="3230394"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b="1" dirty="0">
                <a:latin typeface="Calibri" panose="020F0502020204030204" pitchFamily="34" charset="0"/>
                <a:ea typeface="Calibri" panose="020F0502020204030204" pitchFamily="34" charset="0"/>
                <a:cs typeface="Calibri" panose="020F0502020204030204" pitchFamily="34" charset="0"/>
              </a:rPr>
              <a:t> </a:t>
            </a:r>
            <a:r>
              <a:rPr lang="en-IN" dirty="0">
                <a:latin typeface="Calibri" panose="020F0502020204030204" pitchFamily="34" charset="0"/>
                <a:ea typeface="Calibri" panose="020F0502020204030204" pitchFamily="34" charset="0"/>
                <a:cs typeface="Calibri" panose="020F0502020204030204" pitchFamily="34" charset="0"/>
                <a:hlinkClick r:id="rId2"/>
              </a:rPr>
              <a:t>contact@trawex.com</a:t>
            </a:r>
            <a:endParaRPr lang="en-IN"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EE1536A-360A-45E7-AA64-F3DF97F7A0B9}"/>
              </a:ext>
            </a:extLst>
          </p:cNvPr>
          <p:cNvPicPr>
            <a:picLocks noChangeAspect="1"/>
          </p:cNvPicPr>
          <p:nvPr/>
        </p:nvPicPr>
        <p:blipFill>
          <a:blip r:embed="rId3"/>
          <a:stretch>
            <a:fillRect/>
          </a:stretch>
        </p:blipFill>
        <p:spPr>
          <a:xfrm>
            <a:off x="10591800" y="22412"/>
            <a:ext cx="1600200" cy="335121"/>
          </a:xfrm>
          <a:prstGeom prst="rect">
            <a:avLst/>
          </a:prstGeom>
        </p:spPr>
      </p:pic>
      <p:sp>
        <p:nvSpPr>
          <p:cNvPr id="6" name="TextBox 5">
            <a:extLst>
              <a:ext uri="{FF2B5EF4-FFF2-40B4-BE49-F238E27FC236}">
                <a16:creationId xmlns:a16="http://schemas.microsoft.com/office/drawing/2014/main" id="{7E836B85-1B36-4DF0-93CE-FD7F0F93C821}"/>
              </a:ext>
            </a:extLst>
          </p:cNvPr>
          <p:cNvSpPr txBox="1"/>
          <p:nvPr/>
        </p:nvSpPr>
        <p:spPr>
          <a:xfrm>
            <a:off x="2958353" y="2010706"/>
            <a:ext cx="7189694" cy="2519408"/>
          </a:xfrm>
          <a:prstGeom prst="rect">
            <a:avLst/>
          </a:prstGeom>
          <a:noFill/>
        </p:spPr>
        <p:txBody>
          <a:bodyPr wrap="square">
            <a:spAutoFit/>
          </a:bodyPr>
          <a:lstStyle/>
          <a:p>
            <a:pPr marL="0" marR="0" algn="just">
              <a:lnSpc>
                <a:spcPct val="107000"/>
              </a:lnSpc>
              <a:spcBef>
                <a:spcPts val="0"/>
              </a:spcBef>
              <a:spcAft>
                <a:spcPts val="800"/>
              </a:spcAft>
            </a:pPr>
            <a:r>
              <a:rPr lang="en-US" sz="32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just">
              <a:lnSpc>
                <a:spcPct val="107000"/>
              </a:lnSpc>
              <a:spcBef>
                <a:spcPts val="0"/>
              </a:spcBef>
              <a:spcAft>
                <a:spcPts val="800"/>
              </a:spcAft>
            </a:pP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dirty="0">
                <a:effectLst/>
                <a:latin typeface="Calibri" panose="020F0502020204030204" pitchFamily="34" charset="0"/>
                <a:ea typeface="Calibri" panose="020F0502020204030204" pitchFamily="34" charset="0"/>
                <a:cs typeface="Times New Roman" panose="02020603050405020304" pitchFamily="18" charset="0"/>
                <a:hlinkClick r:id="rId4"/>
              </a:rPr>
              <a:t>https://www.trawex.com/custom-web-development.php</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91042404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36</TotalTime>
  <Words>1625</Words>
  <Application>Microsoft Office PowerPoint</Application>
  <PresentationFormat>Widescreen</PresentationFormat>
  <Paragraphs>102</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Wingdings</vt:lpstr>
      <vt:lpstr>Wingdings 3</vt:lpstr>
      <vt:lpstr>Wisp</vt:lpstr>
      <vt:lpstr>Custom Web Development</vt:lpstr>
      <vt:lpstr>What is Custom Web Development?</vt:lpstr>
      <vt:lpstr>Best Custom Web Application Design and Development</vt:lpstr>
      <vt:lpstr>Custom Web Development Services</vt:lpstr>
      <vt:lpstr>How can a Custom Website Design can help your business?</vt:lpstr>
      <vt:lpstr>Benefits of Custom Web Development</vt:lpstr>
      <vt:lpstr>How do we work?</vt:lpstr>
      <vt:lpstr>Why Choose Trawex for Your Custom Website Design &amp; Development</vt:lpstr>
      <vt:lpstr>Industries We Serve</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Custom Web Development</dc:title>
  <dc:creator>user</dc:creator>
  <cp:lastModifiedBy>user</cp:lastModifiedBy>
  <cp:revision>1</cp:revision>
  <dcterms:created xsi:type="dcterms:W3CDTF">2023-11-07T04:34:20Z</dcterms:created>
  <dcterms:modified xsi:type="dcterms:W3CDTF">2023-11-07T05:10:29Z</dcterms:modified>
</cp:coreProperties>
</file>