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73" r:id="rId14"/>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varScale="1">
        <p:scale>
          <a:sx n="77" d="100"/>
          <a:sy n="77" d="100"/>
        </p:scale>
        <p:origin x="912" y="5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32" name="Straight Connector 31"/>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4"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0"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31" name="Isosceles Triangle 30"/>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en-US"/>
              <a:t>Click to edit Master title style</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B9CD7D15-3600-4EAD-9798-31505E58A9FC}" type="datetimeFigureOut">
              <a:rPr lang="en-IN" smtClean="0"/>
              <a:t>11-11-2023</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A91F90B6-157A-4BA8-BA65-A4F858ECC60A}" type="slidenum">
              <a:rPr lang="en-IN" smtClean="0"/>
              <a:t>‹#›</a:t>
            </a:fld>
            <a:endParaRPr lang="en-IN"/>
          </a:p>
        </p:txBody>
      </p:sp>
    </p:spTree>
    <p:extLst>
      <p:ext uri="{BB962C8B-B14F-4D97-AF65-F5344CB8AC3E}">
        <p14:creationId xmlns:p14="http://schemas.microsoft.com/office/powerpoint/2010/main" val="6542391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sz="3600"/>
            </a:lvl1p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9CD7D15-3600-4EAD-9798-31505E58A9FC}" type="datetimeFigureOut">
              <a:rPr lang="en-IN" smtClean="0"/>
              <a:t>11-11-2023</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A91F90B6-157A-4BA8-BA65-A4F858ECC60A}" type="slidenum">
              <a:rPr lang="en-IN" smtClean="0"/>
              <a:t>‹#›</a:t>
            </a:fld>
            <a:endParaRPr lang="en-IN"/>
          </a:p>
        </p:txBody>
      </p:sp>
    </p:spTree>
    <p:extLst>
      <p:ext uri="{BB962C8B-B14F-4D97-AF65-F5344CB8AC3E}">
        <p14:creationId xmlns:p14="http://schemas.microsoft.com/office/powerpoint/2010/main" val="423293556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9CD7D15-3600-4EAD-9798-31505E58A9FC}" type="datetimeFigureOut">
              <a:rPr lang="en-IN" smtClean="0"/>
              <a:t>11-11-2023</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A91F90B6-157A-4BA8-BA65-A4F858ECC60A}" type="slidenum">
              <a:rPr lang="en-IN" smtClean="0"/>
              <a:t>‹#›</a:t>
            </a:fld>
            <a:endParaRPr lang="en-IN"/>
          </a:p>
        </p:txBody>
      </p:sp>
    </p:spTree>
    <p:extLst>
      <p:ext uri="{BB962C8B-B14F-4D97-AF65-F5344CB8AC3E}">
        <p14:creationId xmlns:p14="http://schemas.microsoft.com/office/powerpoint/2010/main" val="199677864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B9CD7D15-3600-4EAD-9798-31505E58A9FC}" type="datetimeFigureOut">
              <a:rPr lang="en-IN" smtClean="0"/>
              <a:t>11-11-2023</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A91F90B6-157A-4BA8-BA65-A4F858ECC60A}" type="slidenum">
              <a:rPr lang="en-IN" smtClean="0"/>
              <a:t>‹#›</a:t>
            </a:fld>
            <a:endParaRPr lang="en-IN"/>
          </a:p>
        </p:txBody>
      </p:sp>
    </p:spTree>
    <p:extLst>
      <p:ext uri="{BB962C8B-B14F-4D97-AF65-F5344CB8AC3E}">
        <p14:creationId xmlns:p14="http://schemas.microsoft.com/office/powerpoint/2010/main" val="302210968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B9CD7D15-3600-4EAD-9798-31505E58A9FC}" type="datetimeFigureOut">
              <a:rPr lang="en-IN" smtClean="0"/>
              <a:t>11-11-2023</a:t>
            </a:fld>
            <a:endParaRPr lang="en-IN"/>
          </a:p>
        </p:txBody>
      </p:sp>
      <p:sp>
        <p:nvSpPr>
          <p:cNvPr id="8" name="Footer Placeholder 7"/>
          <p:cNvSpPr>
            <a:spLocks noGrp="1"/>
          </p:cNvSpPr>
          <p:nvPr>
            <p:ph type="ftr" sz="quarter" idx="11"/>
          </p:nvPr>
        </p:nvSpPr>
        <p:spPr/>
        <p:txBody>
          <a:bodyPr/>
          <a:lstStyle/>
          <a:p>
            <a:endParaRPr lang="en-IN"/>
          </a:p>
        </p:txBody>
      </p:sp>
      <p:sp>
        <p:nvSpPr>
          <p:cNvPr id="9" name="Slide Number Placeholder 8"/>
          <p:cNvSpPr>
            <a:spLocks noGrp="1"/>
          </p:cNvSpPr>
          <p:nvPr>
            <p:ph type="sldNum" sz="quarter" idx="12"/>
          </p:nvPr>
        </p:nvSpPr>
        <p:spPr/>
        <p:txBody>
          <a:bodyPr/>
          <a:lstStyle/>
          <a:p>
            <a:fld id="{A91F90B6-157A-4BA8-BA65-A4F858ECC60A}" type="slidenum">
              <a:rPr lang="en-IN" smtClean="0"/>
              <a:t>‹#›</a:t>
            </a:fld>
            <a:endParaRPr lang="en-IN"/>
          </a:p>
        </p:txBody>
      </p:sp>
    </p:spTree>
    <p:extLst>
      <p:ext uri="{BB962C8B-B14F-4D97-AF65-F5344CB8AC3E}">
        <p14:creationId xmlns:p14="http://schemas.microsoft.com/office/powerpoint/2010/main" val="252098398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B9CD7D15-3600-4EAD-9798-31505E58A9FC}" type="datetimeFigureOut">
              <a:rPr lang="en-IN" smtClean="0"/>
              <a:t>11-11-2023</a:t>
            </a:fld>
            <a:endParaRPr lang="en-IN"/>
          </a:p>
        </p:txBody>
      </p:sp>
      <p:sp>
        <p:nvSpPr>
          <p:cNvPr id="4" name="Footer Placeholder 3"/>
          <p:cNvSpPr>
            <a:spLocks noGrp="1"/>
          </p:cNvSpPr>
          <p:nvPr>
            <p:ph type="ftr" sz="quarter" idx="11"/>
          </p:nvPr>
        </p:nvSpPr>
        <p:spPr/>
        <p:txBody>
          <a:bodyPr/>
          <a:lstStyle/>
          <a:p>
            <a:endParaRPr lang="en-IN"/>
          </a:p>
        </p:txBody>
      </p:sp>
      <p:sp>
        <p:nvSpPr>
          <p:cNvPr id="5" name="Slide Number Placeholder 4"/>
          <p:cNvSpPr>
            <a:spLocks noGrp="1"/>
          </p:cNvSpPr>
          <p:nvPr>
            <p:ph type="sldNum" sz="quarter" idx="12"/>
          </p:nvPr>
        </p:nvSpPr>
        <p:spPr/>
        <p:txBody>
          <a:bodyPr/>
          <a:lstStyle/>
          <a:p>
            <a:fld id="{A91F90B6-157A-4BA8-BA65-A4F858ECC60A}" type="slidenum">
              <a:rPr lang="en-IN" smtClean="0"/>
              <a:t>‹#›</a:t>
            </a:fld>
            <a:endParaRPr lang="en-IN"/>
          </a:p>
        </p:txBody>
      </p:sp>
    </p:spTree>
    <p:extLst>
      <p:ext uri="{BB962C8B-B14F-4D97-AF65-F5344CB8AC3E}">
        <p14:creationId xmlns:p14="http://schemas.microsoft.com/office/powerpoint/2010/main" val="344462279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9CD7D15-3600-4EAD-9798-31505E58A9FC}" type="datetimeFigureOut">
              <a:rPr lang="en-IN" smtClean="0"/>
              <a:t>11-11-2023</a:t>
            </a:fld>
            <a:endParaRPr lang="en-IN"/>
          </a:p>
        </p:txBody>
      </p:sp>
      <p:sp>
        <p:nvSpPr>
          <p:cNvPr id="3" name="Footer Placeholder 2"/>
          <p:cNvSpPr>
            <a:spLocks noGrp="1"/>
          </p:cNvSpPr>
          <p:nvPr>
            <p:ph type="ftr" sz="quarter" idx="11"/>
          </p:nvPr>
        </p:nvSpPr>
        <p:spPr/>
        <p:txBody>
          <a:bodyPr/>
          <a:lstStyle/>
          <a:p>
            <a:endParaRPr lang="en-IN"/>
          </a:p>
        </p:txBody>
      </p:sp>
      <p:sp>
        <p:nvSpPr>
          <p:cNvPr id="4" name="Slide Number Placeholder 3"/>
          <p:cNvSpPr>
            <a:spLocks noGrp="1"/>
          </p:cNvSpPr>
          <p:nvPr>
            <p:ph type="sldNum" sz="quarter" idx="12"/>
          </p:nvPr>
        </p:nvSpPr>
        <p:spPr/>
        <p:txBody>
          <a:bodyPr/>
          <a:lstStyle/>
          <a:p>
            <a:fld id="{A91F90B6-157A-4BA8-BA65-A4F858ECC60A}" type="slidenum">
              <a:rPr lang="en-IN" smtClean="0"/>
              <a:t>‹#›</a:t>
            </a:fld>
            <a:endParaRPr lang="en-IN"/>
          </a:p>
        </p:txBody>
      </p:sp>
    </p:spTree>
    <p:extLst>
      <p:ext uri="{BB962C8B-B14F-4D97-AF65-F5344CB8AC3E}">
        <p14:creationId xmlns:p14="http://schemas.microsoft.com/office/powerpoint/2010/main" val="148057439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US"/>
              <a:t>Click to edit Master title style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B9CD7D15-3600-4EAD-9798-31505E58A9FC}" type="datetimeFigureOut">
              <a:rPr lang="en-IN" smtClean="0"/>
              <a:t>11-11-2023</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A91F90B6-157A-4BA8-BA65-A4F858ECC60A}" type="slidenum">
              <a:rPr lang="en-IN" smtClean="0"/>
              <a:t>‹#›</a:t>
            </a:fld>
            <a:endParaRPr lang="en-IN"/>
          </a:p>
        </p:txBody>
      </p:sp>
    </p:spTree>
    <p:extLst>
      <p:ext uri="{BB962C8B-B14F-4D97-AF65-F5344CB8AC3E}">
        <p14:creationId xmlns:p14="http://schemas.microsoft.com/office/powerpoint/2010/main" val="359975986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B9CD7D15-3600-4EAD-9798-31505E58A9FC}" type="datetimeFigureOut">
              <a:rPr lang="en-IN" smtClean="0"/>
              <a:t>11-11-2023</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A91F90B6-157A-4BA8-BA65-A4F858ECC60A}" type="slidenum">
              <a:rPr lang="en-IN" smtClean="0"/>
              <a:t>‹#›</a:t>
            </a:fld>
            <a:endParaRPr lang="en-IN"/>
          </a:p>
        </p:txBody>
      </p:sp>
    </p:spTree>
    <p:extLst>
      <p:ext uri="{BB962C8B-B14F-4D97-AF65-F5344CB8AC3E}">
        <p14:creationId xmlns:p14="http://schemas.microsoft.com/office/powerpoint/2010/main" val="357122223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9CD7D15-3600-4EAD-9798-31505E58A9FC}" type="datetimeFigureOut">
              <a:rPr lang="en-IN" smtClean="0"/>
              <a:t>11-11-2023</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A91F90B6-157A-4BA8-BA65-A4F858ECC60A}" type="slidenum">
              <a:rPr lang="en-IN" smtClean="0"/>
              <a:t>‹#›</a:t>
            </a:fld>
            <a:endParaRPr lang="en-IN"/>
          </a:p>
        </p:txBody>
      </p:sp>
    </p:spTree>
    <p:extLst>
      <p:ext uri="{BB962C8B-B14F-4D97-AF65-F5344CB8AC3E}">
        <p14:creationId xmlns:p14="http://schemas.microsoft.com/office/powerpoint/2010/main" val="316240673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9CD7D15-3600-4EAD-9798-31505E58A9FC}" type="datetimeFigureOut">
              <a:rPr lang="en-IN" smtClean="0"/>
              <a:t>11-11-2023</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A91F90B6-157A-4BA8-BA65-A4F858ECC60A}" type="slidenum">
              <a:rPr lang="en-IN" smtClean="0"/>
              <a:t>‹#›</a:t>
            </a:fld>
            <a:endParaRPr lang="en-IN"/>
          </a:p>
        </p:txBody>
      </p:sp>
      <p:sp>
        <p:nvSpPr>
          <p:cNvPr id="20" name="TextBox 19"/>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2" name="TextBox 21"/>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latin typeface="Arial"/>
              </a:rPr>
              <a:t>”</a:t>
            </a:r>
            <a:endParaRPr lang="en-US" dirty="0">
              <a:solidFill>
                <a:schemeClr val="accent1">
                  <a:lumMod val="60000"/>
                  <a:lumOff val="40000"/>
                </a:schemeClr>
              </a:solidFill>
              <a:latin typeface="Arial"/>
            </a:endParaRPr>
          </a:p>
        </p:txBody>
      </p:sp>
    </p:spTree>
    <p:extLst>
      <p:ext uri="{BB962C8B-B14F-4D97-AF65-F5344CB8AC3E}">
        <p14:creationId xmlns:p14="http://schemas.microsoft.com/office/powerpoint/2010/main" val="17050184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9CD7D15-3600-4EAD-9798-31505E58A9FC}" type="datetimeFigureOut">
              <a:rPr lang="en-IN" smtClean="0"/>
              <a:t>11-11-2023</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A91F90B6-157A-4BA8-BA65-A4F858ECC60A}" type="slidenum">
              <a:rPr lang="en-IN" smtClean="0"/>
              <a:t>‹#›</a:t>
            </a:fld>
            <a:endParaRPr lang="en-IN"/>
          </a:p>
        </p:txBody>
      </p:sp>
    </p:spTree>
    <p:extLst>
      <p:ext uri="{BB962C8B-B14F-4D97-AF65-F5344CB8AC3E}">
        <p14:creationId xmlns:p14="http://schemas.microsoft.com/office/powerpoint/2010/main" val="103633297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9CD7D15-3600-4EAD-9798-31505E58A9FC}" type="datetimeFigureOut">
              <a:rPr lang="en-IN" smtClean="0"/>
              <a:t>11-11-2023</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A91F90B6-157A-4BA8-BA65-A4F858ECC60A}" type="slidenum">
              <a:rPr lang="en-IN" smtClean="0"/>
              <a:t>‹#›</a:t>
            </a:fld>
            <a:endParaRPr lang="en-IN"/>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2287389399"/>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9CD7D15-3600-4EAD-9798-31505E58A9FC}" type="datetimeFigureOut">
              <a:rPr lang="en-IN" smtClean="0"/>
              <a:t>11-11-2023</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A91F90B6-157A-4BA8-BA65-A4F858ECC60A}" type="slidenum">
              <a:rPr lang="en-IN" smtClean="0"/>
              <a:t>‹#›</a:t>
            </a:fld>
            <a:endParaRPr lang="en-IN"/>
          </a:p>
        </p:txBody>
      </p:sp>
    </p:spTree>
    <p:extLst>
      <p:ext uri="{BB962C8B-B14F-4D97-AF65-F5344CB8AC3E}">
        <p14:creationId xmlns:p14="http://schemas.microsoft.com/office/powerpoint/2010/main" val="847087298"/>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9CD7D15-3600-4EAD-9798-31505E58A9FC}" type="datetimeFigureOut">
              <a:rPr lang="en-IN" smtClean="0"/>
              <a:t>11-11-2023</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A91F90B6-157A-4BA8-BA65-A4F858ECC60A}" type="slidenum">
              <a:rPr lang="en-IN" smtClean="0"/>
              <a:t>‹#›</a:t>
            </a:fld>
            <a:endParaRPr lang="en-IN"/>
          </a:p>
        </p:txBody>
      </p:sp>
    </p:spTree>
    <p:extLst>
      <p:ext uri="{BB962C8B-B14F-4D97-AF65-F5344CB8AC3E}">
        <p14:creationId xmlns:p14="http://schemas.microsoft.com/office/powerpoint/2010/main" val="238734374"/>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9CD7D15-3600-4EAD-9798-31505E58A9FC}" type="datetimeFigureOut">
              <a:rPr lang="en-IN" smtClean="0"/>
              <a:t>11-11-2023</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A91F90B6-157A-4BA8-BA65-A4F858ECC60A}" type="slidenum">
              <a:rPr lang="en-IN" smtClean="0"/>
              <a:t>‹#›</a:t>
            </a:fld>
            <a:endParaRPr lang="en-IN"/>
          </a:p>
        </p:txBody>
      </p:sp>
    </p:spTree>
    <p:extLst>
      <p:ext uri="{BB962C8B-B14F-4D97-AF65-F5344CB8AC3E}">
        <p14:creationId xmlns:p14="http://schemas.microsoft.com/office/powerpoint/2010/main" val="407992126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Isosceles Triangle 28"/>
            <p:cNvSpPr/>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B9CD7D15-3600-4EAD-9798-31505E58A9FC}" type="datetimeFigureOut">
              <a:rPr lang="en-IN" smtClean="0"/>
              <a:t>11-11-2023</a:t>
            </a:fld>
            <a:endParaRPr lang="en-IN"/>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IN"/>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A91F90B6-157A-4BA8-BA65-A4F858ECC60A}" type="slidenum">
              <a:rPr lang="en-IN" smtClean="0"/>
              <a:t>‹#›</a:t>
            </a:fld>
            <a:endParaRPr lang="en-IN"/>
          </a:p>
        </p:txBody>
      </p:sp>
    </p:spTree>
    <p:extLst>
      <p:ext uri="{BB962C8B-B14F-4D97-AF65-F5344CB8AC3E}">
        <p14:creationId xmlns:p14="http://schemas.microsoft.com/office/powerpoint/2010/main" val="2376837888"/>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hyperlink" Target="https://www.flightslogic.com/travel-portal-development.php" TargetMode="External"/><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hyperlink" Target="https://www.flightslogic.com/ota-and-travel-agencies.php" TargetMode="External"/><Relationship Id="rId5" Type="http://schemas.openxmlformats.org/officeDocument/2006/relationships/hyperlink" Target="https://www.flightslogic.com/central-reservation-system.php" TargetMode="External"/><Relationship Id="rId4" Type="http://schemas.openxmlformats.org/officeDocument/2006/relationships/hyperlink" Target="https://www.flightslogic.com/hotel-booking-engine.php" TargetMode="External"/></Relationships>
</file>

<file path=ppt/slides/_rels/slide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hyperlink" Target="https://www.flightslogic.com/hotel-xml-api-integration.php" TargetMode="External"/><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hyperlink" Target="https://www.flightslogic.com/hotel-api.php" TargetMode="External"/><Relationship Id="rId5" Type="http://schemas.openxmlformats.org/officeDocument/2006/relationships/hyperlink" Target="https://www.flightslogic.com/flight-aggregator.php" TargetMode="External"/><Relationship Id="rId4" Type="http://schemas.openxmlformats.org/officeDocument/2006/relationships/hyperlink" Target="https://www.flightslogic.com/hotel-booking-software.php" TargetMode="External"/></Relationships>
</file>

<file path=ppt/slides/_rels/slide6.xml.rels><?xml version="1.0" encoding="UTF-8" standalone="yes"?>
<Relationships xmlns="http://schemas.openxmlformats.org/package/2006/relationships"><Relationship Id="rId3" Type="http://schemas.openxmlformats.org/officeDocument/2006/relationships/hyperlink" Target="https://www.flightslogic.com/xml-hotel-booking-engine.php" TargetMode="External"/><Relationship Id="rId2" Type="http://schemas.openxmlformats.org/officeDocument/2006/relationships/image" Target="../media/image1.png"/><Relationship Id="rId1" Type="http://schemas.openxmlformats.org/officeDocument/2006/relationships/slideLayout" Target="../slideLayouts/slideLayout1.xml"/><Relationship Id="rId4" Type="http://schemas.openxmlformats.org/officeDocument/2006/relationships/hyperlink" Target="https://www.flightslogic.com/internet-booking-engine.php" TargetMode="External"/></Relationships>
</file>

<file path=ppt/slides/_rels/slide7.xml.rels><?xml version="1.0" encoding="UTF-8" standalone="yes"?>
<Relationships xmlns="http://schemas.openxmlformats.org/package/2006/relationships"><Relationship Id="rId3" Type="http://schemas.openxmlformats.org/officeDocument/2006/relationships/hyperlink" Target="https://www.flightslogic.com/travel-agent-hotel-booking-engine.php" TargetMode="External"/><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hyperlink" Target="https://www.flightslogic.com/gds-system-amadeus-sabre-galileo-worldspan-abacus-pegasus-travelport.php" TargetMode="External"/><Relationship Id="rId2" Type="http://schemas.openxmlformats.org/officeDocument/2006/relationships/image" Target="../media/image1.png"/><Relationship Id="rId1" Type="http://schemas.openxmlformats.org/officeDocument/2006/relationships/slideLayout" Target="../slideLayouts/slideLayout1.xml"/><Relationship Id="rId5" Type="http://schemas.openxmlformats.org/officeDocument/2006/relationships/hyperlink" Target="https://www.flightslogic.com/xml-hotel-booking-engine.php" TargetMode="External"/><Relationship Id="rId4" Type="http://schemas.openxmlformats.org/officeDocument/2006/relationships/hyperlink" Target="https://www.flightslogic.com/travel-agent-system.php" TargetMode="External"/></Relationships>
</file>

<file path=ppt/slides/_rels/slide9.xml.rels><?xml version="1.0" encoding="UTF-8" standalone="yes"?>
<Relationships xmlns="http://schemas.openxmlformats.org/package/2006/relationships"><Relationship Id="rId3" Type="http://schemas.openxmlformats.org/officeDocument/2006/relationships/hyperlink" Target="https://www.flightslogic.com/amadeus-airline-booking-system.php" TargetMode="External"/><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hyperlink" Target="https://www.flightslogic.com/flight-api.php" TargetMode="External"/><Relationship Id="rId5" Type="http://schemas.openxmlformats.org/officeDocument/2006/relationships/hyperlink" Target="https://www.flightslogic.com/hotel-booking-api-provider.php" TargetMode="External"/><Relationship Id="rId4" Type="http://schemas.openxmlformats.org/officeDocument/2006/relationships/hyperlink" Target="https://www.flightslogic.com/travel-api.php" TargetMode="External"/></Relationships>
</file>

<file path=ppt/slides/_rels/slide10.xml.rels><?xml version="1.0" encoding="UTF-8" standalone="yes"?>
<Relationships xmlns="http://schemas.openxmlformats.org/package/2006/relationships"><Relationship Id="rId3" Type="http://schemas.openxmlformats.org/officeDocument/2006/relationships/hyperlink" Target="https://medium.com/@hussianali523/flight-booking-system-flightslogic-ea4c4def262e" TargetMode="External"/><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708595CA-707B-C4BA-00B0-8C383F6320C4}"/>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827935" y="316395"/>
            <a:ext cx="1819275" cy="381000"/>
          </a:xfrm>
          <a:prstGeom prst="rect">
            <a:avLst/>
          </a:prstGeom>
        </p:spPr>
      </p:pic>
      <p:sp>
        <p:nvSpPr>
          <p:cNvPr id="6" name="Subtitle 2">
            <a:extLst>
              <a:ext uri="{FF2B5EF4-FFF2-40B4-BE49-F238E27FC236}">
                <a16:creationId xmlns:a16="http://schemas.microsoft.com/office/drawing/2014/main" id="{BBBEDDDE-D7C8-CE85-D8B4-BA249C8C5A54}"/>
              </a:ext>
            </a:extLst>
          </p:cNvPr>
          <p:cNvSpPr>
            <a:spLocks noGrp="1"/>
          </p:cNvSpPr>
          <p:nvPr>
            <p:ph type="subTitle" idx="1"/>
          </p:nvPr>
        </p:nvSpPr>
        <p:spPr>
          <a:xfrm>
            <a:off x="3585855" y="5573309"/>
            <a:ext cx="3820970" cy="489562"/>
          </a:xfrm>
        </p:spPr>
        <p:txBody>
          <a:bodyPr>
            <a:noAutofit/>
          </a:bodyPr>
          <a:lstStyle/>
          <a:p>
            <a:r>
              <a:rPr lang="en-IN" dirty="0">
                <a:solidFill>
                  <a:schemeClr val="tx1"/>
                </a:solidFill>
              </a:rPr>
              <a:t>Email ID: </a:t>
            </a:r>
            <a:r>
              <a:rPr lang="en-IN" u="sng" dirty="0">
                <a:solidFill>
                  <a:schemeClr val="accent1"/>
                </a:solidFill>
              </a:rPr>
              <a:t>contact@flightslogic.com</a:t>
            </a:r>
          </a:p>
        </p:txBody>
      </p:sp>
      <p:pic>
        <p:nvPicPr>
          <p:cNvPr id="8" name="Picture 7">
            <a:extLst>
              <a:ext uri="{FF2B5EF4-FFF2-40B4-BE49-F238E27FC236}">
                <a16:creationId xmlns:a16="http://schemas.microsoft.com/office/drawing/2014/main" id="{CC3324DE-83A1-1E83-B60E-684C17F4F05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211457" y="1863876"/>
            <a:ext cx="6569766" cy="3130248"/>
          </a:xfrm>
          <a:prstGeom prst="rect">
            <a:avLst/>
          </a:prstGeom>
        </p:spPr>
      </p:pic>
      <p:sp>
        <p:nvSpPr>
          <p:cNvPr id="10" name="TextBox 9">
            <a:extLst>
              <a:ext uri="{FF2B5EF4-FFF2-40B4-BE49-F238E27FC236}">
                <a16:creationId xmlns:a16="http://schemas.microsoft.com/office/drawing/2014/main" id="{074FA7E6-1853-864E-9488-12F661B6E56C}"/>
              </a:ext>
            </a:extLst>
          </p:cNvPr>
          <p:cNvSpPr txBox="1"/>
          <p:nvPr/>
        </p:nvSpPr>
        <p:spPr>
          <a:xfrm>
            <a:off x="2718352" y="697395"/>
            <a:ext cx="5277678" cy="584775"/>
          </a:xfrm>
          <a:prstGeom prst="rect">
            <a:avLst/>
          </a:prstGeom>
          <a:noFill/>
        </p:spPr>
        <p:txBody>
          <a:bodyPr wrap="square">
            <a:spAutoFit/>
          </a:bodyPr>
          <a:lstStyle/>
          <a:p>
            <a:r>
              <a:rPr lang="en-IN" sz="3200" b="1" dirty="0">
                <a:solidFill>
                  <a:schemeClr val="accent1"/>
                </a:solidFill>
              </a:rPr>
              <a:t>Hotel Booking Engine API</a:t>
            </a:r>
          </a:p>
        </p:txBody>
      </p:sp>
    </p:spTree>
    <p:extLst>
      <p:ext uri="{BB962C8B-B14F-4D97-AF65-F5344CB8AC3E}">
        <p14:creationId xmlns:p14="http://schemas.microsoft.com/office/powerpoint/2010/main" val="51596837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708595CA-707B-C4BA-00B0-8C383F6320C4}"/>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827935" y="316395"/>
            <a:ext cx="1819275" cy="381000"/>
          </a:xfrm>
          <a:prstGeom prst="rect">
            <a:avLst/>
          </a:prstGeom>
        </p:spPr>
      </p:pic>
      <p:sp>
        <p:nvSpPr>
          <p:cNvPr id="3" name="TextBox 2">
            <a:extLst>
              <a:ext uri="{FF2B5EF4-FFF2-40B4-BE49-F238E27FC236}">
                <a16:creationId xmlns:a16="http://schemas.microsoft.com/office/drawing/2014/main" id="{3BC68649-9B5B-18A4-7001-946DB2BCE1D7}"/>
              </a:ext>
            </a:extLst>
          </p:cNvPr>
          <p:cNvSpPr txBox="1"/>
          <p:nvPr/>
        </p:nvSpPr>
        <p:spPr>
          <a:xfrm>
            <a:off x="1222512" y="697395"/>
            <a:ext cx="7881731" cy="4982582"/>
          </a:xfrm>
          <a:prstGeom prst="rect">
            <a:avLst/>
          </a:prstGeom>
          <a:noFill/>
        </p:spPr>
        <p:txBody>
          <a:bodyPr wrap="square">
            <a:spAutoFit/>
          </a:bodyPr>
          <a:lstStyle/>
          <a:p>
            <a:pPr algn="just">
              <a:lnSpc>
                <a:spcPct val="150000"/>
              </a:lnSpc>
              <a:spcAft>
                <a:spcPts val="800"/>
              </a:spcAft>
            </a:pPr>
            <a:r>
              <a:rPr lang="en-IN" sz="1800" b="1"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Accelerate Your Hotel Booking Engine API</a:t>
            </a:r>
          </a:p>
          <a:p>
            <a:pPr algn="just">
              <a:lnSpc>
                <a:spcPct val="150000"/>
              </a:lnSpc>
              <a:spcAft>
                <a:spcPts val="800"/>
              </a:spcAft>
            </a:pPr>
            <a:endParaRPr lang="en-IN" sz="16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50000"/>
              </a:lnSpc>
              <a:spcAft>
                <a:spcPts val="800"/>
              </a:spcAft>
              <a:buFont typeface="Arial" panose="020B0604020202020204" pitchFamily="34" charset="0"/>
              <a:buChar char="•"/>
            </a:pPr>
            <a:r>
              <a:rPr lang="en-IN" sz="1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FlightsLogic is the leading </a:t>
            </a:r>
            <a:r>
              <a:rPr lang="en-IN" sz="1800" u="sng" kern="0" dirty="0">
                <a:solidFill>
                  <a:srgbClr val="137FB3"/>
                </a:solidFill>
                <a:effectLst/>
                <a:latin typeface="Times New Roman" panose="02020603050405020304" pitchFamily="18" charset="0"/>
                <a:ea typeface="Times New Roman" panose="02020603050405020304" pitchFamily="18" charset="0"/>
                <a:cs typeface="Times New Roman" panose="02020603050405020304" pitchFamily="18" charset="0"/>
                <a:hlinkClick r:id="rId3"/>
              </a:rPr>
              <a:t>travel portal development</a:t>
            </a:r>
            <a:r>
              <a:rPr lang="en-IN" sz="1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company providing hassle-free </a:t>
            </a:r>
            <a:r>
              <a:rPr lang="en-IN" sz="1800" u="sng" kern="0" dirty="0">
                <a:solidFill>
                  <a:srgbClr val="137FB3"/>
                </a:solidFill>
                <a:effectLst/>
                <a:latin typeface="Times New Roman" panose="02020603050405020304" pitchFamily="18" charset="0"/>
                <a:ea typeface="Times New Roman" panose="02020603050405020304" pitchFamily="18" charset="0"/>
                <a:cs typeface="Times New Roman" panose="02020603050405020304" pitchFamily="18" charset="0"/>
                <a:hlinkClick r:id="rId4"/>
              </a:rPr>
              <a:t>Hotel Booking Engine</a:t>
            </a:r>
            <a:r>
              <a:rPr lang="en-IN" sz="1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API to the travel agents and tour operators.</a:t>
            </a:r>
            <a:endParaRPr lang="en-IN" sz="16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50000"/>
              </a:lnSpc>
              <a:spcAft>
                <a:spcPts val="800"/>
              </a:spcAft>
              <a:buFont typeface="Arial" panose="020B0604020202020204" pitchFamily="34" charset="0"/>
              <a:buChar char="•"/>
            </a:pPr>
            <a:r>
              <a:rPr lang="en-IN" sz="1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We aim to increase profit margins and user-friendly software systems for the suppliers, travel agents find it quite beneficial to launch consumer sales on their website using web-based booking engine coordinated with their </a:t>
            </a:r>
            <a:r>
              <a:rPr lang="en-IN" sz="1800" u="sng" kern="0" dirty="0">
                <a:solidFill>
                  <a:srgbClr val="137FB3"/>
                </a:solidFill>
                <a:effectLst/>
                <a:latin typeface="Times New Roman" panose="02020603050405020304" pitchFamily="18" charset="0"/>
                <a:ea typeface="Times New Roman" panose="02020603050405020304" pitchFamily="18" charset="0"/>
                <a:cs typeface="Times New Roman" panose="02020603050405020304" pitchFamily="18" charset="0"/>
                <a:hlinkClick r:id="rId5"/>
              </a:rPr>
              <a:t>CRS booking software</a:t>
            </a:r>
            <a:r>
              <a:rPr lang="en-IN" sz="1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a:t>
            </a:r>
            <a:endParaRPr lang="en-IN" sz="16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50000"/>
              </a:lnSpc>
              <a:spcAft>
                <a:spcPts val="800"/>
              </a:spcAft>
              <a:buFont typeface="Arial" panose="020B0604020202020204" pitchFamily="34" charset="0"/>
              <a:buChar char="•"/>
            </a:pPr>
            <a:r>
              <a:rPr lang="en-IN" sz="1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Our Hotel Booking Engine API aggregates all the hotel contents into one single API system from the international hotel suppliers, hotel chains, hotel consolidators, </a:t>
            </a:r>
            <a:r>
              <a:rPr lang="en-IN" sz="1800" u="sng" kern="0" dirty="0">
                <a:solidFill>
                  <a:srgbClr val="137FB3"/>
                </a:solidFill>
                <a:effectLst/>
                <a:latin typeface="Times New Roman" panose="02020603050405020304" pitchFamily="18" charset="0"/>
                <a:ea typeface="Times New Roman" panose="02020603050405020304" pitchFamily="18" charset="0"/>
                <a:cs typeface="Times New Roman" panose="02020603050405020304" pitchFamily="18" charset="0"/>
                <a:hlinkClick r:id="rId6"/>
              </a:rPr>
              <a:t>Online Travel Agents (OTAs)</a:t>
            </a:r>
            <a:r>
              <a:rPr lang="en-IN" sz="1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and the rest independent hotels.</a:t>
            </a:r>
            <a:endParaRPr lang="en-IN" sz="16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05513280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708595CA-707B-C4BA-00B0-8C383F6320C4}"/>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827935" y="316395"/>
            <a:ext cx="1819275" cy="381000"/>
          </a:xfrm>
          <a:prstGeom prst="rect">
            <a:avLst/>
          </a:prstGeom>
        </p:spPr>
      </p:pic>
      <p:sp>
        <p:nvSpPr>
          <p:cNvPr id="3" name="TextBox 2">
            <a:extLst>
              <a:ext uri="{FF2B5EF4-FFF2-40B4-BE49-F238E27FC236}">
                <a16:creationId xmlns:a16="http://schemas.microsoft.com/office/drawing/2014/main" id="{3B862BE8-64C5-FB5C-0AA4-2252BCDB01F5}"/>
              </a:ext>
            </a:extLst>
          </p:cNvPr>
          <p:cNvSpPr txBox="1"/>
          <p:nvPr/>
        </p:nvSpPr>
        <p:spPr>
          <a:xfrm>
            <a:off x="1639957" y="1253811"/>
            <a:ext cx="7017026" cy="3992568"/>
          </a:xfrm>
          <a:prstGeom prst="rect">
            <a:avLst/>
          </a:prstGeom>
          <a:noFill/>
        </p:spPr>
        <p:txBody>
          <a:bodyPr wrap="square">
            <a:spAutoFit/>
          </a:bodyPr>
          <a:lstStyle/>
          <a:p>
            <a:pPr marL="285750" indent="-285750" algn="just">
              <a:lnSpc>
                <a:spcPct val="150000"/>
              </a:lnSpc>
              <a:spcAft>
                <a:spcPts val="800"/>
              </a:spcAft>
              <a:buFont typeface="Arial" panose="020B0604020202020204" pitchFamily="34" charset="0"/>
              <a:buChar char="•"/>
            </a:pPr>
            <a:r>
              <a:rPr lang="en-IN" sz="1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Our Hotel Booking Engine and technical API documentation have been built for the easiness of use and access for our clients.</a:t>
            </a:r>
            <a:endParaRPr lang="en-IN" sz="16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50000"/>
              </a:lnSpc>
              <a:spcAft>
                <a:spcPts val="800"/>
              </a:spcAft>
              <a:buFont typeface="Arial" panose="020B0604020202020204" pitchFamily="34" charset="0"/>
              <a:buChar char="•"/>
            </a:pPr>
            <a:r>
              <a:rPr lang="en-IN" sz="1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FlightsLogic Hotel Booking Engine API provides a complete structure of the hotel by highlighting the images of room types, descriptions of facilities and ancillaries of over 500,000 properties from the international market.</a:t>
            </a:r>
            <a:endParaRPr lang="en-IN" sz="16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50000"/>
              </a:lnSpc>
              <a:spcAft>
                <a:spcPts val="800"/>
              </a:spcAft>
              <a:buFont typeface="Arial" panose="020B0604020202020204" pitchFamily="34" charset="0"/>
              <a:buChar char="•"/>
            </a:pPr>
            <a:r>
              <a:rPr lang="en-IN" sz="1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Our Booking Engine provides the ease of search from the lower and affordable prices for the clients that help to maintain comfort and avoid complications in Hotel booking.</a:t>
            </a:r>
            <a:endParaRPr lang="en-IN" sz="16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67772235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708595CA-707B-C4BA-00B0-8C383F6320C4}"/>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827935" y="316395"/>
            <a:ext cx="1819275" cy="381000"/>
          </a:xfrm>
          <a:prstGeom prst="rect">
            <a:avLst/>
          </a:prstGeom>
        </p:spPr>
      </p:pic>
      <p:sp>
        <p:nvSpPr>
          <p:cNvPr id="3" name="TextBox 2">
            <a:extLst>
              <a:ext uri="{FF2B5EF4-FFF2-40B4-BE49-F238E27FC236}">
                <a16:creationId xmlns:a16="http://schemas.microsoft.com/office/drawing/2014/main" id="{915DEC51-18F6-2539-AC92-E773AE287D2A}"/>
              </a:ext>
            </a:extLst>
          </p:cNvPr>
          <p:cNvSpPr txBox="1"/>
          <p:nvPr/>
        </p:nvSpPr>
        <p:spPr>
          <a:xfrm>
            <a:off x="1162879" y="914625"/>
            <a:ext cx="7911548" cy="5028749"/>
          </a:xfrm>
          <a:prstGeom prst="rect">
            <a:avLst/>
          </a:prstGeom>
          <a:noFill/>
        </p:spPr>
        <p:txBody>
          <a:bodyPr wrap="square">
            <a:spAutoFit/>
          </a:bodyPr>
          <a:lstStyle/>
          <a:p>
            <a:pPr algn="just">
              <a:lnSpc>
                <a:spcPct val="150000"/>
              </a:lnSpc>
              <a:spcAft>
                <a:spcPts val="800"/>
              </a:spcAft>
            </a:pPr>
            <a:r>
              <a:rPr lang="en-IN" sz="1800" b="1"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We Create Customized B2B And B2C Hotel Booking Engines</a:t>
            </a:r>
            <a:endParaRPr lang="en-IN" sz="16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50000"/>
              </a:lnSpc>
              <a:spcAft>
                <a:spcPts val="800"/>
              </a:spcAft>
              <a:buFont typeface="Arial" panose="020B0604020202020204" pitchFamily="34" charset="0"/>
              <a:buChar char="•"/>
            </a:pPr>
            <a:r>
              <a:rPr lang="en-IN" sz="1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We are providing a full facilitated Hotel Booking Engine API with Automated Booking, Commission and reporting, which controls every booking, payments, and commissions.</a:t>
            </a:r>
            <a:endParaRPr lang="en-IN" sz="16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50000"/>
              </a:lnSpc>
              <a:spcAft>
                <a:spcPts val="800"/>
              </a:spcAft>
              <a:buFont typeface="Arial" panose="020B0604020202020204" pitchFamily="34" charset="0"/>
              <a:buChar char="•"/>
            </a:pPr>
            <a:r>
              <a:rPr lang="en-IN" sz="1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Our latest technology helps in time-saving by defining the search parameters by matching with thousands of hotel properties all over the market.</a:t>
            </a:r>
            <a:endParaRPr lang="en-IN" sz="16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50000"/>
              </a:lnSpc>
              <a:spcAft>
                <a:spcPts val="800"/>
              </a:spcAft>
              <a:buFont typeface="Arial" panose="020B0604020202020204" pitchFamily="34" charset="0"/>
              <a:buChar char="•"/>
            </a:pPr>
            <a:r>
              <a:rPr lang="en-IN" sz="1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Also, our search engine filters the search by location, region, country, and cities with the location sketch and important brief information about the property.</a:t>
            </a:r>
            <a:endParaRPr lang="en-IN" sz="16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50000"/>
              </a:lnSpc>
              <a:spcAft>
                <a:spcPts val="800"/>
              </a:spcAft>
              <a:buFont typeface="Arial" panose="020B0604020202020204" pitchFamily="34" charset="0"/>
              <a:buChar char="•"/>
            </a:pPr>
            <a:r>
              <a:rPr lang="en-IN" sz="1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The data support of our API for the client requirements for mobile and web applications integrates with fast in response through Application Programming Interface.</a:t>
            </a:r>
            <a:endParaRPr lang="en-IN" sz="16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52814616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708595CA-707B-C4BA-00B0-8C383F6320C4}"/>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827935" y="316395"/>
            <a:ext cx="1819275" cy="381000"/>
          </a:xfrm>
          <a:prstGeom prst="rect">
            <a:avLst/>
          </a:prstGeom>
        </p:spPr>
      </p:pic>
      <p:sp>
        <p:nvSpPr>
          <p:cNvPr id="3" name="TextBox 2">
            <a:extLst>
              <a:ext uri="{FF2B5EF4-FFF2-40B4-BE49-F238E27FC236}">
                <a16:creationId xmlns:a16="http://schemas.microsoft.com/office/drawing/2014/main" id="{76E649F5-0F03-556D-F025-738BBC712F6C}"/>
              </a:ext>
            </a:extLst>
          </p:cNvPr>
          <p:cNvSpPr txBox="1"/>
          <p:nvPr/>
        </p:nvSpPr>
        <p:spPr>
          <a:xfrm>
            <a:off x="1142999" y="556592"/>
            <a:ext cx="7991062" cy="5444247"/>
          </a:xfrm>
          <a:prstGeom prst="rect">
            <a:avLst/>
          </a:prstGeom>
          <a:noFill/>
        </p:spPr>
        <p:txBody>
          <a:bodyPr wrap="square">
            <a:spAutoFit/>
          </a:bodyPr>
          <a:lstStyle/>
          <a:p>
            <a:pPr algn="just">
              <a:lnSpc>
                <a:spcPct val="150000"/>
              </a:lnSpc>
              <a:spcAft>
                <a:spcPts val="800"/>
              </a:spcAft>
            </a:pPr>
            <a:r>
              <a:rPr lang="en-IN" sz="1800" b="1"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What is Hotel Booking Engine API?</a:t>
            </a:r>
            <a:endParaRPr lang="en-IN" sz="16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50000"/>
              </a:lnSpc>
              <a:spcAft>
                <a:spcPts val="800"/>
              </a:spcAft>
              <a:buFont typeface="Arial" panose="020B0604020202020204" pitchFamily="34" charset="0"/>
              <a:buChar char="•"/>
            </a:pPr>
            <a:r>
              <a:rPr lang="en-IN" sz="1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Our Hotel Booking Engine APIs are </a:t>
            </a:r>
            <a:r>
              <a:rPr lang="en-IN" sz="1800" u="sng" kern="0" dirty="0">
                <a:solidFill>
                  <a:srgbClr val="137FB3"/>
                </a:solidFill>
                <a:effectLst/>
                <a:latin typeface="Times New Roman" panose="02020603050405020304" pitchFamily="18" charset="0"/>
                <a:ea typeface="Times New Roman" panose="02020603050405020304" pitchFamily="18" charset="0"/>
                <a:cs typeface="Times New Roman" panose="02020603050405020304" pitchFamily="18" charset="0"/>
                <a:hlinkClick r:id="rId3"/>
              </a:rPr>
              <a:t>web services XMLs</a:t>
            </a:r>
            <a:r>
              <a:rPr lang="en-IN" sz="1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that encourage travel organizations to accumulate information, for example, data, accessibility, and evaluating from different hotels XML providers and integrate them into a general UI.</a:t>
            </a:r>
            <a:endParaRPr lang="en-IN" sz="16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50000"/>
              </a:lnSpc>
              <a:spcAft>
                <a:spcPts val="800"/>
              </a:spcAft>
              <a:buFont typeface="Arial" panose="020B0604020202020204" pitchFamily="34" charset="0"/>
              <a:buChar char="•"/>
            </a:pPr>
            <a:r>
              <a:rPr lang="en-IN" sz="1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This permits end-clients to search and book hotels globally using a solitary </a:t>
            </a:r>
            <a:r>
              <a:rPr lang="en-IN" sz="1800" u="sng" kern="0" dirty="0">
                <a:solidFill>
                  <a:srgbClr val="137FB3"/>
                </a:solidFill>
                <a:effectLst/>
                <a:latin typeface="Times New Roman" panose="02020603050405020304" pitchFamily="18" charset="0"/>
                <a:ea typeface="Times New Roman" panose="02020603050405020304" pitchFamily="18" charset="0"/>
                <a:cs typeface="Times New Roman" panose="02020603050405020304" pitchFamily="18" charset="0"/>
                <a:hlinkClick r:id="rId4"/>
              </a:rPr>
              <a:t>hotel booking system</a:t>
            </a:r>
            <a:r>
              <a:rPr lang="en-IN" sz="1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a:t>
            </a:r>
            <a:endParaRPr lang="en-IN" sz="16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50000"/>
              </a:lnSpc>
              <a:spcAft>
                <a:spcPts val="800"/>
              </a:spcAft>
              <a:buFont typeface="Arial" panose="020B0604020202020204" pitchFamily="34" charset="0"/>
              <a:buChar char="•"/>
            </a:pPr>
            <a:r>
              <a:rPr lang="en-IN" sz="1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Our web services XMLs are used to impart between the booking system and </a:t>
            </a:r>
            <a:r>
              <a:rPr lang="en-IN" sz="1800" u="sng" kern="0" dirty="0">
                <a:solidFill>
                  <a:srgbClr val="137FB3"/>
                </a:solidFill>
                <a:effectLst/>
                <a:latin typeface="Times New Roman" panose="02020603050405020304" pitchFamily="18" charset="0"/>
                <a:ea typeface="Times New Roman" panose="02020603050405020304" pitchFamily="18" charset="0"/>
                <a:cs typeface="Times New Roman" panose="02020603050405020304" pitchFamily="18" charset="0"/>
                <a:hlinkClick r:id="rId5"/>
              </a:rPr>
              <a:t>hotel aggregators</a:t>
            </a:r>
            <a:r>
              <a:rPr lang="en-IN" sz="1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on the web, in this manner empowering purchasers to get consistent outcomes from all the hotel API providers.</a:t>
            </a:r>
            <a:endParaRPr lang="en-IN" sz="16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50000"/>
              </a:lnSpc>
              <a:spcAft>
                <a:spcPts val="800"/>
              </a:spcAft>
              <a:buFont typeface="Arial" panose="020B0604020202020204" pitchFamily="34" charset="0"/>
              <a:buChar char="•"/>
            </a:pPr>
            <a:r>
              <a:rPr lang="en-IN" sz="1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It is quite immediate and proficient to search, book and cancel rooms online with </a:t>
            </a:r>
            <a:r>
              <a:rPr lang="en-IN" sz="1800" u="sng" kern="0" dirty="0">
                <a:solidFill>
                  <a:srgbClr val="137FB3"/>
                </a:solidFill>
                <a:effectLst/>
                <a:latin typeface="Times New Roman" panose="02020603050405020304" pitchFamily="18" charset="0"/>
                <a:ea typeface="Times New Roman" panose="02020603050405020304" pitchFamily="18" charset="0"/>
                <a:cs typeface="Times New Roman" panose="02020603050405020304" pitchFamily="18" charset="0"/>
                <a:hlinkClick r:id="rId6"/>
              </a:rPr>
              <a:t>Hotel APIs</a:t>
            </a:r>
            <a:r>
              <a:rPr lang="en-IN" sz="1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associated with a hotel booking system.</a:t>
            </a:r>
            <a:endParaRPr lang="en-IN" sz="16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75319380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708595CA-707B-C4BA-00B0-8C383F6320C4}"/>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827935" y="316395"/>
            <a:ext cx="1819275" cy="381000"/>
          </a:xfrm>
          <a:prstGeom prst="rect">
            <a:avLst/>
          </a:prstGeom>
        </p:spPr>
      </p:pic>
      <p:sp>
        <p:nvSpPr>
          <p:cNvPr id="3" name="TextBox 2">
            <a:extLst>
              <a:ext uri="{FF2B5EF4-FFF2-40B4-BE49-F238E27FC236}">
                <a16:creationId xmlns:a16="http://schemas.microsoft.com/office/drawing/2014/main" id="{0E697C74-1DCA-2C85-2D4A-040E454ACDA1}"/>
              </a:ext>
            </a:extLst>
          </p:cNvPr>
          <p:cNvSpPr txBox="1"/>
          <p:nvPr/>
        </p:nvSpPr>
        <p:spPr>
          <a:xfrm>
            <a:off x="1063487" y="831981"/>
            <a:ext cx="7772400" cy="4926157"/>
          </a:xfrm>
          <a:prstGeom prst="rect">
            <a:avLst/>
          </a:prstGeom>
          <a:noFill/>
        </p:spPr>
        <p:txBody>
          <a:bodyPr wrap="square">
            <a:spAutoFit/>
          </a:bodyPr>
          <a:lstStyle/>
          <a:p>
            <a:pPr marL="285750" indent="-285750" algn="just">
              <a:lnSpc>
                <a:spcPct val="150000"/>
              </a:lnSpc>
              <a:spcAft>
                <a:spcPts val="800"/>
              </a:spcAft>
              <a:buFont typeface="Arial" panose="020B0604020202020204" pitchFamily="34" charset="0"/>
              <a:buChar char="•"/>
            </a:pPr>
            <a:r>
              <a:rPr lang="en-IN" sz="1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Through Our powerful and convenient platform, end clients have the advantage of finding the best rates for hotels around the world.</a:t>
            </a:r>
            <a:endParaRPr lang="en-IN" sz="16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50000"/>
              </a:lnSpc>
              <a:spcAft>
                <a:spcPts val="800"/>
              </a:spcAft>
              <a:buFont typeface="Arial" panose="020B0604020202020204" pitchFamily="34" charset="0"/>
              <a:buChar char="•"/>
            </a:pPr>
            <a:r>
              <a:rPr lang="en-IN" sz="1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There are various </a:t>
            </a:r>
            <a:r>
              <a:rPr lang="en-IN" sz="1800" u="sng" kern="0" dirty="0">
                <a:solidFill>
                  <a:srgbClr val="137FB3"/>
                </a:solidFill>
                <a:effectLst/>
                <a:latin typeface="Times New Roman" panose="02020603050405020304" pitchFamily="18" charset="0"/>
                <a:ea typeface="Times New Roman" panose="02020603050405020304" pitchFamily="18" charset="0"/>
                <a:cs typeface="Times New Roman" panose="02020603050405020304" pitchFamily="18" charset="0"/>
                <a:hlinkClick r:id="rId3"/>
              </a:rPr>
              <a:t>hotel consolidators</a:t>
            </a:r>
            <a:r>
              <a:rPr lang="en-IN" sz="1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around the globe, by using the information from these providers, hotel booking system can give data, for example, hotel details, room accessibility, room costs, pictures, map area, facilities, and other important features.</a:t>
            </a:r>
            <a:endParaRPr lang="en-IN" sz="16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50000"/>
              </a:lnSpc>
              <a:spcAft>
                <a:spcPts val="800"/>
              </a:spcAft>
              <a:buFont typeface="Arial" panose="020B0604020202020204" pitchFamily="34" charset="0"/>
              <a:buChar char="•"/>
            </a:pPr>
            <a:r>
              <a:rPr lang="en-IN" sz="1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Purchasers can search and channel dependent on star rating, cost and hotel name. Likewise, the booking system supports multiple currencies and has the facility to pay online through credit or debit cards.</a:t>
            </a:r>
            <a:endParaRPr lang="en-IN" sz="16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50000"/>
              </a:lnSpc>
              <a:spcAft>
                <a:spcPts val="800"/>
              </a:spcAft>
              <a:buFont typeface="Arial" panose="020B0604020202020204" pitchFamily="34" charset="0"/>
              <a:buChar char="•"/>
            </a:pPr>
            <a:r>
              <a:rPr lang="en-IN" sz="1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On the market, FlightsLogic </a:t>
            </a:r>
            <a:r>
              <a:rPr lang="en-IN" sz="1800" u="sng" kern="0" dirty="0">
                <a:solidFill>
                  <a:srgbClr val="137FB3"/>
                </a:solidFill>
                <a:effectLst/>
                <a:latin typeface="Times New Roman" panose="02020603050405020304" pitchFamily="18" charset="0"/>
                <a:ea typeface="Times New Roman" panose="02020603050405020304" pitchFamily="18" charset="0"/>
                <a:cs typeface="Times New Roman" panose="02020603050405020304" pitchFamily="18" charset="0"/>
                <a:hlinkClick r:id="rId4"/>
              </a:rPr>
              <a:t>internet booking engine</a:t>
            </a:r>
            <a:r>
              <a:rPr lang="en-IN" sz="1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gives a robust deals platform by helping to produce sales around the clock.</a:t>
            </a:r>
            <a:endParaRPr lang="en-IN" sz="16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95413207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708595CA-707B-C4BA-00B0-8C383F6320C4}"/>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827935" y="316395"/>
            <a:ext cx="1819275" cy="381000"/>
          </a:xfrm>
          <a:prstGeom prst="rect">
            <a:avLst/>
          </a:prstGeom>
        </p:spPr>
      </p:pic>
      <p:sp>
        <p:nvSpPr>
          <p:cNvPr id="3" name="TextBox 2">
            <a:extLst>
              <a:ext uri="{FF2B5EF4-FFF2-40B4-BE49-F238E27FC236}">
                <a16:creationId xmlns:a16="http://schemas.microsoft.com/office/drawing/2014/main" id="{0C7D1A94-09F5-DA81-BCBF-1DB18F231B05}"/>
              </a:ext>
            </a:extLst>
          </p:cNvPr>
          <p:cNvSpPr txBox="1"/>
          <p:nvPr/>
        </p:nvSpPr>
        <p:spPr>
          <a:xfrm>
            <a:off x="1461052" y="787018"/>
            <a:ext cx="7225748" cy="4982582"/>
          </a:xfrm>
          <a:prstGeom prst="rect">
            <a:avLst/>
          </a:prstGeom>
          <a:noFill/>
        </p:spPr>
        <p:txBody>
          <a:bodyPr wrap="square">
            <a:spAutoFit/>
          </a:bodyPr>
          <a:lstStyle/>
          <a:p>
            <a:pPr algn="just">
              <a:lnSpc>
                <a:spcPct val="150000"/>
              </a:lnSpc>
              <a:spcAft>
                <a:spcPts val="800"/>
              </a:spcAft>
            </a:pPr>
            <a:r>
              <a:rPr lang="en-IN" sz="1800" b="1"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The Use of API in Hotel Booking</a:t>
            </a:r>
          </a:p>
          <a:p>
            <a:pPr algn="just">
              <a:lnSpc>
                <a:spcPct val="150000"/>
              </a:lnSpc>
              <a:spcAft>
                <a:spcPts val="800"/>
              </a:spcAft>
            </a:pPr>
            <a:endParaRPr lang="en-IN" sz="16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50000"/>
              </a:lnSpc>
              <a:spcAft>
                <a:spcPts val="800"/>
              </a:spcAft>
              <a:buFont typeface="Arial" panose="020B0604020202020204" pitchFamily="34" charset="0"/>
              <a:buChar char="•"/>
            </a:pPr>
            <a:r>
              <a:rPr lang="en-IN" sz="1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In general, the equivalent word to this developing network is API. The application programming interface allows for connecting data streams and functionalities between different software products.</a:t>
            </a:r>
            <a:endParaRPr lang="en-IN" sz="16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50000"/>
              </a:lnSpc>
              <a:spcAft>
                <a:spcPts val="800"/>
              </a:spcAft>
              <a:buFont typeface="Arial" panose="020B0604020202020204" pitchFamily="34" charset="0"/>
              <a:buChar char="•"/>
            </a:pPr>
            <a:r>
              <a:rPr lang="en-IN" sz="1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APIs acts as control panels for designers to interface diverse software parts without managing source code. What does this' meaning for the travel business?</a:t>
            </a:r>
            <a:endParaRPr lang="en-IN" sz="16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50000"/>
              </a:lnSpc>
              <a:spcAft>
                <a:spcPts val="800"/>
              </a:spcAft>
              <a:buFont typeface="Arial" panose="020B0604020202020204" pitchFamily="34" charset="0"/>
              <a:buChar char="•"/>
            </a:pPr>
            <a:r>
              <a:rPr lang="en-IN" sz="1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If you maintain a </a:t>
            </a:r>
            <a:r>
              <a:rPr lang="en-IN" sz="1800" u="sng" kern="0" dirty="0">
                <a:solidFill>
                  <a:srgbClr val="137FB3"/>
                </a:solidFill>
                <a:effectLst/>
                <a:latin typeface="Times New Roman" panose="02020603050405020304" pitchFamily="18" charset="0"/>
                <a:ea typeface="Times New Roman" panose="02020603050405020304" pitchFamily="18" charset="0"/>
                <a:cs typeface="Times New Roman" panose="02020603050405020304" pitchFamily="18" charset="0"/>
                <a:hlinkClick r:id="rId3"/>
              </a:rPr>
              <a:t>hotel business</a:t>
            </a:r>
            <a:r>
              <a:rPr lang="en-IN" sz="1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you can let your clients lease a car directly from your site by coordinating your room reservation engine with accessible local car rental suppliers.</a:t>
            </a:r>
            <a:endParaRPr lang="en-IN" sz="16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85407385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708595CA-707B-C4BA-00B0-8C383F6320C4}"/>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827935" y="316395"/>
            <a:ext cx="1819275" cy="381000"/>
          </a:xfrm>
          <a:prstGeom prst="rect">
            <a:avLst/>
          </a:prstGeom>
        </p:spPr>
      </p:pic>
      <p:sp>
        <p:nvSpPr>
          <p:cNvPr id="3" name="TextBox 2">
            <a:extLst>
              <a:ext uri="{FF2B5EF4-FFF2-40B4-BE49-F238E27FC236}">
                <a16:creationId xmlns:a16="http://schemas.microsoft.com/office/drawing/2014/main" id="{51C4DEDC-7CFE-2A68-D44C-E7C1C3B4EBE7}"/>
              </a:ext>
            </a:extLst>
          </p:cNvPr>
          <p:cNvSpPr txBox="1"/>
          <p:nvPr/>
        </p:nvSpPr>
        <p:spPr>
          <a:xfrm>
            <a:off x="1073425" y="655580"/>
            <a:ext cx="8060635" cy="5546839"/>
          </a:xfrm>
          <a:prstGeom prst="rect">
            <a:avLst/>
          </a:prstGeom>
          <a:noFill/>
        </p:spPr>
        <p:txBody>
          <a:bodyPr wrap="square">
            <a:spAutoFit/>
          </a:bodyPr>
          <a:lstStyle/>
          <a:p>
            <a:pPr algn="just">
              <a:lnSpc>
                <a:spcPct val="150000"/>
              </a:lnSpc>
              <a:spcAft>
                <a:spcPts val="800"/>
              </a:spcAft>
            </a:pPr>
            <a:r>
              <a:rPr lang="en-IN" sz="1800" b="1"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Hotel Booking Engine API Integrated Solutions For Tour Operators</a:t>
            </a:r>
            <a:endParaRPr lang="en-IN" sz="16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50000"/>
              </a:lnSpc>
              <a:spcAft>
                <a:spcPts val="800"/>
              </a:spcAft>
              <a:buFont typeface="Arial" panose="020B0604020202020204" pitchFamily="34" charset="0"/>
              <a:buChar char="•"/>
            </a:pPr>
            <a:r>
              <a:rPr lang="en-IN" sz="1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This may put a car rental commission in your pocket or simply make your client's life simpler by taking out time perusing the web to rent a car.</a:t>
            </a:r>
            <a:endParaRPr lang="en-IN" sz="16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50000"/>
              </a:lnSpc>
              <a:spcAft>
                <a:spcPts val="800"/>
              </a:spcAft>
              <a:buFont typeface="Arial" panose="020B0604020202020204" pitchFamily="34" charset="0"/>
              <a:buChar char="•"/>
            </a:pPr>
            <a:r>
              <a:rPr lang="en-IN" sz="1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The primary information source and reservation purpose of contact for online travel organizations are </a:t>
            </a:r>
            <a:r>
              <a:rPr lang="en-IN" sz="1800" u="sng" kern="0" dirty="0">
                <a:solidFill>
                  <a:srgbClr val="137FB3"/>
                </a:solidFill>
                <a:effectLst/>
                <a:latin typeface="Times New Roman" panose="02020603050405020304" pitchFamily="18" charset="0"/>
                <a:ea typeface="Times New Roman" panose="02020603050405020304" pitchFamily="18" charset="0"/>
                <a:cs typeface="Times New Roman" panose="02020603050405020304" pitchFamily="18" charset="0"/>
                <a:hlinkClick r:id="rId3"/>
              </a:rPr>
              <a:t>global distribution systems (GDSs)</a:t>
            </a:r>
            <a:r>
              <a:rPr lang="en-IN" sz="1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a:t>
            </a:r>
            <a:endParaRPr lang="en-IN" sz="16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50000"/>
              </a:lnSpc>
              <a:spcAft>
                <a:spcPts val="800"/>
              </a:spcAft>
              <a:buFont typeface="Arial" panose="020B0604020202020204" pitchFamily="34" charset="0"/>
              <a:buChar char="•"/>
            </a:pPr>
            <a:r>
              <a:rPr lang="en-IN" sz="1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The GDS gathers and consolidates travel information from a wide range of service providers and permits operators to reserve airplane seats, rent cars, book hotels, and so on.</a:t>
            </a:r>
            <a:endParaRPr lang="en-IN" sz="16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50000"/>
              </a:lnSpc>
              <a:spcAft>
                <a:spcPts val="800"/>
              </a:spcAft>
              <a:buFont typeface="Arial" panose="020B0604020202020204" pitchFamily="34" charset="0"/>
              <a:buChar char="•"/>
            </a:pPr>
            <a:r>
              <a:rPr lang="en-IN" sz="1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Along these lines </a:t>
            </a:r>
            <a:r>
              <a:rPr lang="en-IN" sz="1800" u="sng" kern="0" dirty="0">
                <a:solidFill>
                  <a:srgbClr val="137FB3"/>
                </a:solidFill>
                <a:effectLst/>
                <a:latin typeface="Times New Roman" panose="02020603050405020304" pitchFamily="18" charset="0"/>
                <a:ea typeface="Times New Roman" panose="02020603050405020304" pitchFamily="18" charset="0"/>
                <a:cs typeface="Times New Roman" panose="02020603050405020304" pitchFamily="18" charset="0"/>
                <a:hlinkClick r:id="rId4"/>
              </a:rPr>
              <a:t>travel agencies</a:t>
            </a:r>
            <a:r>
              <a:rPr lang="en-IN" sz="1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don't need to directly associate with several carriers, hotels, and other end suppliers.</a:t>
            </a:r>
            <a:endParaRPr lang="en-IN" sz="16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50000"/>
              </a:lnSpc>
              <a:spcAft>
                <a:spcPts val="800"/>
              </a:spcAft>
              <a:buFont typeface="Arial" panose="020B0604020202020204" pitchFamily="34" charset="0"/>
              <a:buChar char="•"/>
            </a:pPr>
            <a:r>
              <a:rPr lang="en-IN" sz="1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They additionally give APIs to coordinate reservation support into </a:t>
            </a:r>
            <a:r>
              <a:rPr lang="en-IN" sz="1800" u="sng" kern="0" dirty="0">
                <a:solidFill>
                  <a:srgbClr val="137FB3"/>
                </a:solidFill>
                <a:effectLst/>
                <a:latin typeface="Times New Roman" panose="02020603050405020304" pitchFamily="18" charset="0"/>
                <a:ea typeface="Times New Roman" panose="02020603050405020304" pitchFamily="18" charset="0"/>
                <a:cs typeface="Times New Roman" panose="02020603050405020304" pitchFamily="18" charset="0"/>
                <a:hlinkClick r:id="rId5"/>
              </a:rPr>
              <a:t>OTA booking engines</a:t>
            </a:r>
            <a:r>
              <a:rPr lang="en-IN" sz="1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to let travellers book online.</a:t>
            </a:r>
            <a:endParaRPr lang="en-IN" sz="16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86370153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708595CA-707B-C4BA-00B0-8C383F6320C4}"/>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827935" y="316395"/>
            <a:ext cx="1819275" cy="381000"/>
          </a:xfrm>
          <a:prstGeom prst="rect">
            <a:avLst/>
          </a:prstGeom>
        </p:spPr>
      </p:pic>
      <p:sp>
        <p:nvSpPr>
          <p:cNvPr id="3" name="TextBox 2">
            <a:extLst>
              <a:ext uri="{FF2B5EF4-FFF2-40B4-BE49-F238E27FC236}">
                <a16:creationId xmlns:a16="http://schemas.microsoft.com/office/drawing/2014/main" id="{09075973-75B3-BF79-0A95-ABDBC4BF5A1E}"/>
              </a:ext>
            </a:extLst>
          </p:cNvPr>
          <p:cNvSpPr txBox="1"/>
          <p:nvPr/>
        </p:nvSpPr>
        <p:spPr>
          <a:xfrm>
            <a:off x="1083366" y="655580"/>
            <a:ext cx="8060634" cy="5546839"/>
          </a:xfrm>
          <a:prstGeom prst="rect">
            <a:avLst/>
          </a:prstGeom>
          <a:noFill/>
        </p:spPr>
        <p:txBody>
          <a:bodyPr wrap="square">
            <a:spAutoFit/>
          </a:bodyPr>
          <a:lstStyle/>
          <a:p>
            <a:pPr algn="just">
              <a:lnSpc>
                <a:spcPct val="150000"/>
              </a:lnSpc>
              <a:spcAft>
                <a:spcPts val="800"/>
              </a:spcAft>
            </a:pPr>
            <a:r>
              <a:rPr lang="en-IN" sz="1800" b="1"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FlightsLogic Travel API Integration</a:t>
            </a:r>
            <a:endParaRPr lang="en-IN" sz="16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50000"/>
              </a:lnSpc>
              <a:spcAft>
                <a:spcPts val="800"/>
              </a:spcAft>
              <a:buFont typeface="Arial" panose="020B0604020202020204" pitchFamily="34" charset="0"/>
              <a:buChar char="•"/>
            </a:pPr>
            <a:r>
              <a:rPr lang="en-IN" sz="1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We provide Flight API, Hotel API services with API integration. Our company integrated GDS API like </a:t>
            </a:r>
            <a:r>
              <a:rPr lang="en-IN" sz="1800" u="sng" kern="0" dirty="0">
                <a:solidFill>
                  <a:srgbClr val="137FB3"/>
                </a:solidFill>
                <a:effectLst/>
                <a:latin typeface="Times New Roman" panose="02020603050405020304" pitchFamily="18" charset="0"/>
                <a:ea typeface="Times New Roman" panose="02020603050405020304" pitchFamily="18" charset="0"/>
                <a:cs typeface="Times New Roman" panose="02020603050405020304" pitchFamily="18" charset="0"/>
                <a:hlinkClick r:id="rId3"/>
              </a:rPr>
              <a:t>Amadeus API</a:t>
            </a:r>
            <a:r>
              <a:rPr lang="en-IN" sz="1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Galileo API, Sabre API, as well as </a:t>
            </a:r>
            <a:r>
              <a:rPr lang="en-IN" sz="1800" u="sng" kern="0" dirty="0">
                <a:solidFill>
                  <a:srgbClr val="137FB3"/>
                </a:solidFill>
                <a:effectLst/>
                <a:latin typeface="Times New Roman" panose="02020603050405020304" pitchFamily="18" charset="0"/>
                <a:ea typeface="Times New Roman" panose="02020603050405020304" pitchFamily="18" charset="0"/>
                <a:cs typeface="Times New Roman" panose="02020603050405020304" pitchFamily="18" charset="0"/>
                <a:hlinkClick r:id="rId4"/>
              </a:rPr>
              <a:t>third party API integration</a:t>
            </a:r>
            <a:r>
              <a:rPr lang="en-IN" sz="1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a:t>
            </a:r>
            <a:endParaRPr lang="en-IN" sz="16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50000"/>
              </a:lnSpc>
              <a:spcAft>
                <a:spcPts val="800"/>
              </a:spcAft>
              <a:buFont typeface="Arial" panose="020B0604020202020204" pitchFamily="34" charset="0"/>
              <a:buChar char="•"/>
            </a:pPr>
            <a:r>
              <a:rPr lang="en-IN" sz="1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API Integration is the end-to-end procedure of bringing information from the best travel API suppliers and presents it to the other sites.</a:t>
            </a:r>
            <a:endParaRPr lang="en-IN" sz="16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50000"/>
              </a:lnSpc>
              <a:spcAft>
                <a:spcPts val="800"/>
              </a:spcAft>
              <a:buFont typeface="Arial" panose="020B0604020202020204" pitchFamily="34" charset="0"/>
              <a:buChar char="•"/>
            </a:pPr>
            <a:r>
              <a:rPr lang="en-IN" sz="1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In </a:t>
            </a:r>
            <a:r>
              <a:rPr lang="en-IN" sz="1800" u="sng" kern="0" dirty="0">
                <a:solidFill>
                  <a:srgbClr val="137FB3"/>
                </a:solidFill>
                <a:effectLst/>
                <a:latin typeface="Times New Roman" panose="02020603050405020304" pitchFamily="18" charset="0"/>
                <a:ea typeface="Times New Roman" panose="02020603050405020304" pitchFamily="18" charset="0"/>
                <a:cs typeface="Times New Roman" panose="02020603050405020304" pitchFamily="18" charset="0"/>
                <a:hlinkClick r:id="rId5"/>
              </a:rPr>
              <a:t>Hotel API Integration</a:t>
            </a:r>
            <a:r>
              <a:rPr lang="en-IN" sz="1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the designer will associate the API with the supplier and show the necessary information into the other website.</a:t>
            </a:r>
            <a:endParaRPr lang="en-IN" sz="16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50000"/>
              </a:lnSpc>
              <a:spcAft>
                <a:spcPts val="800"/>
              </a:spcAft>
              <a:buFont typeface="Arial" panose="020B0604020202020204" pitchFamily="34" charset="0"/>
              <a:buChar char="•"/>
            </a:pPr>
            <a:r>
              <a:rPr lang="en-IN" sz="1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The third-party API integration opens up the course to the main part of significant data.</a:t>
            </a:r>
            <a:endParaRPr lang="en-IN" sz="16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50000"/>
              </a:lnSpc>
              <a:spcAft>
                <a:spcPts val="800"/>
              </a:spcAft>
              <a:buFont typeface="Arial" panose="020B0604020202020204" pitchFamily="34" charset="0"/>
              <a:buChar char="•"/>
            </a:pPr>
            <a:r>
              <a:rPr lang="en-IN" sz="1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The Hotel API supplier permits access to various hotels deals though </a:t>
            </a:r>
            <a:r>
              <a:rPr lang="en-IN" sz="1800" u="sng" kern="0" dirty="0">
                <a:solidFill>
                  <a:srgbClr val="137FB3"/>
                </a:solidFill>
                <a:effectLst/>
                <a:latin typeface="Times New Roman" panose="02020603050405020304" pitchFamily="18" charset="0"/>
                <a:ea typeface="Times New Roman" panose="02020603050405020304" pitchFamily="18" charset="0"/>
                <a:cs typeface="Times New Roman" panose="02020603050405020304" pitchFamily="18" charset="0"/>
                <a:hlinkClick r:id="rId6"/>
              </a:rPr>
              <a:t>flight API supplier</a:t>
            </a:r>
            <a:r>
              <a:rPr lang="en-IN" sz="1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enables access to end number of flights.</a:t>
            </a:r>
            <a:endParaRPr lang="en-IN" sz="16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44007324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708595CA-707B-C4BA-00B0-8C383F6320C4}"/>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827935" y="316395"/>
            <a:ext cx="1819275" cy="381000"/>
          </a:xfrm>
          <a:prstGeom prst="rect">
            <a:avLst/>
          </a:prstGeom>
        </p:spPr>
      </p:pic>
      <p:sp>
        <p:nvSpPr>
          <p:cNvPr id="3" name="TextBox 2">
            <a:extLst>
              <a:ext uri="{FF2B5EF4-FFF2-40B4-BE49-F238E27FC236}">
                <a16:creationId xmlns:a16="http://schemas.microsoft.com/office/drawing/2014/main" id="{92895E90-4F01-30F8-EDE9-793BF23BDBE1}"/>
              </a:ext>
            </a:extLst>
          </p:cNvPr>
          <p:cNvSpPr txBox="1"/>
          <p:nvPr/>
        </p:nvSpPr>
        <p:spPr>
          <a:xfrm>
            <a:off x="1500808" y="1013672"/>
            <a:ext cx="7583557" cy="4151586"/>
          </a:xfrm>
          <a:prstGeom prst="rect">
            <a:avLst/>
          </a:prstGeom>
          <a:noFill/>
        </p:spPr>
        <p:txBody>
          <a:bodyPr wrap="square">
            <a:spAutoFit/>
          </a:bodyPr>
          <a:lstStyle/>
          <a:p>
            <a:pPr algn="just">
              <a:lnSpc>
                <a:spcPct val="150000"/>
              </a:lnSpc>
              <a:spcAft>
                <a:spcPts val="800"/>
              </a:spcAft>
            </a:pPr>
            <a:r>
              <a:rPr lang="en-IN" sz="1800" b="1"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Features of FlightsLogic Hotel Booking Engine API</a:t>
            </a:r>
          </a:p>
          <a:p>
            <a:pPr algn="just">
              <a:lnSpc>
                <a:spcPct val="150000"/>
              </a:lnSpc>
              <a:spcAft>
                <a:spcPts val="800"/>
              </a:spcAft>
            </a:pPr>
            <a:endParaRPr lang="en-IN" sz="16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50000"/>
              </a:lnSpc>
              <a:spcAft>
                <a:spcPts val="800"/>
              </a:spcAft>
              <a:buFont typeface="Arial" panose="020B0604020202020204" pitchFamily="34" charset="0"/>
              <a:buChar char="•"/>
            </a:pPr>
            <a:r>
              <a:rPr lang="en-IN" sz="1800" u="sng" kern="0" dirty="0">
                <a:solidFill>
                  <a:srgbClr val="137FB3"/>
                </a:solidFill>
                <a:effectLst/>
                <a:latin typeface="Times New Roman" panose="02020603050405020304" pitchFamily="18" charset="0"/>
                <a:ea typeface="Times New Roman" panose="02020603050405020304" pitchFamily="18" charset="0"/>
                <a:cs typeface="Times New Roman" panose="02020603050405020304" pitchFamily="18" charset="0"/>
                <a:hlinkClick r:id="rId3"/>
              </a:rPr>
              <a:t>Flight booking Portal &amp; API</a:t>
            </a:r>
            <a:r>
              <a:rPr lang="en-IN" sz="1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for hotels is a feature-packed tool that allows you to take direct bookings through your own booking Portal 24x7days.</a:t>
            </a:r>
            <a:endParaRPr lang="en-IN" sz="16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50000"/>
              </a:lnSpc>
              <a:spcAft>
                <a:spcPts val="800"/>
              </a:spcAft>
              <a:buFont typeface="Arial" panose="020B0604020202020204" pitchFamily="34" charset="0"/>
              <a:buChar char="•"/>
            </a:pPr>
            <a:r>
              <a:rPr lang="en-IN" sz="1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Hotel website will take a shot at your own with online hotel reservation system with API Integration the visits into appointments and producing higher revenues per booking.</a:t>
            </a:r>
            <a:endParaRPr lang="en-IN" sz="16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50000"/>
              </a:lnSpc>
              <a:spcAft>
                <a:spcPts val="800"/>
              </a:spcAft>
              <a:buFont typeface="Arial" panose="020B0604020202020204" pitchFamily="34" charset="0"/>
              <a:buChar char="•"/>
            </a:pPr>
            <a:r>
              <a:rPr lang="en-IN" sz="1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It helps the hotel to save time by reducing the emails &amp; calls for the management and the confirmation of their reservations.</a:t>
            </a:r>
            <a:endParaRPr lang="en-IN" sz="16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12571025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708595CA-707B-C4BA-00B0-8C383F6320C4}"/>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827935" y="316395"/>
            <a:ext cx="1819275" cy="381000"/>
          </a:xfrm>
          <a:prstGeom prst="rect">
            <a:avLst/>
          </a:prstGeom>
        </p:spPr>
      </p:pic>
      <p:sp>
        <p:nvSpPr>
          <p:cNvPr id="3" name="TextBox 2">
            <a:extLst>
              <a:ext uri="{FF2B5EF4-FFF2-40B4-BE49-F238E27FC236}">
                <a16:creationId xmlns:a16="http://schemas.microsoft.com/office/drawing/2014/main" id="{EB36B10A-9E98-E2E9-CAB0-CD7BB4924095}"/>
              </a:ext>
            </a:extLst>
          </p:cNvPr>
          <p:cNvSpPr txBox="1"/>
          <p:nvPr/>
        </p:nvSpPr>
        <p:spPr>
          <a:xfrm>
            <a:off x="1212574" y="697395"/>
            <a:ext cx="7981122" cy="5233933"/>
          </a:xfrm>
          <a:prstGeom prst="rect">
            <a:avLst/>
          </a:prstGeom>
          <a:noFill/>
        </p:spPr>
        <p:txBody>
          <a:bodyPr wrap="square">
            <a:spAutoFit/>
          </a:bodyPr>
          <a:lstStyle/>
          <a:p>
            <a:pPr algn="just">
              <a:lnSpc>
                <a:spcPct val="150000"/>
              </a:lnSpc>
              <a:spcAft>
                <a:spcPts val="800"/>
              </a:spcAft>
            </a:pPr>
            <a:r>
              <a:rPr lang="en-IN" sz="1800" b="1"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FlightsLogic offers Hotel Booking Portal with API products and services by creating different sorts of portals which these days are ascending as the hotel portal application.</a:t>
            </a:r>
            <a:endParaRPr lang="en-IN" sz="16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50000"/>
              </a:lnSpc>
              <a:spcAft>
                <a:spcPts val="800"/>
              </a:spcAft>
              <a:buSzPts val="1000"/>
              <a:buFont typeface="Symbol" panose="05050102010706020507" pitchFamily="18" charset="2"/>
              <a:buChar char=""/>
              <a:tabLst>
                <a:tab pos="457200" algn="l"/>
              </a:tabLst>
            </a:pPr>
            <a:r>
              <a:rPr lang="en-IN" sz="1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We are providing all the bookings through a single API. So that it reveals the complexity in booking and quick access to the systems</a:t>
            </a:r>
            <a:endParaRPr lang="en-IN" sz="1600" kern="1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50000"/>
              </a:lnSpc>
              <a:spcAft>
                <a:spcPts val="800"/>
              </a:spcAft>
              <a:buSzPts val="1000"/>
              <a:buFont typeface="Symbol" panose="05050102010706020507" pitchFamily="18" charset="2"/>
              <a:buChar char=""/>
              <a:tabLst>
                <a:tab pos="457200" algn="l"/>
              </a:tabLst>
            </a:pPr>
            <a:r>
              <a:rPr lang="en-IN" sz="1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Easy set-up of the system and hassle-free integration</a:t>
            </a:r>
            <a:endParaRPr lang="en-IN" sz="1600" kern="1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50000"/>
              </a:lnSpc>
              <a:spcAft>
                <a:spcPts val="800"/>
              </a:spcAft>
              <a:buSzPts val="1000"/>
              <a:buFont typeface="Symbol" panose="05050102010706020507" pitchFamily="18" charset="2"/>
              <a:buChar char=""/>
              <a:tabLst>
                <a:tab pos="457200" algn="l"/>
              </a:tabLst>
            </a:pPr>
            <a:r>
              <a:rPr lang="en-IN" sz="1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Manage agent lists and control bookings, payments, and commissions</a:t>
            </a:r>
            <a:endParaRPr lang="en-IN" sz="1600" kern="1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50000"/>
              </a:lnSpc>
              <a:spcAft>
                <a:spcPts val="800"/>
              </a:spcAft>
              <a:buSzPts val="1000"/>
              <a:buFont typeface="Symbol" panose="05050102010706020507" pitchFamily="18" charset="2"/>
              <a:buChar char=""/>
              <a:tabLst>
                <a:tab pos="457200" algn="l"/>
              </a:tabLst>
            </a:pPr>
            <a:r>
              <a:rPr lang="en-IN" sz="1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Easy and flexible integration</a:t>
            </a:r>
            <a:endParaRPr lang="en-IN" sz="1600" kern="1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50000"/>
              </a:lnSpc>
              <a:spcAft>
                <a:spcPts val="800"/>
              </a:spcAft>
              <a:buSzPts val="1000"/>
              <a:buFont typeface="Symbol" panose="05050102010706020507" pitchFamily="18" charset="2"/>
              <a:buChar char=""/>
              <a:tabLst>
                <a:tab pos="457200" algn="l"/>
              </a:tabLst>
            </a:pPr>
            <a:r>
              <a:rPr lang="en-IN" sz="1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Easy cancellation of bookings through online portal</a:t>
            </a:r>
            <a:endParaRPr lang="en-IN" sz="1600" kern="1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50000"/>
              </a:lnSpc>
              <a:spcAft>
                <a:spcPts val="800"/>
              </a:spcAft>
              <a:buSzPts val="1000"/>
              <a:buFont typeface="Symbol" panose="05050102010706020507" pitchFamily="18" charset="2"/>
              <a:buChar char=""/>
              <a:tabLst>
                <a:tab pos="457200" algn="l"/>
              </a:tabLst>
            </a:pPr>
            <a:r>
              <a:rPr lang="en-IN" sz="1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Quick response from the supplier by sending the response by mail regarding booking, confirmation, and cancellations</a:t>
            </a:r>
            <a:endParaRPr lang="en-IN" sz="1600" kern="1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49166774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708595CA-707B-C4BA-00B0-8C383F6320C4}"/>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827935" y="316395"/>
            <a:ext cx="1819275" cy="381000"/>
          </a:xfrm>
          <a:prstGeom prst="rect">
            <a:avLst/>
          </a:prstGeom>
        </p:spPr>
      </p:pic>
      <p:sp>
        <p:nvSpPr>
          <p:cNvPr id="3" name="TextBox 2">
            <a:extLst>
              <a:ext uri="{FF2B5EF4-FFF2-40B4-BE49-F238E27FC236}">
                <a16:creationId xmlns:a16="http://schemas.microsoft.com/office/drawing/2014/main" id="{A8553F71-CF52-EF2B-8DD4-4DFECAD6773D}"/>
              </a:ext>
            </a:extLst>
          </p:cNvPr>
          <p:cNvSpPr txBox="1"/>
          <p:nvPr/>
        </p:nvSpPr>
        <p:spPr>
          <a:xfrm>
            <a:off x="1789044" y="1234906"/>
            <a:ext cx="7036904" cy="3992568"/>
          </a:xfrm>
          <a:prstGeom prst="rect">
            <a:avLst/>
          </a:prstGeom>
          <a:noFill/>
        </p:spPr>
        <p:txBody>
          <a:bodyPr wrap="square">
            <a:spAutoFit/>
          </a:bodyPr>
          <a:lstStyle/>
          <a:p>
            <a:pPr marL="285750" indent="-285750" algn="just">
              <a:lnSpc>
                <a:spcPct val="150000"/>
              </a:lnSpc>
              <a:spcAft>
                <a:spcPts val="800"/>
              </a:spcAft>
              <a:buFont typeface="Arial" panose="020B0604020202020204" pitchFamily="34" charset="0"/>
              <a:buChar char="•"/>
            </a:pPr>
            <a:r>
              <a:rPr lang="en-IN" sz="1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FlightsLogic API integration provides full control over the booking processes and transactions. API plays an important role between the travel suppliers and the clients through integration.</a:t>
            </a:r>
            <a:endParaRPr lang="en-IN" sz="16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50000"/>
              </a:lnSpc>
              <a:spcAft>
                <a:spcPts val="800"/>
              </a:spcAft>
              <a:buFont typeface="Arial" panose="020B0604020202020204" pitchFamily="34" charset="0"/>
              <a:buChar char="•"/>
            </a:pPr>
            <a:r>
              <a:rPr lang="en-IN" sz="1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Thus it acts as an online travel agency and you can provide travel services to the customers with your own agency by implementing newer technologies with FlightsLogic travel software solutions and travel Application Programming Interface.</a:t>
            </a:r>
            <a:endParaRPr lang="en-IN" sz="16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50000"/>
              </a:lnSpc>
              <a:spcAft>
                <a:spcPts val="800"/>
              </a:spcAft>
              <a:buFont typeface="Arial" panose="020B0604020202020204" pitchFamily="34" charset="0"/>
              <a:buChar char="•"/>
            </a:pPr>
            <a:r>
              <a:rPr lang="en-IN" sz="1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Our API allows you to customize the solutions for a comfortable and attractive Hotel Booking Engine.</a:t>
            </a:r>
            <a:endParaRPr lang="en-IN" sz="16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46135275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708595CA-707B-C4BA-00B0-8C383F6320C4}"/>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827935" y="316395"/>
            <a:ext cx="1819275" cy="381000"/>
          </a:xfrm>
          <a:prstGeom prst="rect">
            <a:avLst/>
          </a:prstGeom>
        </p:spPr>
      </p:pic>
      <p:sp>
        <p:nvSpPr>
          <p:cNvPr id="2" name="Title 1">
            <a:extLst>
              <a:ext uri="{FF2B5EF4-FFF2-40B4-BE49-F238E27FC236}">
                <a16:creationId xmlns:a16="http://schemas.microsoft.com/office/drawing/2014/main" id="{38BD3B40-8F08-552C-2AB1-1B32C5694973}"/>
              </a:ext>
            </a:extLst>
          </p:cNvPr>
          <p:cNvSpPr>
            <a:spLocks noGrp="1"/>
          </p:cNvSpPr>
          <p:nvPr>
            <p:ph type="ctrTitle"/>
          </p:nvPr>
        </p:nvSpPr>
        <p:spPr>
          <a:xfrm>
            <a:off x="2153952" y="1259652"/>
            <a:ext cx="6224736" cy="4338696"/>
          </a:xfrm>
        </p:spPr>
        <p:txBody>
          <a:bodyPr/>
          <a:lstStyle/>
          <a:p>
            <a:pPr marL="0" indent="0" algn="ctr">
              <a:buNone/>
            </a:pPr>
            <a:r>
              <a:rPr lang="en-IN" sz="4000" dirty="0">
                <a:latin typeface="Times New Roman" panose="02020603050405020304" pitchFamily="18" charset="0"/>
                <a:cs typeface="Times New Roman" panose="02020603050405020304" pitchFamily="18" charset="0"/>
              </a:rPr>
              <a:t>Contact Us</a:t>
            </a:r>
            <a:br>
              <a:rPr lang="en-IN" sz="2400" dirty="0">
                <a:latin typeface="Times New Roman" panose="02020603050405020304" pitchFamily="18" charset="0"/>
                <a:cs typeface="Times New Roman" panose="02020603050405020304" pitchFamily="18" charset="0"/>
              </a:rPr>
            </a:br>
            <a:br>
              <a:rPr lang="en-IN" sz="2400" dirty="0">
                <a:latin typeface="Times New Roman" panose="02020603050405020304" pitchFamily="18" charset="0"/>
                <a:cs typeface="Times New Roman" panose="02020603050405020304" pitchFamily="18" charset="0"/>
              </a:rPr>
            </a:br>
            <a:r>
              <a:rPr lang="en-IN" sz="2400" kern="1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For more details, Pls visit our website:</a:t>
            </a:r>
            <a:br>
              <a:rPr lang="en-IN" sz="2400" kern="100" dirty="0">
                <a:effectLst/>
                <a:latin typeface="Times New Roman" panose="02020603050405020304" pitchFamily="18" charset="0"/>
                <a:ea typeface="Calibri" panose="020F0502020204030204" pitchFamily="34" charset="0"/>
                <a:cs typeface="Times New Roman" panose="02020603050405020304" pitchFamily="18" charset="0"/>
              </a:rPr>
            </a:br>
            <a:r>
              <a:rPr lang="en-IN" sz="2400" u="sng" kern="100" dirty="0">
                <a:solidFill>
                  <a:schemeClr val="accent1"/>
                </a:solidFill>
                <a:effectLst/>
                <a:latin typeface="Times New Roman" panose="02020603050405020304" pitchFamily="18" charset="0"/>
                <a:ea typeface="Calibri" panose="020F0502020204030204" pitchFamily="34" charset="0"/>
                <a:cs typeface="Times New Roman" panose="02020603050405020304" pitchFamily="18" charset="0"/>
              </a:rPr>
              <a:t>https://www.flightslogic.com/hotel-booking-engine-api.php</a:t>
            </a:r>
            <a:br>
              <a:rPr lang="en-IN" sz="2400" u="sng" kern="100" dirty="0">
                <a:solidFill>
                  <a:schemeClr val="accent1"/>
                </a:solidFill>
                <a:effectLst/>
                <a:latin typeface="Times New Roman" panose="02020603050405020304" pitchFamily="18" charset="0"/>
                <a:ea typeface="Calibri" panose="020F0502020204030204" pitchFamily="34" charset="0"/>
                <a:cs typeface="Times New Roman" panose="02020603050405020304" pitchFamily="18" charset="0"/>
              </a:rPr>
            </a:br>
            <a:br>
              <a:rPr lang="en-IN" sz="2400" u="sng" kern="100" dirty="0">
                <a:solidFill>
                  <a:schemeClr val="accent1"/>
                </a:solidFill>
                <a:effectLst/>
                <a:latin typeface="Times New Roman" panose="02020603050405020304" pitchFamily="18" charset="0"/>
                <a:ea typeface="Calibri" panose="020F0502020204030204" pitchFamily="34" charset="0"/>
                <a:cs typeface="Times New Roman" panose="02020603050405020304" pitchFamily="18" charset="0"/>
              </a:rPr>
            </a:br>
            <a:br>
              <a:rPr lang="en-IN" sz="2400" u="sng" kern="100" dirty="0">
                <a:solidFill>
                  <a:schemeClr val="accent1"/>
                </a:solidFill>
                <a:effectLst/>
                <a:latin typeface="Times New Roman" panose="02020603050405020304" pitchFamily="18" charset="0"/>
                <a:ea typeface="Calibri" panose="020F0502020204030204" pitchFamily="34" charset="0"/>
                <a:cs typeface="Times New Roman" panose="02020603050405020304" pitchFamily="18" charset="0"/>
              </a:rPr>
            </a:br>
            <a:r>
              <a:rPr lang="en-IN" sz="2400" b="1" dirty="0">
                <a:latin typeface="Times New Roman" panose="02020603050405020304" pitchFamily="18" charset="0"/>
                <a:ea typeface="Calibri" panose="020F0502020204030204" pitchFamily="34" charset="0"/>
                <a:cs typeface="Times New Roman" panose="02020603050405020304" pitchFamily="18" charset="0"/>
              </a:rPr>
              <a:t>Email id :  </a:t>
            </a:r>
            <a:r>
              <a:rPr lang="en-IN" sz="2400" b="1" u="sng" dirty="0">
                <a:solidFill>
                  <a:schemeClr val="accent2">
                    <a:lumMod val="60000"/>
                    <a:lumOff val="40000"/>
                  </a:schemeClr>
                </a:solidFill>
                <a:latin typeface="Times New Roman" panose="02020603050405020304" pitchFamily="18" charset="0"/>
                <a:ea typeface="Calibri" panose="020F0502020204030204" pitchFamily="34" charset="0"/>
                <a:cs typeface="Times New Roman" panose="02020603050405020304" pitchFamily="18" charset="0"/>
              </a:rPr>
              <a:t>contact@flightslogic.com </a:t>
            </a:r>
            <a:br>
              <a:rPr lang="en-IN" sz="2400" u="sng" dirty="0">
                <a:solidFill>
                  <a:schemeClr val="accent2">
                    <a:lumMod val="60000"/>
                    <a:lumOff val="40000"/>
                  </a:schemeClr>
                </a:solidFill>
                <a:latin typeface="Times New Roman" panose="02020603050405020304" pitchFamily="18" charset="0"/>
                <a:ea typeface="Calibri" panose="020F0502020204030204" pitchFamily="34" charset="0"/>
                <a:cs typeface="Times New Roman" panose="02020603050405020304" pitchFamily="18" charset="0"/>
              </a:rPr>
            </a:br>
            <a:br>
              <a:rPr lang="en-IN" sz="2400" dirty="0">
                <a:latin typeface="Times New Roman" panose="02020603050405020304" pitchFamily="18" charset="0"/>
                <a:cs typeface="Times New Roman" panose="02020603050405020304" pitchFamily="18" charset="0"/>
              </a:rPr>
            </a:br>
            <a:endParaRPr lang="en-IN" sz="2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864037136"/>
      </p:ext>
    </p:extLst>
  </p:cSld>
  <p:clrMapOvr>
    <a:masterClrMapping/>
  </p:clrMapOvr>
</p:sld>
</file>

<file path=ppt/theme/theme1.xml><?xml version="1.0" encoding="utf-8"?>
<a:theme xmlns:a="http://schemas.openxmlformats.org/drawingml/2006/main" name="Facet">
  <a:themeElements>
    <a:clrScheme name="Facet">
      <a:dk1>
        <a:sysClr val="windowText" lastClr="000000"/>
      </a:dk1>
      <a:lt1>
        <a:sysClr val="window" lastClr="FFFFFF"/>
      </a:lt1>
      <a:dk2>
        <a:srgbClr val="2C3C43"/>
      </a:dk2>
      <a:lt2>
        <a:srgbClr val="EBEBEB"/>
      </a:lt2>
      <a:accent1>
        <a:srgbClr val="90C226"/>
      </a:accent1>
      <a:accent2>
        <a:srgbClr val="54A021"/>
      </a:accent2>
      <a:accent3>
        <a:srgbClr val="E6B91E"/>
      </a:accent3>
      <a:accent4>
        <a:srgbClr val="E76618"/>
      </a:accent4>
      <a:accent5>
        <a:srgbClr val="C42F1A"/>
      </a:accent5>
      <a:accent6>
        <a:srgbClr val="918655"/>
      </a:accent6>
      <a:hlink>
        <a:srgbClr val="99CA3C"/>
      </a:hlink>
      <a:folHlink>
        <a:srgbClr val="B9D181"/>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CFBC31BA-B70F-4F30-BCAA-4F3011E16C4D}"/>
    </a:ext>
  </a:extLst>
</a:theme>
</file>

<file path=docProps/app.xml><?xml version="1.0" encoding="utf-8"?>
<Properties xmlns="http://schemas.openxmlformats.org/officeDocument/2006/extended-properties" xmlns:vt="http://schemas.openxmlformats.org/officeDocument/2006/docPropsVTypes">
  <Template>Facet</Template>
  <TotalTime>21</TotalTime>
  <Words>1216</Words>
  <Application>Microsoft Office PowerPoint</Application>
  <PresentationFormat>Widescreen</PresentationFormat>
  <Paragraphs>57</Paragraphs>
  <Slides>13</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13</vt:i4>
      </vt:variant>
    </vt:vector>
  </HeadingPairs>
  <TitlesOfParts>
    <vt:vector size="20" baseType="lpstr">
      <vt:lpstr>Arial</vt:lpstr>
      <vt:lpstr>Calibri</vt:lpstr>
      <vt:lpstr>Symbol</vt:lpstr>
      <vt:lpstr>Times New Roman</vt:lpstr>
      <vt:lpstr>Trebuchet MS</vt:lpstr>
      <vt:lpstr>Wingdings 3</vt:lpstr>
      <vt:lpstr>Facet</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Contact Us  For more details, Pls visit our website: https://www.flightslogic.com/hotel-booking-engine-api.php   Email id :  contact@flightslogic.com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anu suya</dc:creator>
  <cp:lastModifiedBy>anu suya</cp:lastModifiedBy>
  <cp:revision>3</cp:revision>
  <dcterms:created xsi:type="dcterms:W3CDTF">2023-11-10T13:19:07Z</dcterms:created>
  <dcterms:modified xsi:type="dcterms:W3CDTF">2023-11-11T04:08:04Z</dcterms:modified>
</cp:coreProperties>
</file>