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7" d="100"/>
          <a:sy n="77" d="100"/>
        </p:scale>
        <p:origin x="91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A2DD617-81CD-4D54-A39C-1D3967F44598}" type="datetimeFigureOut">
              <a:rPr lang="en-IN" smtClean="0"/>
              <a:t>29-12-2023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4CE96C1-676D-41F1-BABB-CB303FF0C16A}" type="slidenum">
              <a:rPr lang="en-IN" smtClean="0"/>
              <a:t>‹#›</a:t>
            </a:fld>
            <a:endParaRPr lang="en-IN"/>
          </a:p>
        </p:txBody>
      </p:sp>
    </p:spTree>
    <p:extLst>
      <p:ext uri="{BB962C8B-B14F-4D97-AF65-F5344CB8AC3E}">
        <p14:creationId xmlns:p14="http://schemas.microsoft.com/office/powerpoint/2010/main" val="5618678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A2DD617-81CD-4D54-A39C-1D3967F44598}" type="datetimeFigureOut">
              <a:rPr lang="en-IN" smtClean="0"/>
              <a:t>29-12-2023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4CE96C1-676D-41F1-BABB-CB303FF0C16A}" type="slidenum">
              <a:rPr lang="en-IN" smtClean="0"/>
              <a:t>‹#›</a:t>
            </a:fld>
            <a:endParaRPr lang="en-IN"/>
          </a:p>
        </p:txBody>
      </p:sp>
    </p:spTree>
    <p:extLst>
      <p:ext uri="{BB962C8B-B14F-4D97-AF65-F5344CB8AC3E}">
        <p14:creationId xmlns:p14="http://schemas.microsoft.com/office/powerpoint/2010/main" val="24314900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2DD617-81CD-4D54-A39C-1D3967F44598}" type="datetimeFigureOut">
              <a:rPr lang="en-IN" smtClean="0"/>
              <a:t>29-12-2023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4CE96C1-676D-41F1-BABB-CB303FF0C16A}" type="slidenum">
              <a:rPr lang="en-IN" smtClean="0"/>
              <a:t>‹#›</a:t>
            </a:fld>
            <a:endParaRPr lang="en-IN"/>
          </a:p>
        </p:txBody>
      </p:sp>
    </p:spTree>
    <p:extLst>
      <p:ext uri="{BB962C8B-B14F-4D97-AF65-F5344CB8AC3E}">
        <p14:creationId xmlns:p14="http://schemas.microsoft.com/office/powerpoint/2010/main" val="23718192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A2DD617-81CD-4D54-A39C-1D3967F44598}" type="datetimeFigureOut">
              <a:rPr lang="en-IN" smtClean="0"/>
              <a:t>29-12-2023</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4CE96C1-676D-41F1-BABB-CB303FF0C16A}" type="slidenum">
              <a:rPr lang="en-IN" smtClean="0"/>
              <a:t>‹#›</a:t>
            </a:fld>
            <a:endParaRPr lang="en-IN"/>
          </a:p>
        </p:txBody>
      </p:sp>
    </p:spTree>
    <p:extLst>
      <p:ext uri="{BB962C8B-B14F-4D97-AF65-F5344CB8AC3E}">
        <p14:creationId xmlns:p14="http://schemas.microsoft.com/office/powerpoint/2010/main" val="32333830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A2DD617-81CD-4D54-A39C-1D3967F44598}" type="datetimeFigureOut">
              <a:rPr lang="en-IN" smtClean="0"/>
              <a:t>29-12-2023</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84CE96C1-676D-41F1-BABB-CB303FF0C16A}" type="slidenum">
              <a:rPr lang="en-IN" smtClean="0"/>
              <a:t>‹#›</a:t>
            </a:fld>
            <a:endParaRPr lang="en-IN"/>
          </a:p>
        </p:txBody>
      </p:sp>
    </p:spTree>
    <p:extLst>
      <p:ext uri="{BB962C8B-B14F-4D97-AF65-F5344CB8AC3E}">
        <p14:creationId xmlns:p14="http://schemas.microsoft.com/office/powerpoint/2010/main" val="15373943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A2DD617-81CD-4D54-A39C-1D3967F44598}" type="datetimeFigureOut">
              <a:rPr lang="en-IN" smtClean="0"/>
              <a:t>29-12-2023</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84CE96C1-676D-41F1-BABB-CB303FF0C16A}" type="slidenum">
              <a:rPr lang="en-IN" smtClean="0"/>
              <a:t>‹#›</a:t>
            </a:fld>
            <a:endParaRPr lang="en-IN"/>
          </a:p>
        </p:txBody>
      </p:sp>
    </p:spTree>
    <p:extLst>
      <p:ext uri="{BB962C8B-B14F-4D97-AF65-F5344CB8AC3E}">
        <p14:creationId xmlns:p14="http://schemas.microsoft.com/office/powerpoint/2010/main" val="20629097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2DD617-81CD-4D54-A39C-1D3967F44598}" type="datetimeFigureOut">
              <a:rPr lang="en-IN" smtClean="0"/>
              <a:t>29-12-2023</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84CE96C1-676D-41F1-BABB-CB303FF0C16A}" type="slidenum">
              <a:rPr lang="en-IN" smtClean="0"/>
              <a:t>‹#›</a:t>
            </a:fld>
            <a:endParaRPr lang="en-IN"/>
          </a:p>
        </p:txBody>
      </p:sp>
    </p:spTree>
    <p:extLst>
      <p:ext uri="{BB962C8B-B14F-4D97-AF65-F5344CB8AC3E}">
        <p14:creationId xmlns:p14="http://schemas.microsoft.com/office/powerpoint/2010/main" val="29523675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A2DD617-81CD-4D54-A39C-1D3967F44598}" type="datetimeFigureOut">
              <a:rPr lang="en-IN" smtClean="0"/>
              <a:t>29-12-2023</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4CE96C1-676D-41F1-BABB-CB303FF0C16A}" type="slidenum">
              <a:rPr lang="en-IN" smtClean="0"/>
              <a:t>‹#›</a:t>
            </a:fld>
            <a:endParaRPr lang="en-IN"/>
          </a:p>
        </p:txBody>
      </p:sp>
    </p:spTree>
    <p:extLst>
      <p:ext uri="{BB962C8B-B14F-4D97-AF65-F5344CB8AC3E}">
        <p14:creationId xmlns:p14="http://schemas.microsoft.com/office/powerpoint/2010/main" val="2291231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4CE96C1-676D-41F1-BABB-CB303FF0C16A}" type="slidenum">
              <a:rPr lang="en-IN" smtClean="0"/>
              <a:t>‹#›</a:t>
            </a:fld>
            <a:endParaRPr lang="en-IN"/>
          </a:p>
        </p:txBody>
      </p:sp>
      <p:sp>
        <p:nvSpPr>
          <p:cNvPr id="5" name="Date Placeholder 4"/>
          <p:cNvSpPr>
            <a:spLocks noGrp="1"/>
          </p:cNvSpPr>
          <p:nvPr>
            <p:ph type="dt" sz="half" idx="10"/>
          </p:nvPr>
        </p:nvSpPr>
        <p:spPr/>
        <p:txBody>
          <a:bodyPr/>
          <a:lstStyle/>
          <a:p>
            <a:fld id="{3A2DD617-81CD-4D54-A39C-1D3967F44598}" type="datetimeFigureOut">
              <a:rPr lang="en-IN" smtClean="0"/>
              <a:t>29-12-2023</a:t>
            </a:fld>
            <a:endParaRPr lang="en-IN"/>
          </a:p>
        </p:txBody>
      </p:sp>
    </p:spTree>
    <p:extLst>
      <p:ext uri="{BB962C8B-B14F-4D97-AF65-F5344CB8AC3E}">
        <p14:creationId xmlns:p14="http://schemas.microsoft.com/office/powerpoint/2010/main" val="32955654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2DD617-81CD-4D54-A39C-1D3967F44598}" type="datetimeFigureOut">
              <a:rPr lang="en-IN" smtClean="0"/>
              <a:t>29-12-2023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4CE96C1-676D-41F1-BABB-CB303FF0C16A}" type="slidenum">
              <a:rPr lang="en-IN" smtClean="0"/>
              <a:t>‹#›</a:t>
            </a:fld>
            <a:endParaRPr lang="en-IN"/>
          </a:p>
        </p:txBody>
      </p:sp>
    </p:spTree>
    <p:extLst>
      <p:ext uri="{BB962C8B-B14F-4D97-AF65-F5344CB8AC3E}">
        <p14:creationId xmlns:p14="http://schemas.microsoft.com/office/powerpoint/2010/main" val="18650619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2DD617-81CD-4D54-A39C-1D3967F44598}" type="datetimeFigureOut">
              <a:rPr lang="en-IN" smtClean="0"/>
              <a:t>29-12-2023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4CE96C1-676D-41F1-BABB-CB303FF0C16A}"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0225982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2DD617-81CD-4D54-A39C-1D3967F44598}" type="datetimeFigureOut">
              <a:rPr lang="en-IN" smtClean="0"/>
              <a:t>29-12-2023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4CE96C1-676D-41F1-BABB-CB303FF0C16A}" type="slidenum">
              <a:rPr lang="en-IN" smtClean="0"/>
              <a:t>‹#›</a:t>
            </a:fld>
            <a:endParaRPr lang="en-IN"/>
          </a:p>
        </p:txBody>
      </p:sp>
    </p:spTree>
    <p:extLst>
      <p:ext uri="{BB962C8B-B14F-4D97-AF65-F5344CB8AC3E}">
        <p14:creationId xmlns:p14="http://schemas.microsoft.com/office/powerpoint/2010/main" val="31294010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2DD617-81CD-4D54-A39C-1D3967F44598}" type="datetimeFigureOut">
              <a:rPr lang="en-IN" smtClean="0"/>
              <a:t>29-12-2023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4CE96C1-676D-41F1-BABB-CB303FF0C16A}"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2771187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2DD617-81CD-4D54-A39C-1D3967F44598}" type="datetimeFigureOut">
              <a:rPr lang="en-IN" smtClean="0"/>
              <a:t>29-12-2023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4CE96C1-676D-41F1-BABB-CB303FF0C16A}" type="slidenum">
              <a:rPr lang="en-IN" smtClean="0"/>
              <a:t>‹#›</a:t>
            </a:fld>
            <a:endParaRPr lang="en-IN"/>
          </a:p>
        </p:txBody>
      </p:sp>
    </p:spTree>
    <p:extLst>
      <p:ext uri="{BB962C8B-B14F-4D97-AF65-F5344CB8AC3E}">
        <p14:creationId xmlns:p14="http://schemas.microsoft.com/office/powerpoint/2010/main" val="40661619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A2DD617-81CD-4D54-A39C-1D3967F44598}" type="datetimeFigureOut">
              <a:rPr lang="en-IN" smtClean="0"/>
              <a:t>29-12-2023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4CE96C1-676D-41F1-BABB-CB303FF0C16A}" type="slidenum">
              <a:rPr lang="en-IN" smtClean="0"/>
              <a:t>‹#›</a:t>
            </a:fld>
            <a:endParaRPr lang="en-IN"/>
          </a:p>
        </p:txBody>
      </p:sp>
    </p:spTree>
    <p:extLst>
      <p:ext uri="{BB962C8B-B14F-4D97-AF65-F5344CB8AC3E}">
        <p14:creationId xmlns:p14="http://schemas.microsoft.com/office/powerpoint/2010/main" val="35248871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A2DD617-81CD-4D54-A39C-1D3967F44598}" type="datetimeFigureOut">
              <a:rPr lang="en-IN" smtClean="0"/>
              <a:t>29-12-2023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4CE96C1-676D-41F1-BABB-CB303FF0C16A}" type="slidenum">
              <a:rPr lang="en-IN" smtClean="0"/>
              <a:t>‹#›</a:t>
            </a:fld>
            <a:endParaRPr lang="en-IN"/>
          </a:p>
        </p:txBody>
      </p:sp>
    </p:spTree>
    <p:extLst>
      <p:ext uri="{BB962C8B-B14F-4D97-AF65-F5344CB8AC3E}">
        <p14:creationId xmlns:p14="http://schemas.microsoft.com/office/powerpoint/2010/main" val="4216338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A2DD617-81CD-4D54-A39C-1D3967F44598}" type="datetimeFigureOut">
              <a:rPr lang="en-IN" smtClean="0"/>
              <a:t>29-12-2023</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84CE96C1-676D-41F1-BABB-CB303FF0C16A}" type="slidenum">
              <a:rPr lang="en-IN" smtClean="0"/>
              <a:t>‹#›</a:t>
            </a:fld>
            <a:endParaRPr lang="en-IN"/>
          </a:p>
        </p:txBody>
      </p:sp>
    </p:spTree>
    <p:extLst>
      <p:ext uri="{BB962C8B-B14F-4D97-AF65-F5344CB8AC3E}">
        <p14:creationId xmlns:p14="http://schemas.microsoft.com/office/powerpoint/2010/main" val="961649849"/>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 id="2147483725" r:id="rId13"/>
    <p:sldLayoutId id="2147483726" r:id="rId14"/>
    <p:sldLayoutId id="2147483727" r:id="rId15"/>
    <p:sldLayoutId id="214748372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wex.com"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trawex.com/list-of-travel-technology-companies.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trawex.com/xml-hotels.php"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wex.com/xml-integration.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trawex.com/hotel-api.php"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trawex.com/api-integration.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trawex.com/hotel-booking-api.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trawex.com/what-is-travel-api.php"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trawex.com/online-booking-system.php" TargetMode="External"/><Relationship Id="rId7" Type="http://schemas.openxmlformats.org/officeDocument/2006/relationships/hyperlink" Target="https://www.trawex.com/hotel-booking-solution.php"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s://www.trawex.com/partnerships.php" TargetMode="External"/><Relationship Id="rId5" Type="http://schemas.openxmlformats.org/officeDocument/2006/relationships/hyperlink" Target="https://www.trawex.com/white-label.php" TargetMode="External"/><Relationship Id="rId4" Type="http://schemas.openxmlformats.org/officeDocument/2006/relationships/hyperlink" Target="https://www.trawex.com/online-hotel-booking-portal.php"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trawex.com/hotel-booking-api.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797E9C2-28A3-EDD1-7DC8-172F9711E7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5202" y="255349"/>
            <a:ext cx="1912119" cy="402551"/>
          </a:xfrm>
          <a:prstGeom prst="rect">
            <a:avLst/>
          </a:prstGeom>
        </p:spPr>
      </p:pic>
      <p:sp>
        <p:nvSpPr>
          <p:cNvPr id="7" name="TextBox 6">
            <a:extLst>
              <a:ext uri="{FF2B5EF4-FFF2-40B4-BE49-F238E27FC236}">
                <a16:creationId xmlns:a16="http://schemas.microsoft.com/office/drawing/2014/main" id="{141E3956-953E-4E41-3154-AEF1D937B37B}"/>
              </a:ext>
            </a:extLst>
          </p:cNvPr>
          <p:cNvSpPr txBox="1"/>
          <p:nvPr/>
        </p:nvSpPr>
        <p:spPr>
          <a:xfrm>
            <a:off x="3289853" y="456625"/>
            <a:ext cx="3548270" cy="752065"/>
          </a:xfrm>
          <a:prstGeom prst="rect">
            <a:avLst/>
          </a:prstGeom>
          <a:noFill/>
        </p:spPr>
        <p:txBody>
          <a:bodyPr wrap="square">
            <a:spAutoFit/>
          </a:bodyPr>
          <a:lstStyle/>
          <a:p>
            <a:pPr>
              <a:lnSpc>
                <a:spcPct val="150000"/>
              </a:lnSpc>
              <a:spcAft>
                <a:spcPts val="800"/>
              </a:spcAft>
            </a:pPr>
            <a:r>
              <a:rPr lang="en-IN" sz="3200" b="1" kern="1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Hotel Booking API</a:t>
            </a:r>
            <a:endParaRPr lang="en-IN" sz="3200" kern="1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E2924219-97D4-F248-E6DB-C176783C0751}"/>
              </a:ext>
            </a:extLst>
          </p:cNvPr>
          <p:cNvSpPr txBox="1"/>
          <p:nvPr/>
        </p:nvSpPr>
        <p:spPr>
          <a:xfrm>
            <a:off x="3378431" y="5446764"/>
            <a:ext cx="3679223"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effectLst/>
                <a:latin typeface="Calibri" panose="020F0502020204030204" pitchFamily="34" charset="0"/>
                <a:ea typeface="Calibri" panose="020F0502020204030204" pitchFamily="34" charset="0"/>
                <a:cs typeface="Times New Roman" panose="02020603050405020304" pitchFamily="18" charset="0"/>
              </a:rPr>
              <a:t>Email id :</a:t>
            </a:r>
            <a:r>
              <a:rPr lang="en-IN" sz="2000" b="1" dirty="0">
                <a:latin typeface="Calibri" panose="020F0502020204030204" pitchFamily="34" charset="0"/>
                <a:ea typeface="Calibri" panose="020F0502020204030204" pitchFamily="34" charset="0"/>
                <a:cs typeface="Calibri" panose="020F0502020204030204" pitchFamily="34" charset="0"/>
              </a:rPr>
              <a:t> </a:t>
            </a:r>
            <a:r>
              <a:rPr lang="en-IN" sz="2000" dirty="0">
                <a:solidFill>
                  <a:schemeClr val="accent2"/>
                </a:solidFill>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contact@trawex.com</a:t>
            </a:r>
            <a:endParaRPr lang="en-IN" sz="2000" dirty="0">
              <a:solidFill>
                <a:schemeClr val="accent2"/>
              </a:solidFill>
              <a:latin typeface="Calibri" panose="020F0502020204030204" pitchFamily="34" charset="0"/>
              <a:ea typeface="Calibri" panose="020F0502020204030204" pitchFamily="34" charset="0"/>
              <a:cs typeface="Calibri" panose="020F0502020204030204" pitchFamily="34" charset="0"/>
            </a:endParaRPr>
          </a:p>
        </p:txBody>
      </p:sp>
      <p:pic>
        <p:nvPicPr>
          <p:cNvPr id="15" name="Picture 14">
            <a:extLst>
              <a:ext uri="{FF2B5EF4-FFF2-40B4-BE49-F238E27FC236}">
                <a16:creationId xmlns:a16="http://schemas.microsoft.com/office/drawing/2014/main" id="{334D727E-0623-2936-C364-52232591D3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52169" y="1718136"/>
            <a:ext cx="5349440" cy="3046701"/>
          </a:xfrm>
          <a:prstGeom prst="rect">
            <a:avLst/>
          </a:prstGeom>
        </p:spPr>
      </p:pic>
    </p:spTree>
    <p:extLst>
      <p:ext uri="{BB962C8B-B14F-4D97-AF65-F5344CB8AC3E}">
        <p14:creationId xmlns:p14="http://schemas.microsoft.com/office/powerpoint/2010/main" val="8602212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797E9C2-28A3-EDD1-7DC8-172F9711E7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35324" y="255350"/>
            <a:ext cx="1912119" cy="402551"/>
          </a:xfrm>
          <a:prstGeom prst="rect">
            <a:avLst/>
          </a:prstGeom>
        </p:spPr>
      </p:pic>
      <p:sp>
        <p:nvSpPr>
          <p:cNvPr id="3" name="TextBox 2">
            <a:extLst>
              <a:ext uri="{FF2B5EF4-FFF2-40B4-BE49-F238E27FC236}">
                <a16:creationId xmlns:a16="http://schemas.microsoft.com/office/drawing/2014/main" id="{62CC0CBD-34FF-DACC-EE55-290321D25A4B}"/>
              </a:ext>
            </a:extLst>
          </p:cNvPr>
          <p:cNvSpPr txBox="1"/>
          <p:nvPr/>
        </p:nvSpPr>
        <p:spPr>
          <a:xfrm>
            <a:off x="1431234" y="914722"/>
            <a:ext cx="7553739" cy="5028556"/>
          </a:xfrm>
          <a:prstGeom prst="rect">
            <a:avLst/>
          </a:prstGeom>
          <a:noFill/>
        </p:spPr>
        <p:txBody>
          <a:bodyPr wrap="square">
            <a:spAutoFit/>
          </a:bodyPr>
          <a:lstStyle/>
          <a:p>
            <a:pPr algn="just">
              <a:lnSpc>
                <a:spcPct val="150000"/>
              </a:lnSpc>
            </a:pPr>
            <a:r>
              <a:rPr lang="en-IN" sz="1800" b="1" dirty="0">
                <a:solidFill>
                  <a:srgbClr val="000000"/>
                </a:solidFill>
                <a:effectLst/>
                <a:latin typeface="Times New Roman" panose="02020603050405020304" pitchFamily="18" charset="0"/>
                <a:ea typeface="Times New Roman" panose="02020603050405020304" pitchFamily="18" charset="0"/>
              </a:rPr>
              <a:t>What is Hotel Booking API and how it is beneficial for the travel sector?</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Our hotel booking API module can help your company sell your services (hotels, tours, flights rent a car etc) via XML integration to other agencies that are selling to the direct clients.</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The back-office allows you to manage all levels of mark-up commissions to the net price of the supplier, separately for each agency using your system. We can set up a worldwide website, country specific or a region specific depending on your requirement.</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Our tailor-made solution helps you in setting up complete website where users can instantly book, search for a hotel with various criteria's and plan a holiday and in return you earn commission up to 10% of booking amount depending upon the supplier partner.</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246164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797E9C2-28A3-EDD1-7DC8-172F9711E7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35324" y="255350"/>
            <a:ext cx="1912119" cy="402551"/>
          </a:xfrm>
          <a:prstGeom prst="rect">
            <a:avLst/>
          </a:prstGeom>
        </p:spPr>
      </p:pic>
      <p:sp>
        <p:nvSpPr>
          <p:cNvPr id="3" name="TextBox 2">
            <a:extLst>
              <a:ext uri="{FF2B5EF4-FFF2-40B4-BE49-F238E27FC236}">
                <a16:creationId xmlns:a16="http://schemas.microsoft.com/office/drawing/2014/main" id="{7436229A-4477-204F-49B8-3AF81779C5EE}"/>
              </a:ext>
            </a:extLst>
          </p:cNvPr>
          <p:cNvSpPr txBox="1"/>
          <p:nvPr/>
        </p:nvSpPr>
        <p:spPr>
          <a:xfrm>
            <a:off x="1103244" y="914722"/>
            <a:ext cx="7991062"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The integration between Booking Expert and your management system can be carried out in a safe and reliable way through an interface XML to automatically import the availability, prices and minimum-stays, as well as downloading the reservations.</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You can also manage the mark-up per provider, per city and per agency. Also, you have access to our Business Intelligence module that lets you see your best-performing agencies and providers and adjust your commissions accordingly.</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Trawex has been providing </a:t>
            </a:r>
            <a:r>
              <a:rPr lang="en-IN" sz="1800" u="sng" dirty="0">
                <a:solidFill>
                  <a:srgbClr val="137FB3"/>
                </a:solidFill>
                <a:effectLst/>
                <a:latin typeface="Times New Roman" panose="02020603050405020304" pitchFamily="18" charset="0"/>
                <a:ea typeface="Times New Roman" panose="02020603050405020304" pitchFamily="18" charset="0"/>
                <a:hlinkClick r:id="rId3"/>
              </a:rPr>
              <a:t>travel technology services</a:t>
            </a:r>
            <a:r>
              <a:rPr lang="en-IN" sz="1800" dirty="0">
                <a:solidFill>
                  <a:srgbClr val="000000"/>
                </a:solidFill>
                <a:effectLst/>
                <a:latin typeface="Times New Roman" panose="02020603050405020304" pitchFamily="18" charset="0"/>
                <a:ea typeface="Times New Roman" panose="02020603050405020304" pitchFamily="18" charset="0"/>
              </a:rPr>
              <a:t> to travel agents and affiliates for more than 5 years. We understand what is required for setting up white label hotel reservation and booking engines.</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We have proficiency in handling </a:t>
            </a:r>
            <a:r>
              <a:rPr lang="en-IN" sz="1800" u="sng" dirty="0">
                <a:solidFill>
                  <a:srgbClr val="137FB3"/>
                </a:solidFill>
                <a:effectLst/>
                <a:latin typeface="Times New Roman" panose="02020603050405020304" pitchFamily="18" charset="0"/>
                <a:ea typeface="Times New Roman" panose="02020603050405020304" pitchFamily="18" charset="0"/>
                <a:hlinkClick r:id="rId4"/>
              </a:rPr>
              <a:t>hotel xml integration</a:t>
            </a:r>
            <a:r>
              <a:rPr lang="en-IN" sz="1800" dirty="0">
                <a:solidFill>
                  <a:srgbClr val="000000"/>
                </a:solidFill>
                <a:effectLst/>
                <a:latin typeface="Times New Roman" panose="02020603050405020304" pitchFamily="18" charset="0"/>
                <a:ea typeface="Times New Roman" panose="02020603050405020304" pitchFamily="18" charset="0"/>
              </a:rPr>
              <a:t> with various third party suppliers like Roam free, Booking.com, Expedia, Hotles’re and many more.</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432333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797E9C2-28A3-EDD1-7DC8-172F9711E7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35324" y="255350"/>
            <a:ext cx="1912119" cy="402551"/>
          </a:xfrm>
          <a:prstGeom prst="rect">
            <a:avLst/>
          </a:prstGeom>
        </p:spPr>
      </p:pic>
      <p:sp>
        <p:nvSpPr>
          <p:cNvPr id="3" name="TextBox 2">
            <a:extLst>
              <a:ext uri="{FF2B5EF4-FFF2-40B4-BE49-F238E27FC236}">
                <a16:creationId xmlns:a16="http://schemas.microsoft.com/office/drawing/2014/main" id="{4B2CF7A6-F1A0-FA71-C4DF-62374FF01EFD}"/>
              </a:ext>
            </a:extLst>
          </p:cNvPr>
          <p:cNvSpPr txBox="1"/>
          <p:nvPr/>
        </p:nvSpPr>
        <p:spPr>
          <a:xfrm>
            <a:off x="1361660" y="914722"/>
            <a:ext cx="7504044"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We understand the web technologies available in the market and prefer to use the most stable among them so that the proposed system will run smoothly for a longer period.</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We prefer to use SSL for all the forms that involve credit card transaction as our team understands that there is always a risk of information/data theft in online transactions.</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On the basis of the search results, an agent can then pick the appropriate vendor to trade, perform the travel booking &amp; make the payment online to complete the transaction.</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A commercial travel booking engine was built that allowed travel service providers to register with their packages and travel agents to enter complete details of their requirements and perform an advanced search query.</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906432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797E9C2-28A3-EDD1-7DC8-172F9711E7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35324" y="255350"/>
            <a:ext cx="1912119" cy="402551"/>
          </a:xfrm>
          <a:prstGeom prst="rect">
            <a:avLst/>
          </a:prstGeom>
        </p:spPr>
      </p:pic>
      <p:sp>
        <p:nvSpPr>
          <p:cNvPr id="3" name="TextBox 2">
            <a:extLst>
              <a:ext uri="{FF2B5EF4-FFF2-40B4-BE49-F238E27FC236}">
                <a16:creationId xmlns:a16="http://schemas.microsoft.com/office/drawing/2014/main" id="{7699FC8C-40D4-C0B2-C3C6-5F1CAA64DA3E}"/>
              </a:ext>
            </a:extLst>
          </p:cNvPr>
          <p:cNvSpPr txBox="1"/>
          <p:nvPr/>
        </p:nvSpPr>
        <p:spPr>
          <a:xfrm>
            <a:off x="1361661" y="706973"/>
            <a:ext cx="7653130" cy="544405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We provide you custom design for the website along with XML integration and backend to update the static pages. Both the travel agents &amp; travel service providers were provided with an Admin &amp; user control panel; through which they can authorize a request, cancel a transaction, administrative order, users etc.</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For International transaction the travel booking engine was linked with international travel scenario through tour XML integration and online hotel booking XML integration; where the major challenge was to synchronizing two different models by using </a:t>
            </a:r>
            <a:r>
              <a:rPr lang="en-IN" sz="1800" u="sng" dirty="0">
                <a:solidFill>
                  <a:srgbClr val="137FB3"/>
                </a:solidFill>
                <a:effectLst/>
                <a:latin typeface="Times New Roman" panose="02020603050405020304" pitchFamily="18" charset="0"/>
                <a:ea typeface="Times New Roman" panose="02020603050405020304" pitchFamily="18" charset="0"/>
                <a:hlinkClick r:id="rId3"/>
              </a:rPr>
              <a:t>tour XML integration</a:t>
            </a:r>
            <a:r>
              <a:rPr lang="en-IN" sz="1800" dirty="0">
                <a:solidFill>
                  <a:srgbClr val="000000"/>
                </a:solidFill>
                <a:effectLst/>
                <a:latin typeface="Times New Roman" panose="02020603050405020304" pitchFamily="18" charset="0"/>
                <a:ea typeface="Times New Roman" panose="02020603050405020304" pitchFamily="18" charset="0"/>
              </a:rPr>
              <a:t> strings and it was done with ease.</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Trawex is the best </a:t>
            </a:r>
            <a:r>
              <a:rPr lang="en-IN" sz="1800" u="sng" dirty="0">
                <a:solidFill>
                  <a:srgbClr val="137FB3"/>
                </a:solidFill>
                <a:effectLst/>
                <a:latin typeface="Times New Roman" panose="02020603050405020304" pitchFamily="18" charset="0"/>
                <a:ea typeface="Times New Roman" panose="02020603050405020304" pitchFamily="18" charset="0"/>
                <a:hlinkClick r:id="rId4"/>
              </a:rPr>
              <a:t>hotel Booking API provider</a:t>
            </a:r>
            <a:r>
              <a:rPr lang="en-IN" sz="1800" dirty="0">
                <a:solidFill>
                  <a:srgbClr val="000000"/>
                </a:solidFill>
                <a:effectLst/>
                <a:latin typeface="Times New Roman" panose="02020603050405020304" pitchFamily="18" charset="0"/>
                <a:ea typeface="Times New Roman" panose="02020603050405020304" pitchFamily="18" charset="0"/>
              </a:rPr>
              <a:t> in the travel technology field. Hotel Booking API is a web service that provides online search and booking functionality for hotels.</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743746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797E9C2-28A3-EDD1-7DC8-172F9711E7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35324" y="255350"/>
            <a:ext cx="1912119" cy="402551"/>
          </a:xfrm>
          <a:prstGeom prst="rect">
            <a:avLst/>
          </a:prstGeom>
        </p:spPr>
      </p:pic>
      <p:sp>
        <p:nvSpPr>
          <p:cNvPr id="3" name="TextBox 2">
            <a:extLst>
              <a:ext uri="{FF2B5EF4-FFF2-40B4-BE49-F238E27FC236}">
                <a16:creationId xmlns:a16="http://schemas.microsoft.com/office/drawing/2014/main" id="{689601A1-DE94-7A44-9B18-470D36F255D9}"/>
              </a:ext>
            </a:extLst>
          </p:cNvPr>
          <p:cNvSpPr txBox="1"/>
          <p:nvPr/>
        </p:nvSpPr>
        <p:spPr>
          <a:xfrm>
            <a:off x="1202634" y="914722"/>
            <a:ext cx="7851913"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Everything can manage room availability, bookings, prices and much more all with the integration of the hotel booking API. The travel agent will provide a hotel booking system on their website via hotel integration.</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When we provide our hotel booking API to you, and once you have integrated it into your online platform, your website users will be able to access a variety of products and services.</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Looking for a requirement from the travelers ' side, the portal can direct it to the desired results and to the hotels that actually provide the services required. We give travel agencies the best opportunity to expand their business by offering a reliable and safe </a:t>
            </a:r>
            <a:r>
              <a:rPr lang="en-IN" sz="1800" u="sng" dirty="0">
                <a:solidFill>
                  <a:srgbClr val="137FB3"/>
                </a:solidFill>
                <a:effectLst/>
                <a:latin typeface="Times New Roman" panose="02020603050405020304" pitchFamily="18" charset="0"/>
                <a:ea typeface="Times New Roman" panose="02020603050405020304" pitchFamily="18" charset="0"/>
                <a:hlinkClick r:id="rId3"/>
              </a:rPr>
              <a:t>Hotel Booking API integration</a:t>
            </a:r>
            <a:r>
              <a:rPr lang="en-IN" sz="1800" dirty="0">
                <a:solidFill>
                  <a:srgbClr val="000000"/>
                </a:solidFill>
                <a:effectLst/>
                <a:latin typeface="Times New Roman" panose="02020603050405020304" pitchFamily="18" charset="0"/>
                <a:ea typeface="Times New Roman" panose="02020603050405020304" pitchFamily="18" charset="0"/>
              </a:rPr>
              <a:t> solution.</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With the help of this software solution, the portal collects real-time search data and knows about the traveler's need for hotel booking.</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576626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797E9C2-28A3-EDD1-7DC8-172F9711E7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35324" y="255350"/>
            <a:ext cx="1912119" cy="402551"/>
          </a:xfrm>
          <a:prstGeom prst="rect">
            <a:avLst/>
          </a:prstGeom>
        </p:spPr>
      </p:pic>
      <p:sp>
        <p:nvSpPr>
          <p:cNvPr id="3" name="TextBox 2">
            <a:extLst>
              <a:ext uri="{FF2B5EF4-FFF2-40B4-BE49-F238E27FC236}">
                <a16:creationId xmlns:a16="http://schemas.microsoft.com/office/drawing/2014/main" id="{D26B3E70-AD7B-0D99-0CD3-8088C576D556}"/>
              </a:ext>
            </a:extLst>
          </p:cNvPr>
          <p:cNvSpPr txBox="1"/>
          <p:nvPr/>
        </p:nvSpPr>
        <p:spPr>
          <a:xfrm>
            <a:off x="1898374" y="1428640"/>
            <a:ext cx="6102626" cy="378206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This may include the number of rooms, the type of accommodation, the destination and the traveler's budget. Your booking engine website gives you the best opportunity for direct sales.</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Convert your website to a strong direct sales engine by leveraging our Hotel Booking Engine. Choose from our diverse range of intuitive, elegant and responsive booking engine models to suit your business needs and provide guests with a personalized and enjoyable booking experience.</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789420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797E9C2-28A3-EDD1-7DC8-172F9711E7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35324" y="255350"/>
            <a:ext cx="1912119" cy="402551"/>
          </a:xfrm>
          <a:prstGeom prst="rect">
            <a:avLst/>
          </a:prstGeom>
        </p:spPr>
      </p:pic>
      <p:sp>
        <p:nvSpPr>
          <p:cNvPr id="3" name="TextBox 2">
            <a:extLst>
              <a:ext uri="{FF2B5EF4-FFF2-40B4-BE49-F238E27FC236}">
                <a16:creationId xmlns:a16="http://schemas.microsoft.com/office/drawing/2014/main" id="{E97FA1B0-2224-A107-72AF-AAA72442231C}"/>
              </a:ext>
            </a:extLst>
          </p:cNvPr>
          <p:cNvSpPr txBox="1"/>
          <p:nvPr/>
        </p:nvSpPr>
        <p:spPr>
          <a:xfrm>
            <a:off x="1212574" y="914722"/>
            <a:ext cx="7772400" cy="5028556"/>
          </a:xfrm>
          <a:prstGeom prst="rect">
            <a:avLst/>
          </a:prstGeom>
          <a:noFill/>
        </p:spPr>
        <p:txBody>
          <a:bodyPr wrap="square">
            <a:spAutoFit/>
          </a:bodyPr>
          <a:lstStyle/>
          <a:p>
            <a:pPr algn="just">
              <a:lnSpc>
                <a:spcPct val="150000"/>
              </a:lnSpc>
            </a:pPr>
            <a:r>
              <a:rPr lang="en-IN" sz="1800" b="1" dirty="0">
                <a:solidFill>
                  <a:srgbClr val="000000"/>
                </a:solidFill>
                <a:effectLst/>
                <a:latin typeface="Times New Roman" panose="02020603050405020304" pitchFamily="18" charset="0"/>
                <a:ea typeface="Times New Roman" panose="02020603050405020304" pitchFamily="18" charset="0"/>
              </a:rPr>
              <a:t>How to find the best Hotel API Provider who offers Hotel Booking API for hotel business?</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Trawex is a leading hotel booking Api provider. Our services are integrated, tester and maintained by experienced team of professionals.</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Trawex offers easy to use and user-friendly </a:t>
            </a:r>
            <a:r>
              <a:rPr lang="en-IN" sz="1800" u="sng" dirty="0">
                <a:solidFill>
                  <a:srgbClr val="137FB3"/>
                </a:solidFill>
                <a:effectLst/>
                <a:latin typeface="Times New Roman" panose="02020603050405020304" pitchFamily="18" charset="0"/>
                <a:ea typeface="Times New Roman" panose="02020603050405020304" pitchFamily="18" charset="0"/>
                <a:hlinkClick r:id="rId3"/>
              </a:rPr>
              <a:t>hotel booking engine API</a:t>
            </a:r>
            <a:r>
              <a:rPr lang="en-IN" sz="1800" dirty="0">
                <a:solidFill>
                  <a:srgbClr val="000000"/>
                </a:solidFill>
                <a:effectLst/>
                <a:latin typeface="Times New Roman" panose="02020603050405020304" pitchFamily="18" charset="0"/>
                <a:ea typeface="Times New Roman" panose="02020603050405020304" pitchFamily="18" charset="0"/>
              </a:rPr>
              <a:t> for the global travel industry. Our hotel booking Api integration has been designed to cover all real-time requirements of small-medium travel agents and guests, once it is integrated into your website, it will allow your clients and your travel business access to a great variety of services.</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Trawex </a:t>
            </a:r>
            <a:r>
              <a:rPr lang="en-IN" sz="1800" u="sng" dirty="0">
                <a:solidFill>
                  <a:srgbClr val="137FB3"/>
                </a:solidFill>
                <a:effectLst/>
                <a:latin typeface="Times New Roman" panose="02020603050405020304" pitchFamily="18" charset="0"/>
                <a:ea typeface="Times New Roman" panose="02020603050405020304" pitchFamily="18" charset="0"/>
                <a:hlinkClick r:id="rId4"/>
              </a:rPr>
              <a:t>hotel booking </a:t>
            </a:r>
            <a:r>
              <a:rPr lang="en-IN" sz="1800" u="sng" dirty="0" err="1">
                <a:solidFill>
                  <a:srgbClr val="137FB3"/>
                </a:solidFill>
                <a:effectLst/>
                <a:latin typeface="Times New Roman" panose="02020603050405020304" pitchFamily="18" charset="0"/>
                <a:ea typeface="Times New Roman" panose="02020603050405020304" pitchFamily="18" charset="0"/>
                <a:hlinkClick r:id="rId4"/>
              </a:rPr>
              <a:t>api</a:t>
            </a:r>
            <a:r>
              <a:rPr lang="en-IN" sz="1800" u="sng" dirty="0">
                <a:solidFill>
                  <a:srgbClr val="137FB3"/>
                </a:solidFill>
                <a:effectLst/>
                <a:latin typeface="Times New Roman" panose="02020603050405020304" pitchFamily="18" charset="0"/>
                <a:ea typeface="Times New Roman" panose="02020603050405020304" pitchFamily="18" charset="0"/>
                <a:hlinkClick r:id="rId4"/>
              </a:rPr>
              <a:t> </a:t>
            </a:r>
            <a:r>
              <a:rPr lang="en-IN" sz="1800" u="sng" dirty="0" err="1">
                <a:solidFill>
                  <a:srgbClr val="137FB3"/>
                </a:solidFill>
                <a:effectLst/>
                <a:latin typeface="Times New Roman" panose="02020603050405020304" pitchFamily="18" charset="0"/>
                <a:ea typeface="Times New Roman" panose="02020603050405020304" pitchFamily="18" charset="0"/>
                <a:hlinkClick r:id="rId4"/>
              </a:rPr>
              <a:t>php</a:t>
            </a:r>
            <a:r>
              <a:rPr lang="en-IN" sz="1800" dirty="0">
                <a:solidFill>
                  <a:srgbClr val="000000"/>
                </a:solidFill>
                <a:effectLst/>
                <a:latin typeface="Times New Roman" panose="02020603050405020304" pitchFamily="18" charset="0"/>
                <a:ea typeface="Times New Roman" panose="02020603050405020304" pitchFamily="18" charset="0"/>
              </a:rPr>
              <a:t> will automatically attract people to your website, increase your customer base effortlessly and authorize you to focus on promoting new business through other revenues.</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5868243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797E9C2-28A3-EDD1-7DC8-172F9711E7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35324" y="255350"/>
            <a:ext cx="1912119" cy="402551"/>
          </a:xfrm>
          <a:prstGeom prst="rect">
            <a:avLst/>
          </a:prstGeom>
        </p:spPr>
      </p:pic>
      <p:sp>
        <p:nvSpPr>
          <p:cNvPr id="3" name="TextBox 2">
            <a:extLst>
              <a:ext uri="{FF2B5EF4-FFF2-40B4-BE49-F238E27FC236}">
                <a16:creationId xmlns:a16="http://schemas.microsoft.com/office/drawing/2014/main" id="{3D03AE96-3898-E435-73DF-563ED9DD5E61}"/>
              </a:ext>
            </a:extLst>
          </p:cNvPr>
          <p:cNvSpPr txBox="1"/>
          <p:nvPr/>
        </p:nvSpPr>
        <p:spPr>
          <a:xfrm>
            <a:off x="1311964" y="914722"/>
            <a:ext cx="7732644"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Trawex </a:t>
            </a:r>
            <a:r>
              <a:rPr lang="en-IN" sz="1800" u="sng" dirty="0">
                <a:solidFill>
                  <a:srgbClr val="137FB3"/>
                </a:solidFill>
                <a:effectLst/>
                <a:latin typeface="Times New Roman" panose="02020603050405020304" pitchFamily="18" charset="0"/>
                <a:ea typeface="Times New Roman" panose="02020603050405020304" pitchFamily="18" charset="0"/>
                <a:hlinkClick r:id="rId3"/>
              </a:rPr>
              <a:t>B2B Hotel Booking API</a:t>
            </a:r>
            <a:r>
              <a:rPr lang="en-IN" sz="1800" dirty="0">
                <a:solidFill>
                  <a:srgbClr val="000000"/>
                </a:solidFill>
                <a:effectLst/>
                <a:latin typeface="Times New Roman" panose="02020603050405020304" pitchFamily="18" charset="0"/>
                <a:ea typeface="Times New Roman" panose="02020603050405020304" pitchFamily="18" charset="0"/>
              </a:rPr>
              <a:t> will allow you to integrate all the hotel-related services we offer with your own systems, database and websites.</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Trawex offers the best opportunity for the travel portals to grow their business by providing reasonable and effective </a:t>
            </a:r>
            <a:r>
              <a:rPr lang="en-IN" sz="1800" u="sng" dirty="0">
                <a:solidFill>
                  <a:srgbClr val="137FB3"/>
                </a:solidFill>
                <a:effectLst/>
                <a:latin typeface="Times New Roman" panose="02020603050405020304" pitchFamily="18" charset="0"/>
                <a:ea typeface="Times New Roman" panose="02020603050405020304" pitchFamily="18" charset="0"/>
                <a:hlinkClick r:id="rId4"/>
              </a:rPr>
              <a:t>Amadeus hotel booking </a:t>
            </a:r>
            <a:r>
              <a:rPr lang="en-IN" sz="1800" u="sng" dirty="0" err="1">
                <a:solidFill>
                  <a:srgbClr val="137FB3"/>
                </a:solidFill>
                <a:effectLst/>
                <a:latin typeface="Times New Roman" panose="02020603050405020304" pitchFamily="18" charset="0"/>
                <a:ea typeface="Times New Roman" panose="02020603050405020304" pitchFamily="18" charset="0"/>
                <a:hlinkClick r:id="rId4"/>
              </a:rPr>
              <a:t>api</a:t>
            </a:r>
            <a:r>
              <a:rPr lang="en-IN" sz="1800" dirty="0">
                <a:solidFill>
                  <a:srgbClr val="000000"/>
                </a:solidFill>
                <a:effectLst/>
                <a:latin typeface="Times New Roman" panose="02020603050405020304" pitchFamily="18" charset="0"/>
                <a:ea typeface="Times New Roman" panose="02020603050405020304" pitchFamily="18" charset="0"/>
              </a:rPr>
              <a:t> solution and </a:t>
            </a:r>
            <a:r>
              <a:rPr lang="en-IN" sz="1800" u="sng" dirty="0">
                <a:solidFill>
                  <a:srgbClr val="137FB3"/>
                </a:solidFill>
                <a:effectLst/>
                <a:latin typeface="Times New Roman" panose="02020603050405020304" pitchFamily="18" charset="0"/>
                <a:ea typeface="Times New Roman" panose="02020603050405020304" pitchFamily="18" charset="0"/>
                <a:hlinkClick r:id="rId5"/>
              </a:rPr>
              <a:t>white label solution</a:t>
            </a:r>
            <a:r>
              <a:rPr lang="en-IN" sz="1800" dirty="0">
                <a:solidFill>
                  <a:srgbClr val="000000"/>
                </a:solidFill>
                <a:effectLst/>
                <a:latin typeface="Times New Roman" panose="02020603050405020304" pitchFamily="18" charset="0"/>
                <a:ea typeface="Times New Roman" panose="02020603050405020304" pitchFamily="18" charset="0"/>
              </a:rPr>
              <a:t>.</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Our </a:t>
            </a:r>
            <a:r>
              <a:rPr lang="en-IN" sz="1800" u="sng" dirty="0">
                <a:solidFill>
                  <a:srgbClr val="137FB3"/>
                </a:solidFill>
                <a:effectLst/>
                <a:latin typeface="Times New Roman" panose="02020603050405020304" pitchFamily="18" charset="0"/>
                <a:ea typeface="Times New Roman" panose="02020603050405020304" pitchFamily="18" charset="0"/>
                <a:hlinkClick r:id="rId6"/>
              </a:rPr>
              <a:t>hotel affiliate </a:t>
            </a:r>
            <a:r>
              <a:rPr lang="en-IN" sz="1800" u="sng" dirty="0" err="1">
                <a:solidFill>
                  <a:srgbClr val="137FB3"/>
                </a:solidFill>
                <a:effectLst/>
                <a:latin typeface="Times New Roman" panose="02020603050405020304" pitchFamily="18" charset="0"/>
                <a:ea typeface="Times New Roman" panose="02020603050405020304" pitchFamily="18" charset="0"/>
                <a:hlinkClick r:id="rId6"/>
              </a:rPr>
              <a:t>api</a:t>
            </a:r>
            <a:r>
              <a:rPr lang="en-IN" sz="1800" dirty="0">
                <a:solidFill>
                  <a:srgbClr val="000000"/>
                </a:solidFill>
                <a:effectLst/>
                <a:latin typeface="Times New Roman" panose="02020603050405020304" pitchFamily="18" charset="0"/>
                <a:ea typeface="Times New Roman" panose="02020603050405020304" pitchFamily="18" charset="0"/>
              </a:rPr>
              <a:t> provides a way to add hostel search and room booking information into applications. Through our Flight+ Hotel booking Api we offer maximum number of accommodations worldwide of all categories and budgets, as well as car rental too.</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Trawex brings the </a:t>
            </a:r>
            <a:r>
              <a:rPr lang="en-IN" sz="1800" u="sng" dirty="0">
                <a:solidFill>
                  <a:srgbClr val="137FB3"/>
                </a:solidFill>
                <a:effectLst/>
                <a:latin typeface="Times New Roman" panose="02020603050405020304" pitchFamily="18" charset="0"/>
                <a:ea typeface="Times New Roman" panose="02020603050405020304" pitchFamily="18" charset="0"/>
                <a:hlinkClick r:id="rId7"/>
              </a:rPr>
              <a:t>hotel booking platform</a:t>
            </a:r>
            <a:r>
              <a:rPr lang="en-IN" sz="1800" dirty="0">
                <a:solidFill>
                  <a:srgbClr val="000000"/>
                </a:solidFill>
                <a:effectLst/>
                <a:latin typeface="Times New Roman" panose="02020603050405020304" pitchFamily="18" charset="0"/>
                <a:ea typeface="Times New Roman" panose="02020603050405020304" pitchFamily="18" charset="0"/>
              </a:rPr>
              <a:t> with API products and services by developing different types of applications that are now on the rise as an application for the hotel portal.</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3658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797E9C2-28A3-EDD1-7DC8-172F9711E7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35324" y="255350"/>
            <a:ext cx="1912119" cy="402551"/>
          </a:xfrm>
          <a:prstGeom prst="rect">
            <a:avLst/>
          </a:prstGeom>
        </p:spPr>
      </p:pic>
      <p:sp>
        <p:nvSpPr>
          <p:cNvPr id="3" name="TextBox 2">
            <a:extLst>
              <a:ext uri="{FF2B5EF4-FFF2-40B4-BE49-F238E27FC236}">
                <a16:creationId xmlns:a16="http://schemas.microsoft.com/office/drawing/2014/main" id="{7F08E4E4-0EA9-4D5A-F90D-5C48084BCD4F}"/>
              </a:ext>
            </a:extLst>
          </p:cNvPr>
          <p:cNvSpPr txBox="1"/>
          <p:nvPr/>
        </p:nvSpPr>
        <p:spPr>
          <a:xfrm>
            <a:off x="1003852" y="914722"/>
            <a:ext cx="8090452"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Hotel Booking API is among the best search solutions that allow hotels to deliver the best and most desirable search results to travelers so that they can seal the deal with the portal and book their itinerary with the deal.</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The Hotel Booking API gives you access to a large inventory of hotels and guarantees that it can be booked in a few clicks.</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Hotel Booking API integration is a feature-packed tool that allows the customer to book directly through the website regardless of the time, location and day specification. Our Hotel Booking API enables travel solution providers to engage with our web application.</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Our hotel booking API allows you to easily navigate through several suppliers through a wide variety of accommodation options at each location, each offering different rates, and availability. </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361327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797E9C2-28A3-EDD1-7DC8-172F9711E7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35324" y="255350"/>
            <a:ext cx="1912119" cy="402551"/>
          </a:xfrm>
          <a:prstGeom prst="rect">
            <a:avLst/>
          </a:prstGeom>
        </p:spPr>
      </p:pic>
      <p:sp>
        <p:nvSpPr>
          <p:cNvPr id="3" name="TextBox 2">
            <a:extLst>
              <a:ext uri="{FF2B5EF4-FFF2-40B4-BE49-F238E27FC236}">
                <a16:creationId xmlns:a16="http://schemas.microsoft.com/office/drawing/2014/main" id="{7EB15418-E249-B620-C8CE-49710CB066CD}"/>
              </a:ext>
            </a:extLst>
          </p:cNvPr>
          <p:cNvSpPr txBox="1"/>
          <p:nvPr/>
        </p:nvSpPr>
        <p:spPr>
          <a:xfrm>
            <a:off x="1123122" y="706973"/>
            <a:ext cx="8030817" cy="544405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While integrating our Hotel Booking API with your Travel Portal, as an Online Travel Provider, you can give your future clients the best hotel offers.</a:t>
            </a: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With the Hotel Booking API, you can conveniently search a large number of hotel deals, book rooms, cancel rooms, create booking and cancellation reports, etc.</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The best API is a valuable resource for the client. We know this and so, with our Hotel Booking API, all the hotel needs can be customized to the needs of the client.</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With the implementation of the hotel booking API, you can simplify your services, such as hotel booking, payments and much more.</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Trawex as an API development company makes sure that the website, we develop sustains in the market and the users hugely benefit from it. We not only provide a solid platform for business development, but our advanced API certainly helps you create a leading travel ecosystem.</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513306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797E9C2-28A3-EDD1-7DC8-172F9711E7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35324" y="255350"/>
            <a:ext cx="1912119" cy="402551"/>
          </a:xfrm>
          <a:prstGeom prst="rect">
            <a:avLst/>
          </a:prstGeom>
        </p:spPr>
      </p:pic>
      <p:sp>
        <p:nvSpPr>
          <p:cNvPr id="3" name="TextBox 2">
            <a:extLst>
              <a:ext uri="{FF2B5EF4-FFF2-40B4-BE49-F238E27FC236}">
                <a16:creationId xmlns:a16="http://schemas.microsoft.com/office/drawing/2014/main" id="{76268E4F-864F-F4B6-4CE3-B8CCF239A844}"/>
              </a:ext>
            </a:extLst>
          </p:cNvPr>
          <p:cNvSpPr txBox="1"/>
          <p:nvPr/>
        </p:nvSpPr>
        <p:spPr>
          <a:xfrm>
            <a:off x="1222513" y="1122471"/>
            <a:ext cx="7603436" cy="461305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We provide easy to use and user-friendly Hotel Booking API for the global travel market. It helps the travel and tourism industry to grow their business by giving effective and reasonable Hotel Booking API Integration solution.</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We design, construct and integrate APIs through our enthusiastic in-house team comprising web designers, project managers, and programmers that are specialists working with a range of varied projects.</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Our Hotel Booking API has been designed to meet all the needs of small and medium-sized travel agents and guests in real-time, even if it is integrated into your website, it will give your clientele and your travel business access to a fantastic range of services. We can personalize the booking engine as per the customer's unique requirements.</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615051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797E9C2-28A3-EDD1-7DC8-172F9711E7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35324" y="255350"/>
            <a:ext cx="1912119" cy="402551"/>
          </a:xfrm>
          <a:prstGeom prst="rect">
            <a:avLst/>
          </a:prstGeom>
        </p:spPr>
      </p:pic>
      <p:sp>
        <p:nvSpPr>
          <p:cNvPr id="3" name="TextBox 2">
            <a:extLst>
              <a:ext uri="{FF2B5EF4-FFF2-40B4-BE49-F238E27FC236}">
                <a16:creationId xmlns:a16="http://schemas.microsoft.com/office/drawing/2014/main" id="{270E80AE-0E09-ECD3-3077-D89B53DC1CA5}"/>
              </a:ext>
            </a:extLst>
          </p:cNvPr>
          <p:cNvSpPr txBox="1"/>
          <p:nvPr/>
        </p:nvSpPr>
        <p:spPr>
          <a:xfrm>
            <a:off x="2037522" y="1537969"/>
            <a:ext cx="6102626" cy="378206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We will tailor our framework to fit your brand and provide you with all the support you need to integrate your website with our APIs.</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We aim to provide a new dimension of service theory, and always strive to stay at the technological forefront in any way times by offering the very best solutions for the travel market. </a:t>
            </a: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Whether you're a startup or a well-established travel agency we will guide you to achieve your objectives.</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644760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797E9C2-28A3-EDD1-7DC8-172F9711E7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35324" y="255350"/>
            <a:ext cx="1912119" cy="402551"/>
          </a:xfrm>
          <a:prstGeom prst="rect">
            <a:avLst/>
          </a:prstGeom>
        </p:spPr>
      </p:pic>
      <p:sp>
        <p:nvSpPr>
          <p:cNvPr id="2" name="Title 1">
            <a:extLst>
              <a:ext uri="{FF2B5EF4-FFF2-40B4-BE49-F238E27FC236}">
                <a16:creationId xmlns:a16="http://schemas.microsoft.com/office/drawing/2014/main" id="{9B83E343-1452-7EEF-5B4A-5DEA4B6FC400}"/>
              </a:ext>
            </a:extLst>
          </p:cNvPr>
          <p:cNvSpPr txBox="1">
            <a:spLocks/>
          </p:cNvSpPr>
          <p:nvPr/>
        </p:nvSpPr>
        <p:spPr>
          <a:xfrm>
            <a:off x="2173829" y="1259652"/>
            <a:ext cx="6204858" cy="4338696"/>
          </a:xfrm>
          <a:prstGeom prst="rect">
            <a:avLst/>
          </a:prstGeom>
        </p:spPr>
        <p:txBody>
          <a:bodyPr vert="horz" lIns="91440" tIns="45720" rIns="91440" bIns="45720" rtlCol="0" anchor="t">
            <a:normAutofit lnSpcReduction="100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lnSpc>
                <a:spcPct val="150000"/>
              </a:lnSpc>
            </a:pPr>
            <a:r>
              <a:rPr lang="en-IN" sz="4000" dirty="0">
                <a:solidFill>
                  <a:schemeClr val="tx1"/>
                </a:solidFill>
                <a:latin typeface="Times New Roman" panose="02020603050405020304" pitchFamily="18" charset="0"/>
                <a:cs typeface="Times New Roman" panose="02020603050405020304" pitchFamily="18" charset="0"/>
              </a:rPr>
              <a:t>Contact Us</a:t>
            </a:r>
            <a:br>
              <a:rPr lang="en-IN" sz="2400" dirty="0">
                <a:solidFill>
                  <a:schemeClr val="tx1"/>
                </a:solidFill>
                <a:latin typeface="Times New Roman" panose="02020603050405020304" pitchFamily="18" charset="0"/>
                <a:cs typeface="Times New Roman" panose="02020603050405020304" pitchFamily="18" charset="0"/>
              </a:rPr>
            </a:br>
            <a:br>
              <a:rPr lang="en-IN" sz="2400" dirty="0">
                <a:solidFill>
                  <a:schemeClr val="tx1"/>
                </a:solidFill>
                <a:latin typeface="Times New Roman" panose="02020603050405020304" pitchFamily="18" charset="0"/>
                <a:cs typeface="Times New Roman" panose="02020603050405020304" pitchFamily="18" charset="0"/>
              </a:rPr>
            </a:br>
            <a:r>
              <a:rPr lang="en-IN" sz="24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For more details, Pls visit our website:</a:t>
            </a:r>
          </a:p>
          <a:p>
            <a:pPr algn="ctr">
              <a:lnSpc>
                <a:spcPct val="150000"/>
              </a:lnSpc>
              <a:spcAft>
                <a:spcPts val="800"/>
              </a:spcAft>
            </a:pPr>
            <a:r>
              <a:rPr lang="en-IN" sz="1800" u="sng" kern="100"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hlinkClick r:id="rId3"/>
              </a:rPr>
              <a:t>https://www.trawex.com/hotel-booking-api.php</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ctr"/>
            <a:br>
              <a:rPr lang="en-IN" sz="2400" u="sng"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br>
              <a:rPr lang="en-IN" sz="2400" u="sng"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lang="en-IN"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Email id :  </a:t>
            </a:r>
            <a:r>
              <a:rPr lang="en-IN" sz="2400" b="1" u="sng"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contact@trawex.com</a:t>
            </a:r>
            <a:br>
              <a:rPr lang="en-IN" sz="2400" u="sng"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br>
              <a:rPr lang="en-IN" sz="2400" dirty="0">
                <a:solidFill>
                  <a:schemeClr val="tx1"/>
                </a:solidFill>
                <a:latin typeface="Times New Roman" panose="02020603050405020304" pitchFamily="18" charset="0"/>
                <a:cs typeface="Times New Roman" panose="02020603050405020304" pitchFamily="18" charset="0"/>
              </a:rPr>
            </a:br>
            <a:endParaRPr lang="en-IN"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500133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20</TotalTime>
  <Words>1612</Words>
  <Application>Microsoft Office PowerPoint</Application>
  <PresentationFormat>Widescreen</PresentationFormat>
  <Paragraphs>49</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Times New Roman</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anu suya</dc:creator>
  <cp:lastModifiedBy>anu suya</cp:lastModifiedBy>
  <cp:revision>1</cp:revision>
  <dcterms:created xsi:type="dcterms:W3CDTF">2023-12-29T07:27:26Z</dcterms:created>
  <dcterms:modified xsi:type="dcterms:W3CDTF">2023-12-29T07:48:23Z</dcterms:modified>
</cp:coreProperties>
</file>