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4" r:id="rId9"/>
    <p:sldId id="265"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91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8196231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290518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3464515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29C6F8D-6FAC-4E9C-A147-90B1B18CA7F0}" type="datetimeFigureOut">
              <a:rPr lang="en-IN" smtClean="0"/>
              <a:t>04-01-2024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2767270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29C6F8D-6FAC-4E9C-A147-90B1B18CA7F0}" type="datetimeFigureOut">
              <a:rPr lang="en-IN" smtClean="0"/>
              <a:t>04-01-2024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1224975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29C6F8D-6FAC-4E9C-A147-90B1B18CA7F0}" type="datetimeFigureOut">
              <a:rPr lang="en-IN" smtClean="0"/>
              <a:t>04-01-2024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2984462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9C6F8D-6FAC-4E9C-A147-90B1B18CA7F0}" type="datetimeFigureOut">
              <a:rPr lang="en-IN" smtClean="0"/>
              <a:t>04-01-2024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2722605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9C6F8D-6FAC-4E9C-A147-90B1B18CA7F0}" type="datetimeFigureOut">
              <a:rPr lang="en-IN" smtClean="0"/>
              <a:t>04-01-2024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3294724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16B0979-6E2C-4F45-9FF0-4102305121A6}" type="slidenum">
              <a:rPr lang="en-IN" smtClean="0"/>
              <a:t>‹#›</a:t>
            </a:fld>
            <a:endParaRPr lang="en-IN"/>
          </a:p>
        </p:txBody>
      </p:sp>
      <p:sp>
        <p:nvSpPr>
          <p:cNvPr id="5" name="Date Placeholder 4"/>
          <p:cNvSpPr>
            <a:spLocks noGrp="1"/>
          </p:cNvSpPr>
          <p:nvPr>
            <p:ph type="dt" sz="half" idx="10"/>
          </p:nvPr>
        </p:nvSpPr>
        <p:spPr/>
        <p:txBody>
          <a:bodyPr/>
          <a:lstStyle/>
          <a:p>
            <a:fld id="{129C6F8D-6FAC-4E9C-A147-90B1B18CA7F0}" type="datetimeFigureOut">
              <a:rPr lang="en-IN" smtClean="0"/>
              <a:t>04-01-2024</a:t>
            </a:fld>
            <a:endParaRPr lang="en-IN"/>
          </a:p>
        </p:txBody>
      </p:sp>
    </p:spTree>
    <p:extLst>
      <p:ext uri="{BB962C8B-B14F-4D97-AF65-F5344CB8AC3E}">
        <p14:creationId xmlns:p14="http://schemas.microsoft.com/office/powerpoint/2010/main" val="1862641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2443289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974838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425362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1948315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15855382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13035077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9C6F8D-6FAC-4E9C-A147-90B1B18CA7F0}" type="datetimeFigureOut">
              <a:rPr lang="en-IN" smtClean="0"/>
              <a:t>04-01-2024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16B0979-6E2C-4F45-9FF0-4102305121A6}" type="slidenum">
              <a:rPr lang="en-IN" smtClean="0"/>
              <a:t>‹#›</a:t>
            </a:fld>
            <a:endParaRPr lang="en-IN"/>
          </a:p>
        </p:txBody>
      </p:sp>
    </p:spTree>
    <p:extLst>
      <p:ext uri="{BB962C8B-B14F-4D97-AF65-F5344CB8AC3E}">
        <p14:creationId xmlns:p14="http://schemas.microsoft.com/office/powerpoint/2010/main" val="15717367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29C6F8D-6FAC-4E9C-A147-90B1B18CA7F0}" type="datetimeFigureOut">
              <a:rPr lang="en-IN" smtClean="0"/>
              <a:t>04-01-2024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16B0979-6E2C-4F45-9FF0-4102305121A6}" type="slidenum">
              <a:rPr lang="en-IN" smtClean="0"/>
              <a:t>‹#›</a:t>
            </a:fld>
            <a:endParaRPr lang="en-IN"/>
          </a:p>
        </p:txBody>
      </p:sp>
    </p:spTree>
    <p:extLst>
      <p:ext uri="{BB962C8B-B14F-4D97-AF65-F5344CB8AC3E}">
        <p14:creationId xmlns:p14="http://schemas.microsoft.com/office/powerpoint/2010/main" val="162312393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white-label-booking-system.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white-label-websit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white-label-services.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vacation-rental-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b2c-white-label-travel-portal.php"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white-label-travel-portal.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www.trawex.com/b2b-white-label.php" TargetMode="External"/><Relationship Id="rId4" Type="http://schemas.openxmlformats.org/officeDocument/2006/relationships/hyperlink" Target="https://www.trawex.com/b2b-b2c-web-portal-development.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white-label-affiliate.php" TargetMode="External"/><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www.fidofindit.com/business/travel/online-booking-system-hotel-and-flight-booking-engine-l2465.html" TargetMode="External"/><Relationship Id="rId4" Type="http://schemas.openxmlformats.org/officeDocument/2006/relationships/hyperlink" Target="https://www.trawex.com/white-label.php"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white-label-travel-portal.php"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s://www.trawex.com/b2b-b2c-web-portal-development.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goodfirms.co/software/trawex/"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www.apsense.com/brand/TrawexTechnologies" TargetMode="Externa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7" name="TextBox 6">
            <a:extLst>
              <a:ext uri="{FF2B5EF4-FFF2-40B4-BE49-F238E27FC236}">
                <a16:creationId xmlns:a16="http://schemas.microsoft.com/office/drawing/2014/main" id="{1A28EEA7-E02B-2AAC-1E40-7DD8561853F3}"/>
              </a:ext>
            </a:extLst>
          </p:cNvPr>
          <p:cNvSpPr txBox="1"/>
          <p:nvPr/>
        </p:nvSpPr>
        <p:spPr>
          <a:xfrm>
            <a:off x="3170582" y="475544"/>
            <a:ext cx="4055165" cy="752065"/>
          </a:xfrm>
          <a:prstGeom prst="rect">
            <a:avLst/>
          </a:prstGeom>
          <a:noFill/>
        </p:spPr>
        <p:txBody>
          <a:bodyPr wrap="square">
            <a:spAutoFit/>
          </a:bodyPr>
          <a:lstStyle/>
          <a:p>
            <a:pPr algn="ctr">
              <a:lnSpc>
                <a:spcPct val="150000"/>
              </a:lnSpc>
              <a:spcAft>
                <a:spcPts val="800"/>
              </a:spcAft>
            </a:pPr>
            <a:r>
              <a:rPr lang="en-IN" sz="3200" b="1" kern="100" dirty="0">
                <a:solidFill>
                  <a:schemeClr val="accent2"/>
                </a:solidFill>
                <a:effectLst/>
                <a:latin typeface="Times New Roman" panose="02020603050405020304" pitchFamily="18" charset="0"/>
                <a:ea typeface="Calibri" panose="020F0502020204030204" pitchFamily="34" charset="0"/>
                <a:cs typeface="Times New Roman" panose="02020603050405020304" pitchFamily="18" charset="0"/>
              </a:rPr>
              <a:t>White Label Website</a:t>
            </a:r>
            <a:endParaRPr lang="en-IN" sz="3200" b="1" kern="1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52781AC9-DD40-D769-6BF2-51505E93F159}"/>
              </a:ext>
            </a:extLst>
          </p:cNvPr>
          <p:cNvSpPr txBox="1"/>
          <p:nvPr/>
        </p:nvSpPr>
        <p:spPr>
          <a:xfrm>
            <a:off x="3358552" y="5455958"/>
            <a:ext cx="3679223"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effectLst/>
                <a:latin typeface="Calibri" panose="020F0502020204030204" pitchFamily="34" charset="0"/>
                <a:ea typeface="Calibri" panose="020F0502020204030204" pitchFamily="34" charset="0"/>
                <a:cs typeface="Times New Roman" panose="02020603050405020304" pitchFamily="18" charset="0"/>
              </a:rPr>
              <a:t>Email id :</a:t>
            </a:r>
            <a:r>
              <a:rPr lang="en-IN" sz="2000" b="1" dirty="0">
                <a:latin typeface="Calibri" panose="020F0502020204030204" pitchFamily="34" charset="0"/>
                <a:ea typeface="Calibri" panose="020F0502020204030204" pitchFamily="34" charset="0"/>
                <a:cs typeface="Calibri" panose="020F0502020204030204" pitchFamily="34" charset="0"/>
              </a:rPr>
              <a:t> </a:t>
            </a:r>
            <a:r>
              <a:rPr lang="en-IN" sz="2000" dirty="0">
                <a:solidFill>
                  <a:schemeClr val="accent2"/>
                </a:solidFill>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contact@trawex.com</a:t>
            </a:r>
            <a:endParaRPr lang="en-IN" sz="2000" dirty="0">
              <a:solidFill>
                <a:schemeClr val="accent2"/>
              </a:solidFill>
              <a:latin typeface="Calibri" panose="020F0502020204030204" pitchFamily="34" charset="0"/>
              <a:ea typeface="Calibri" panose="020F0502020204030204" pitchFamily="34" charset="0"/>
              <a:cs typeface="Calibri" panose="020F0502020204030204" pitchFamily="34" charset="0"/>
            </a:endParaRPr>
          </a:p>
        </p:txBody>
      </p:sp>
      <p:pic>
        <p:nvPicPr>
          <p:cNvPr id="19" name="Picture 18">
            <a:extLst>
              <a:ext uri="{FF2B5EF4-FFF2-40B4-BE49-F238E27FC236}">
                <a16:creationId xmlns:a16="http://schemas.microsoft.com/office/drawing/2014/main" id="{5226208F-EE3E-6D82-E0B7-F3EB25218A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3641" y="1956756"/>
            <a:ext cx="5526873" cy="2770054"/>
          </a:xfrm>
          <a:prstGeom prst="rect">
            <a:avLst/>
          </a:prstGeom>
        </p:spPr>
      </p:pic>
    </p:spTree>
    <p:extLst>
      <p:ext uri="{BB962C8B-B14F-4D97-AF65-F5344CB8AC3E}">
        <p14:creationId xmlns:p14="http://schemas.microsoft.com/office/powerpoint/2010/main" val="2089112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2" name="TextBox 1">
            <a:extLst>
              <a:ext uri="{FF2B5EF4-FFF2-40B4-BE49-F238E27FC236}">
                <a16:creationId xmlns:a16="http://schemas.microsoft.com/office/drawing/2014/main" id="{641486E3-C087-3474-0977-F37CDED8BDAB}"/>
              </a:ext>
            </a:extLst>
          </p:cNvPr>
          <p:cNvSpPr txBox="1"/>
          <p:nvPr/>
        </p:nvSpPr>
        <p:spPr>
          <a:xfrm>
            <a:off x="1063488" y="809468"/>
            <a:ext cx="8100391" cy="5239063"/>
          </a:xfrm>
          <a:prstGeom prst="rect">
            <a:avLst/>
          </a:prstGeom>
          <a:noFill/>
        </p:spPr>
        <p:txBody>
          <a:bodyPr wrap="square">
            <a:spAutoFit/>
          </a:bodyPr>
          <a:lstStyle/>
          <a:p>
            <a:pPr algn="just">
              <a:lnSpc>
                <a:spcPct val="150000"/>
              </a:lnSpc>
              <a:spcAft>
                <a:spcPts val="800"/>
              </a:spcAft>
            </a:pPr>
            <a:r>
              <a:rPr lang="en-IN"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White Label Websites - Flexible and Scalable System to Help You Adapt to Market Trends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Trawex white label platform is an ideal white label website solution for travel agents who want to get best B2B/B2C white label travel website/booking engine and build brand presence without huge investments.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Aft>
                <a:spcPts val="800"/>
              </a:spcAft>
              <a:buFont typeface="Arial" panose="020B0604020202020204" pitchFamily="34" charset="0"/>
              <a:buChar char="•"/>
            </a:pP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Leverage our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White label booking systems</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to earn higher commissions than competitors. Utilize our expert marketing &amp; account management team to increase traffic and enjoy unparalleled customer service. Generate higher online ticket sales using our white label solutions and gain access to a worldwide audience. Our </a:t>
            </a:r>
            <a:r>
              <a:rPr lang="en-IN" sz="1800" u="sng" kern="0" dirty="0">
                <a:solidFill>
                  <a:srgbClr val="137FB3"/>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White Label Website</a:t>
            </a:r>
            <a:r>
              <a:rPr lang="en-IN" sz="1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solutions is a customized travel services solution for your site. We will provide the technology and support required to run the travel services through your own site.</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51655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3" name="TextBox 2">
            <a:extLst>
              <a:ext uri="{FF2B5EF4-FFF2-40B4-BE49-F238E27FC236}">
                <a16:creationId xmlns:a16="http://schemas.microsoft.com/office/drawing/2014/main" id="{6D025D06-4DFF-091D-90BE-41DA0BABA79B}"/>
              </a:ext>
            </a:extLst>
          </p:cNvPr>
          <p:cNvSpPr txBox="1"/>
          <p:nvPr/>
        </p:nvSpPr>
        <p:spPr>
          <a:xfrm>
            <a:off x="1888435" y="1330220"/>
            <a:ext cx="6768548" cy="4197559"/>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A Highly Flexible White Label Booking Engine</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White Label Website Solution Adds an Ultimate Value to Your Website</a:t>
            </a:r>
            <a:endParaRPr lang="en-IN" sz="1800" dirty="0">
              <a:effectLst/>
              <a:latin typeface="Times New Roman" panose="02020603050405020304" pitchFamily="18" charset="0"/>
              <a:ea typeface="Times New Roman" panose="02020603050405020304" pitchFamily="18" charset="0"/>
            </a:endParaRPr>
          </a:p>
          <a:p>
            <a:pPr marL="285750" indent="-285750" algn="l">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White label booking engine</a:t>
            </a:r>
            <a:r>
              <a:rPr lang="en-IN" sz="1800" dirty="0">
                <a:solidFill>
                  <a:srgbClr val="000000"/>
                </a:solidFill>
                <a:effectLst/>
                <a:latin typeface="Times New Roman" panose="02020603050405020304" pitchFamily="18" charset="0"/>
                <a:ea typeface="Times New Roman" panose="02020603050405020304" pitchFamily="18" charset="0"/>
              </a:rPr>
              <a:t> can transform your website into an all-in-one travel portal. Integrated seamlessly into your existing or new website, our platform also allows for the creation of customized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Vacation packages</a:t>
            </a:r>
            <a:r>
              <a:rPr lang="en-IN" sz="1800" dirty="0">
                <a:solidFill>
                  <a:srgbClr val="000000"/>
                </a:solidFill>
                <a:effectLst/>
                <a:latin typeface="Times New Roman" panose="02020603050405020304" pitchFamily="18" charset="0"/>
                <a:ea typeface="Times New Roman" panose="02020603050405020304" pitchFamily="18" charset="0"/>
              </a:rPr>
              <a:t> supporting every part of your customer's travel needs. </a:t>
            </a:r>
          </a:p>
          <a:p>
            <a:pPr marL="285750" indent="-285750" algn="l">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technology enables travel companies to spread different products across multiple specialist websites.</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09025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3" name="TextBox 2">
            <a:extLst>
              <a:ext uri="{FF2B5EF4-FFF2-40B4-BE49-F238E27FC236}">
                <a16:creationId xmlns:a16="http://schemas.microsoft.com/office/drawing/2014/main" id="{A050AFF2-EFFA-DE47-57A1-BEB2B45550D2}"/>
              </a:ext>
            </a:extLst>
          </p:cNvPr>
          <p:cNvSpPr txBox="1"/>
          <p:nvPr/>
        </p:nvSpPr>
        <p:spPr>
          <a:xfrm>
            <a:off x="1928191" y="1330220"/>
            <a:ext cx="6361044"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Trawex White Label booking engine enables travel websites to tap into one of the largest collections of travel products in the industry, including 90,000 hotels , more than 1,000 attractions, activities, tours, festivals and events, 1,500 unique holiday packages, 1,000 hotel deals, 450 airlines, and 25 rental car companies under contract.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The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white label technology</a:t>
            </a:r>
            <a:r>
              <a:rPr lang="en-IN" sz="1800" dirty="0">
                <a:solidFill>
                  <a:srgbClr val="000000"/>
                </a:solidFill>
                <a:effectLst/>
                <a:latin typeface="Times New Roman" panose="02020603050405020304" pitchFamily="18" charset="0"/>
                <a:ea typeface="Times New Roman" panose="02020603050405020304" pitchFamily="18" charset="0"/>
              </a:rPr>
              <a:t> allows distribution of all products, yours and 3rd parties.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This provides yet another opportunity to maximise your distribution and market share.</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050583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3" name="TextBox 2">
            <a:extLst>
              <a:ext uri="{FF2B5EF4-FFF2-40B4-BE49-F238E27FC236}">
                <a16:creationId xmlns:a16="http://schemas.microsoft.com/office/drawing/2014/main" id="{E4A357AC-7440-9CB2-A932-9B7A2EEB14A9}"/>
              </a:ext>
            </a:extLst>
          </p:cNvPr>
          <p:cNvSpPr txBox="1"/>
          <p:nvPr/>
        </p:nvSpPr>
        <p:spPr>
          <a:xfrm>
            <a:off x="1709530" y="914722"/>
            <a:ext cx="6903890" cy="5028556"/>
          </a:xfrm>
          <a:prstGeom prst="rect">
            <a:avLst/>
          </a:prstGeom>
          <a:noFill/>
        </p:spPr>
        <p:txBody>
          <a:bodyPr wrap="square">
            <a:spAutoFit/>
          </a:bodyPr>
          <a:lstStyle/>
          <a:p>
            <a:pPr algn="just">
              <a:lnSpc>
                <a:spcPct val="150000"/>
              </a:lnSpc>
            </a:pPr>
            <a:r>
              <a:rPr lang="en-IN" sz="1800" b="1" dirty="0">
                <a:solidFill>
                  <a:srgbClr val="000000"/>
                </a:solidFill>
                <a:effectLst/>
                <a:latin typeface="Times New Roman" panose="02020603050405020304" pitchFamily="18" charset="0"/>
                <a:ea typeface="Times New Roman" panose="02020603050405020304" pitchFamily="18" charset="0"/>
              </a:rPr>
              <a:t>Implementing our </a:t>
            </a:r>
            <a:r>
              <a:rPr lang="en-IN" sz="1800" b="1" u="sng" dirty="0">
                <a:solidFill>
                  <a:srgbClr val="137FB3"/>
                </a:solidFill>
                <a:effectLst/>
                <a:latin typeface="Times New Roman" panose="02020603050405020304" pitchFamily="18" charset="0"/>
                <a:ea typeface="Times New Roman" panose="02020603050405020304" pitchFamily="18" charset="0"/>
                <a:hlinkClick r:id="rId3"/>
              </a:rPr>
              <a:t>White Label travel portal</a:t>
            </a:r>
            <a:r>
              <a:rPr lang="en-IN" sz="1800" b="1" dirty="0">
                <a:solidFill>
                  <a:srgbClr val="000000"/>
                </a:solidFill>
                <a:effectLst/>
                <a:latin typeface="Times New Roman" panose="02020603050405020304" pitchFamily="18" charset="0"/>
                <a:ea typeface="Times New Roman" panose="02020603050405020304" pitchFamily="18" charset="0"/>
              </a:rPr>
              <a:t> in website of travel agents allows them to earn more travel bookings, enhance customer experience and build brand loyalty in travel market.</a:t>
            </a:r>
            <a:endParaRPr lang="en-IN" sz="1800" dirty="0">
              <a:effectLst/>
              <a:latin typeface="Times New Roman" panose="02020603050405020304" pitchFamily="18" charset="0"/>
              <a:ea typeface="Times New Roman" panose="02020603050405020304" pitchFamily="18" charset="0"/>
            </a:endParaRPr>
          </a:p>
          <a:p>
            <a:pPr marL="285750" indent="-285750" algn="l">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Trawex is leading Travel Technology Company provides best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white label online travel portal</a:t>
            </a:r>
            <a:r>
              <a:rPr lang="en-IN" sz="1800" dirty="0">
                <a:solidFill>
                  <a:srgbClr val="000000"/>
                </a:solidFill>
                <a:effectLst/>
                <a:latin typeface="Times New Roman" panose="02020603050405020304" pitchFamily="18" charset="0"/>
                <a:ea typeface="Times New Roman" panose="02020603050405020304" pitchFamily="18" charset="0"/>
              </a:rPr>
              <a:t> solution which is best for </a:t>
            </a:r>
            <a:r>
              <a:rPr lang="en-IN" sz="1800" u="sng" dirty="0">
                <a:solidFill>
                  <a:srgbClr val="137FB3"/>
                </a:solidFill>
                <a:effectLst/>
                <a:latin typeface="Times New Roman" panose="02020603050405020304" pitchFamily="18" charset="0"/>
                <a:ea typeface="Times New Roman" panose="02020603050405020304" pitchFamily="18" charset="0"/>
                <a:hlinkClick r:id="rId5"/>
              </a:rPr>
              <a:t>online portal</a:t>
            </a:r>
            <a:r>
              <a:rPr lang="en-IN" sz="1800" dirty="0">
                <a:solidFill>
                  <a:srgbClr val="000000"/>
                </a:solidFill>
                <a:effectLst/>
                <a:latin typeface="Times New Roman" panose="02020603050405020304" pitchFamily="18" charset="0"/>
                <a:ea typeface="Times New Roman" panose="02020603050405020304" pitchFamily="18" charset="0"/>
              </a:rPr>
              <a:t> of travel agent, online travel agencies, tour operator and travel management companies and automate travel business processes in a cost-effective manner to expand brand visibility and increase business profitability.</a:t>
            </a:r>
            <a:endParaRPr lang="en-IN" sz="1800" dirty="0">
              <a:effectLst/>
              <a:latin typeface="Times New Roman" panose="02020603050405020304" pitchFamily="18" charset="0"/>
              <a:ea typeface="Times New Roman" panose="02020603050405020304" pitchFamily="18" charset="0"/>
            </a:endParaRPr>
          </a:p>
          <a:p>
            <a:pPr marL="285750" indent="-285750" algn="l">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White Label Online Travel Portal is easy-to-use and feature-rich travel portal that attract more customers thereby increasing website traffic. </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04468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3" name="TextBox 2">
            <a:extLst>
              <a:ext uri="{FF2B5EF4-FFF2-40B4-BE49-F238E27FC236}">
                <a16:creationId xmlns:a16="http://schemas.microsoft.com/office/drawing/2014/main" id="{13593451-0CFF-DABE-0AA0-9FFEBA10BF32}"/>
              </a:ext>
            </a:extLst>
          </p:cNvPr>
          <p:cNvSpPr txBox="1"/>
          <p:nvPr/>
        </p:nvSpPr>
        <p:spPr>
          <a:xfrm>
            <a:off x="1182755" y="706973"/>
            <a:ext cx="8160028" cy="5444054"/>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Using our </a:t>
            </a:r>
            <a:r>
              <a:rPr lang="en-IN" sz="1800" u="sng" dirty="0">
                <a:solidFill>
                  <a:srgbClr val="137FB3"/>
                </a:solidFill>
                <a:effectLst/>
                <a:latin typeface="Times New Roman" panose="02020603050405020304" pitchFamily="18" charset="0"/>
                <a:ea typeface="Times New Roman" panose="02020603050405020304" pitchFamily="18" charset="0"/>
                <a:hlinkClick r:id="rId3"/>
              </a:rPr>
              <a:t>White Label online travel portal Integration</a:t>
            </a:r>
            <a:r>
              <a:rPr lang="en-IN" sz="1800" dirty="0">
                <a:solidFill>
                  <a:srgbClr val="000000"/>
                </a:solidFill>
                <a:effectLst/>
                <a:latin typeface="Times New Roman" panose="02020603050405020304" pitchFamily="18" charset="0"/>
                <a:ea typeface="Times New Roman" panose="02020603050405020304" pitchFamily="18" charset="0"/>
              </a:rPr>
              <a:t>, travel agents offer customers one-stop solution or single platform to book their hotel, flight, travel and holiday packages.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White Label Online Travel Portal allows easy integration of </a:t>
            </a:r>
            <a:r>
              <a:rPr lang="en-IN" sz="1800" u="sng" dirty="0">
                <a:solidFill>
                  <a:srgbClr val="137FB3"/>
                </a:solidFill>
                <a:effectLst/>
                <a:latin typeface="Times New Roman" panose="02020603050405020304" pitchFamily="18" charset="0"/>
                <a:ea typeface="Times New Roman" panose="02020603050405020304" pitchFamily="18" charset="0"/>
                <a:hlinkClick r:id="rId4"/>
              </a:rPr>
              <a:t>white label solution</a:t>
            </a:r>
            <a:r>
              <a:rPr lang="en-IN" sz="1800" dirty="0">
                <a:solidFill>
                  <a:srgbClr val="000000"/>
                </a:solidFill>
                <a:effectLst/>
                <a:latin typeface="Times New Roman" panose="02020603050405020304" pitchFamily="18" charset="0"/>
                <a:ea typeface="Times New Roman" panose="02020603050405020304" pitchFamily="18" charset="0"/>
              </a:rPr>
              <a:t> in online travel portal of travel companies and enables them to sell travel services like flights, hotels, tours, transfers and packages through their website.</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White Label online travel portal software is beneficial for travel companies as it increases direct bookings from customers and allows them to create customized tour packages to support every travel requirement of customers.</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White Label Travel Portal directly integrate rates &amp; availabilities for hotels, flights, etc., from multiple travel suppliers into online travel portal or </a:t>
            </a:r>
            <a:r>
              <a:rPr lang="en-IN" sz="1800" u="sng" dirty="0">
                <a:solidFill>
                  <a:srgbClr val="137FB3"/>
                </a:solidFill>
                <a:effectLst/>
                <a:latin typeface="Times New Roman" panose="02020603050405020304" pitchFamily="18" charset="0"/>
                <a:ea typeface="Times New Roman" panose="02020603050405020304" pitchFamily="18" charset="0"/>
                <a:hlinkClick r:id="rId5"/>
              </a:rPr>
              <a:t>travel website</a:t>
            </a:r>
            <a:r>
              <a:rPr lang="en-IN" sz="1800" dirty="0">
                <a:solidFill>
                  <a:srgbClr val="000000"/>
                </a:solidFill>
                <a:effectLst/>
                <a:latin typeface="Times New Roman" panose="02020603050405020304" pitchFamily="18" charset="0"/>
                <a:ea typeface="Times New Roman" panose="02020603050405020304" pitchFamily="18" charset="0"/>
              </a:rPr>
              <a:t> of travel agents and travel companies in an easier way.</a:t>
            </a:r>
            <a:endParaRPr lang="en-IN" sz="1800" dirty="0">
              <a:effectLst/>
              <a:latin typeface="Times New Roman" panose="02020603050405020304" pitchFamily="18" charset="0"/>
              <a:ea typeface="Times New Roman" panose="02020603050405020304" pitchFamily="18" charset="0"/>
            </a:endParaRPr>
          </a:p>
          <a:p>
            <a:pPr marL="285750" indent="-285750" algn="just">
              <a:lnSpc>
                <a:spcPct val="150000"/>
              </a:lnSpc>
              <a:buFont typeface="Arial" panose="020B0604020202020204" pitchFamily="34" charset="0"/>
              <a:buChar char="•"/>
            </a:pP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59330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3" name="TextBox 2">
            <a:extLst>
              <a:ext uri="{FF2B5EF4-FFF2-40B4-BE49-F238E27FC236}">
                <a16:creationId xmlns:a16="http://schemas.microsoft.com/office/drawing/2014/main" id="{34574D0A-FF6C-4E29-724C-EE9E1C8F563F}"/>
              </a:ext>
            </a:extLst>
          </p:cNvPr>
          <p:cNvSpPr txBox="1"/>
          <p:nvPr/>
        </p:nvSpPr>
        <p:spPr>
          <a:xfrm>
            <a:off x="1063486" y="655983"/>
            <a:ext cx="8030817" cy="5649239"/>
          </a:xfrm>
          <a:prstGeom prst="rect">
            <a:avLst/>
          </a:prstGeom>
          <a:noFill/>
        </p:spPr>
        <p:txBody>
          <a:bodyPr wrap="square">
            <a:spAutoFit/>
          </a:bodyPr>
          <a:lstStyle/>
          <a:p>
            <a:pPr algn="just">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Features: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A Wealth of Travel Reservation Products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You can choose our many travel categories to feature on your site with our booking engine tab widget. When viewed, each tab shows related products, all searchable by interest or type.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Because of your involvement in travel sites, you have an edge over newcomers. You should have no concerns about order processing or credit card processing.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Once set up, your account manager will send you updates on the latest trends, technology, strategies in the online travel industry, top selling events, on-sale dates, and much more to help you best promote the inventory through your website. </a:t>
            </a:r>
          </a:p>
          <a:p>
            <a:pPr marL="285750" indent="-28575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Times New Roman" panose="02020603050405020304" pitchFamily="18" charset="0"/>
              </a:rPr>
              <a:t>We have an abundance of tools, APIs, Widgets, and templates that you can use to customize your site.</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834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4" name="TextBox 3">
            <a:extLst>
              <a:ext uri="{FF2B5EF4-FFF2-40B4-BE49-F238E27FC236}">
                <a16:creationId xmlns:a16="http://schemas.microsoft.com/office/drawing/2014/main" id="{FCEDC36D-D693-1D40-A428-569C3B223BB6}"/>
              </a:ext>
            </a:extLst>
          </p:cNvPr>
          <p:cNvSpPr txBox="1"/>
          <p:nvPr/>
        </p:nvSpPr>
        <p:spPr>
          <a:xfrm>
            <a:off x="1252328" y="1122471"/>
            <a:ext cx="7722706" cy="4613058"/>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Trawex White Label is an ideal solution for those travel agents who are not willing to invest lots of time and energy in building a B2B/B2C white label travel website/booking engine, however, they want to have an online presence. Trawex is a one-stop </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 Label Travel Portal solution</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kern="100" dirty="0">
                <a:latin typeface="Times New Roman" panose="02020603050405020304" pitchFamily="18" charset="0"/>
                <a:ea typeface="Calibri" panose="020F0502020204030204" pitchFamily="34" charset="0"/>
                <a:cs typeface="Times New Roman" panose="02020603050405020304" pitchFamily="18" charset="0"/>
              </a:rPr>
              <a:t>provider for all the technology needs of travel agents, consolidators, and tour operators. </a:t>
            </a:r>
          </a:p>
          <a:p>
            <a:pPr marL="285750" indent="-285750" algn="just">
              <a:lnSpc>
                <a:spcPct val="150000"/>
              </a:lnSpc>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Our White label travel portal effortlessly allows the creation of customized tour packages supportive every part of your customer’s travel requirement. Our White label travel service can be the ultimate value addition that would attract more and more customers to your website. </a:t>
            </a:r>
          </a:p>
          <a:p>
            <a:pPr marL="285750" indent="-285750" algn="just">
              <a:lnSpc>
                <a:spcPct val="150000"/>
              </a:lnSpc>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Our White label travel solution for travel agents can improve travel business with their </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B2B white label travel portal</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kern="100" dirty="0">
                <a:latin typeface="Times New Roman" panose="02020603050405020304" pitchFamily="18" charset="0"/>
                <a:ea typeface="Calibri" panose="020F0502020204030204" pitchFamily="34" charset="0"/>
                <a:cs typeface="Times New Roman" panose="02020603050405020304" pitchFamily="18" charset="0"/>
              </a:rPr>
              <a:t>or through B2C white label solution. </a:t>
            </a: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66100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3" name="TextBox 2">
            <a:extLst>
              <a:ext uri="{FF2B5EF4-FFF2-40B4-BE49-F238E27FC236}">
                <a16:creationId xmlns:a16="http://schemas.microsoft.com/office/drawing/2014/main" id="{17705EE8-AC77-3053-FF3C-BCC0D0F6E53C}"/>
              </a:ext>
            </a:extLst>
          </p:cNvPr>
          <p:cNvSpPr txBox="1"/>
          <p:nvPr/>
        </p:nvSpPr>
        <p:spPr>
          <a:xfrm>
            <a:off x="1361661" y="914722"/>
            <a:ext cx="7663070" cy="5028556"/>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Trawex White Label option a ready-to-go co-branded or white-labeled template solution gives site visitors an easy way to plan their </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bookings</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kern="100" dirty="0">
                <a:latin typeface="Times New Roman" panose="02020603050405020304" pitchFamily="18" charset="0"/>
                <a:ea typeface="Calibri" panose="020F0502020204030204" pitchFamily="34" charset="0"/>
                <a:cs typeface="Times New Roman" panose="02020603050405020304" pitchFamily="18" charset="0"/>
              </a:rPr>
              <a:t>using your website while seeing your own branded name and your customized website design as per your needs. </a:t>
            </a:r>
          </a:p>
          <a:p>
            <a:pPr marL="285750" indent="-285750" algn="just">
              <a:lnSpc>
                <a:spcPct val="150000"/>
              </a:lnSpc>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You can choose your own theme, upload your own logo, and much more. Our solution is best for both startups in travel business and established companies, Entrepreneurs or those who are looking forward to earning their pie in the industry. </a:t>
            </a:r>
          </a:p>
          <a:p>
            <a:pPr marL="285750" indent="-285750" algn="just">
              <a:lnSpc>
                <a:spcPct val="150000"/>
              </a:lnSpc>
              <a:buFont typeface="Arial" panose="020B0604020202020204" pitchFamily="34" charset="0"/>
              <a:buChar char="•"/>
            </a:pPr>
            <a:r>
              <a:rPr lang="en-US" kern="100" dirty="0">
                <a:latin typeface="Times New Roman" panose="02020603050405020304" pitchFamily="18" charset="0"/>
                <a:ea typeface="Calibri" panose="020F0502020204030204" pitchFamily="34" charset="0"/>
                <a:cs typeface="Times New Roman" panose="02020603050405020304" pitchFamily="18" charset="0"/>
              </a:rPr>
              <a:t>We have worked with plenty of businesses over the years to develop custom designed </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white label websites</a:t>
            </a:r>
            <a:r>
              <a:rPr lang="en-US" kern="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en-US" kern="100" dirty="0">
                <a:latin typeface="Times New Roman" panose="02020603050405020304" pitchFamily="18" charset="0"/>
                <a:ea typeface="Calibri" panose="020F0502020204030204" pitchFamily="34" charset="0"/>
                <a:cs typeface="Times New Roman" panose="02020603050405020304" pitchFamily="18" charset="0"/>
              </a:rPr>
              <a:t>We aim to deliver our customers with complete travel solutions that simplify their business processes within the shortest time frame.</a:t>
            </a:r>
            <a:endParaRPr lang="en-IN" kern="100"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92120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FCC720-7C95-34ED-BD71-E180D78055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5203" y="295106"/>
            <a:ext cx="1714167" cy="360877"/>
          </a:xfrm>
          <a:prstGeom prst="rect">
            <a:avLst/>
          </a:prstGeom>
        </p:spPr>
      </p:pic>
      <p:sp>
        <p:nvSpPr>
          <p:cNvPr id="2" name="Title 1">
            <a:extLst>
              <a:ext uri="{FF2B5EF4-FFF2-40B4-BE49-F238E27FC236}">
                <a16:creationId xmlns:a16="http://schemas.microsoft.com/office/drawing/2014/main" id="{61178B5F-DFF3-F392-58F5-16C7F4315C23}"/>
              </a:ext>
            </a:extLst>
          </p:cNvPr>
          <p:cNvSpPr txBox="1">
            <a:spLocks/>
          </p:cNvSpPr>
          <p:nvPr/>
        </p:nvSpPr>
        <p:spPr>
          <a:xfrm>
            <a:off x="2173829" y="1259652"/>
            <a:ext cx="6204858" cy="4338696"/>
          </a:xfrm>
          <a:prstGeom prst="rect">
            <a:avLst/>
          </a:prstGeom>
        </p:spPr>
        <p:txBody>
          <a:bodyPr vert="horz" lIns="91440" tIns="45720" rIns="91440" bIns="45720" rtlCol="0" anchor="t">
            <a:normAutofit lnSpcReduction="1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150000"/>
              </a:lnSpc>
            </a:pPr>
            <a:r>
              <a:rPr lang="en-IN" sz="4000" dirty="0">
                <a:solidFill>
                  <a:schemeClr val="tx1"/>
                </a:solidFill>
                <a:latin typeface="Times New Roman" panose="02020603050405020304" pitchFamily="18" charset="0"/>
                <a:cs typeface="Times New Roman" panose="02020603050405020304" pitchFamily="18" charset="0"/>
              </a:rPr>
              <a:t>Contact Us</a:t>
            </a:r>
            <a:br>
              <a:rPr lang="en-IN" sz="2400" dirty="0">
                <a:solidFill>
                  <a:schemeClr val="tx1"/>
                </a:solidFill>
                <a:latin typeface="Times New Roman" panose="02020603050405020304" pitchFamily="18" charset="0"/>
                <a:cs typeface="Times New Roman" panose="02020603050405020304" pitchFamily="18" charset="0"/>
              </a:rPr>
            </a:br>
            <a:br>
              <a:rPr lang="en-IN" sz="2400" dirty="0">
                <a:solidFill>
                  <a:schemeClr val="tx1"/>
                </a:solidFill>
                <a:latin typeface="Times New Roman" panose="02020603050405020304" pitchFamily="18" charset="0"/>
                <a:cs typeface="Times New Roman" panose="02020603050405020304" pitchFamily="18" charset="0"/>
              </a:rPr>
            </a:br>
            <a:r>
              <a:rPr lang="en-IN" sz="2400"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For more details, Pls visit our website:</a:t>
            </a:r>
          </a:p>
          <a:p>
            <a:pPr algn="ctr">
              <a:lnSpc>
                <a:spcPct val="150000"/>
              </a:lnSpc>
              <a:spcAft>
                <a:spcPts val="800"/>
              </a:spcAft>
            </a:pPr>
            <a:r>
              <a:rPr lang="en-IN" sz="1800" u="sng" kern="100" dirty="0">
                <a:solidFill>
                  <a:srgbClr val="0000FF"/>
                </a:solidFill>
                <a:effectLst/>
                <a:latin typeface="Times New Roman" panose="02020603050405020304" pitchFamily="18" charset="0"/>
                <a:ea typeface="Calibri" panose="020F0502020204030204" pitchFamily="34" charset="0"/>
                <a:cs typeface="Times New Roman" panose="02020603050405020304" pitchFamily="18" charset="0"/>
              </a:rPr>
              <a:t>https://www.trawex.com/white-label-website.php</a:t>
            </a:r>
          </a:p>
          <a:p>
            <a:pPr algn="ctr"/>
            <a:endParaRPr lang="en-IN" sz="2400" u="sng"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br>
              <a:rPr lang="en-IN" sz="2400" u="sng" kern="1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4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Email id :  </a:t>
            </a:r>
            <a:r>
              <a:rPr lang="en-IN" sz="2400" b="1"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contact@trawex.com</a:t>
            </a:r>
            <a:br>
              <a:rPr lang="en-IN" sz="2400" u="sng"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br>
              <a:rPr lang="en-IN" sz="2400" dirty="0">
                <a:solidFill>
                  <a:schemeClr val="tx1"/>
                </a:solidFill>
                <a:latin typeface="Times New Roman" panose="02020603050405020304" pitchFamily="18" charset="0"/>
                <a:cs typeface="Times New Roman" panose="02020603050405020304" pitchFamily="18" charset="0"/>
              </a:rPr>
            </a:br>
            <a:endParaRPr lang="en-IN"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282452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32</TotalTime>
  <Words>993</Words>
  <Application>Microsoft Office PowerPoint</Application>
  <PresentationFormat>Widescreen</PresentationFormat>
  <Paragraphs>35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 suya</dc:creator>
  <cp:lastModifiedBy>anu suya</cp:lastModifiedBy>
  <cp:revision>2</cp:revision>
  <dcterms:created xsi:type="dcterms:W3CDTF">2024-01-04T04:03:44Z</dcterms:created>
  <dcterms:modified xsi:type="dcterms:W3CDTF">2024-01-04T04:36:42Z</dcterms:modified>
</cp:coreProperties>
</file>