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3816311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87465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3046796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1867948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2640257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329836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3416415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209585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58603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2829881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F6DBD84-598C-4D9C-AEE7-B485F5A044FA}"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66908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918167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F6DBD84-598C-4D9C-AEE7-B485F5A044FA}"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08856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1237910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40269459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B86638-3AB2-4584-8647-1DD58F3EDBF7}" type="datetimeFigureOut">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F6DBD84-598C-4D9C-AEE7-B485F5A044FA}" type="slidenum">
              <a:rPr lang="en-US" smtClean="0"/>
              <a:t>‹#›</a:t>
            </a:fld>
            <a:endParaRPr lang="en-US" dirty="0"/>
          </a:p>
        </p:txBody>
      </p:sp>
    </p:spTree>
    <p:extLst>
      <p:ext uri="{BB962C8B-B14F-4D97-AF65-F5344CB8AC3E}">
        <p14:creationId xmlns:p14="http://schemas.microsoft.com/office/powerpoint/2010/main" val="3823863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BB86638-3AB2-4584-8647-1DD58F3EDBF7}" type="datetimeFigureOut">
              <a:rPr lang="en-US" smtClean="0"/>
              <a:t>1/23/2024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F6DBD84-598C-4D9C-AEE7-B485F5A044FA}" type="slidenum">
              <a:rPr lang="en-US" smtClean="0"/>
              <a:t>‹#›</a:t>
            </a:fld>
            <a:endParaRPr lang="en-US" dirty="0"/>
          </a:p>
        </p:txBody>
      </p:sp>
    </p:spTree>
    <p:extLst>
      <p:ext uri="{BB962C8B-B14F-4D97-AF65-F5344CB8AC3E}">
        <p14:creationId xmlns:p14="http://schemas.microsoft.com/office/powerpoint/2010/main" val="27124763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velopro.com/travel-mobile-app-development.php"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about.php" TargetMode="External"/><Relationship Id="rId2" Type="http://schemas.openxmlformats.org/officeDocument/2006/relationships/hyperlink" Target="https://www.travelopro.com/apollo-gds.php" TargetMode="External"/><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hyperlink" Target="https://www.travelopro.com/travel-technology-software.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velopro.com/travel-technology-software.php"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contact@travelopro.com" TargetMode="External"/><Relationship Id="rId1" Type="http://schemas.openxmlformats.org/officeDocument/2006/relationships/slideLayout" Target="../slideLayouts/slideLayout6.xml"/><Relationship Id="rId4" Type="http://schemas.openxmlformats.org/officeDocument/2006/relationships/hyperlink" Target="https://www.travelopro.com/travel-mobile-app-development.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B33A3C6-4D24-403D-9E4B-3E0B6F6AD283}"/>
              </a:ext>
            </a:extLst>
          </p:cNvPr>
          <p:cNvSpPr>
            <a:spLocks noGrp="1"/>
          </p:cNvSpPr>
          <p:nvPr>
            <p:ph type="title"/>
          </p:nvPr>
        </p:nvSpPr>
        <p:spPr/>
        <p:txBody>
          <a:bodyPr>
            <a:normAutofit/>
          </a:bodyPr>
          <a:lstStyle/>
          <a:p>
            <a:pPr algn="ctr"/>
            <a:r>
              <a:rPr lang="en-US" b="1" dirty="0">
                <a:effectLst/>
                <a:latin typeface="Calibri" panose="020F0502020204030204" pitchFamily="34" charset="0"/>
                <a:ea typeface="Calibri" panose="020F0502020204030204" pitchFamily="34" charset="0"/>
                <a:cs typeface="Times New Roman" panose="02020603050405020304" pitchFamily="18" charset="0"/>
              </a:rPr>
              <a:t>Travel Mobile App Development</a:t>
            </a:r>
            <a:endParaRPr lang="en-US" sz="6000" dirty="0"/>
          </a:p>
        </p:txBody>
      </p:sp>
      <p:pic>
        <p:nvPicPr>
          <p:cNvPr id="6" name="Picture 5">
            <a:extLst>
              <a:ext uri="{FF2B5EF4-FFF2-40B4-BE49-F238E27FC236}">
                <a16:creationId xmlns:a16="http://schemas.microsoft.com/office/drawing/2014/main" id="{6F930008-B66A-4F59-A1E8-8C2F17F7BF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7913" y="1677598"/>
            <a:ext cx="9518769" cy="3502803"/>
          </a:xfrm>
          <a:prstGeom prst="rect">
            <a:avLst/>
          </a:prstGeom>
        </p:spPr>
      </p:pic>
      <p:sp>
        <p:nvSpPr>
          <p:cNvPr id="7" name="TextBox 6">
            <a:extLst>
              <a:ext uri="{FF2B5EF4-FFF2-40B4-BE49-F238E27FC236}">
                <a16:creationId xmlns:a16="http://schemas.microsoft.com/office/drawing/2014/main" id="{B5834A88-AB7B-4878-93B5-7D87550C71A3}"/>
              </a:ext>
            </a:extLst>
          </p:cNvPr>
          <p:cNvSpPr txBox="1"/>
          <p:nvPr/>
        </p:nvSpPr>
        <p:spPr>
          <a:xfrm>
            <a:off x="4320988" y="5668254"/>
            <a:ext cx="3550024" cy="369332"/>
          </a:xfrm>
          <a:prstGeom prst="rect">
            <a:avLst/>
          </a:prstGeom>
          <a:noFill/>
        </p:spPr>
        <p:txBody>
          <a:bodyPr wrap="square">
            <a:spAutoFit/>
          </a:body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 </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rPr>
              <a:t>contact@travelopro.com</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IN" b="1" dirty="0">
                <a:latin typeface="Calibri" panose="020F0502020204030204" pitchFamily="34" charset="0"/>
                <a:ea typeface="Calibri" panose="020F0502020204030204" pitchFamily="34" charset="0"/>
                <a:cs typeface="Calibri" panose="020F0502020204030204" pitchFamily="34" charset="0"/>
              </a:rPr>
              <a:t> </a:t>
            </a:r>
            <a:endParaRPr lang="en-US" dirty="0"/>
          </a:p>
        </p:txBody>
      </p:sp>
      <p:pic>
        <p:nvPicPr>
          <p:cNvPr id="8" name="Picture 7">
            <a:extLst>
              <a:ext uri="{FF2B5EF4-FFF2-40B4-BE49-F238E27FC236}">
                <a16:creationId xmlns:a16="http://schemas.microsoft.com/office/drawing/2014/main" id="{A47E9970-CB6E-4846-AEBA-3A0D6900EC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9599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3AD104-3ADA-4006-AE80-DFF7D8FA66AB}"/>
              </a:ext>
            </a:extLst>
          </p:cNvPr>
          <p:cNvSpPr txBox="1"/>
          <p:nvPr/>
        </p:nvSpPr>
        <p:spPr>
          <a:xfrm>
            <a:off x="1882587" y="675289"/>
            <a:ext cx="9161930" cy="5262979"/>
          </a:xfrm>
          <a:prstGeom prst="rect">
            <a:avLst/>
          </a:prstGeom>
          <a:noFill/>
        </p:spPr>
        <p:txBody>
          <a:bodyPr wrap="square">
            <a:spAutoFit/>
          </a:bodyPr>
          <a:lstStyle/>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Travelopro is a top </a:t>
            </a:r>
            <a:r>
              <a:rPr lang="en-US" dirty="0">
                <a:solidFill>
                  <a:srgbClr val="000000"/>
                </a:solidFill>
                <a:latin typeface="Calibri" panose="020F0502020204030204" pitchFamily="34" charset="0"/>
                <a:ea typeface="Times New Roman" panose="02020603050405020304" pitchFamily="18" charset="0"/>
                <a:hlinkClick r:id="rId2"/>
              </a:rPr>
              <a:t>travel mobile app development </a:t>
            </a:r>
            <a:r>
              <a:rPr lang="en-US" dirty="0">
                <a:solidFill>
                  <a:srgbClr val="000000"/>
                </a:solidFill>
                <a:latin typeface="Calibri" panose="020F0502020204030204" pitchFamily="34" charset="0"/>
                <a:ea typeface="Times New Roman" panose="02020603050405020304" pitchFamily="18" charset="0"/>
              </a:rPr>
              <a:t>company. </a:t>
            </a:r>
            <a:r>
              <a:rPr lang="en-US" sz="1800" dirty="0">
                <a:solidFill>
                  <a:srgbClr val="000000"/>
                </a:solidFill>
                <a:effectLst/>
                <a:latin typeface="Calibri" panose="020F0502020204030204" pitchFamily="34" charset="0"/>
                <a:ea typeface="Times New Roman" panose="02020603050405020304" pitchFamily="18" charset="0"/>
              </a:rPr>
              <a:t>We provide mobile app development services that serve end users’ needs and help you to achieve business goals. </a:t>
            </a:r>
          </a:p>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We offer end-to-end mobile app services from ideation to launching and ongoing support.</a:t>
            </a:r>
            <a:endParaRPr lang="en-US" sz="1800" dirty="0">
              <a:effectLst/>
              <a:latin typeface="Times New Roman" panose="02020603050405020304" pitchFamily="18" charset="0"/>
              <a:ea typeface="Times New Roman" panose="02020603050405020304" pitchFamily="18" charset="0"/>
            </a:endParaRPr>
          </a:p>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We at Travelopro offer superior travel mobile app development services. </a:t>
            </a:r>
          </a:p>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Travelopro has great experience in targeted marketing and personalized service through native apps to attract new customers and retain existing ones. </a:t>
            </a:r>
          </a:p>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Our team of travel app developers has the required skills and experience to develop mobile apps for the travel industry.</a:t>
            </a:r>
            <a:endParaRPr lang="en-US" sz="1800" dirty="0">
              <a:effectLst/>
              <a:latin typeface="Times New Roman" panose="02020603050405020304" pitchFamily="18" charset="0"/>
              <a:ea typeface="Times New Roman" panose="02020603050405020304" pitchFamily="18" charset="0"/>
            </a:endParaRPr>
          </a:p>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Whether you own a travel agency or have a travel or hospitality business, our travel app developers can understand your business well. </a:t>
            </a:r>
          </a:p>
          <a:p>
            <a:pPr marL="285750" marR="0" indent="-285750" algn="just">
              <a:spcBef>
                <a:spcPts val="1200"/>
              </a:spcBef>
              <a:spcAft>
                <a:spcPts val="12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Later, we use the best-in-class technologies &amp; tools to deliver a solution through which you can provide a customized travel booking experience and grow your business.</a:t>
            </a:r>
            <a:endParaRPr lang="en-US" sz="18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F9BD1D9E-CBA2-402B-9987-5B59D9DB00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111426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E19A8-33CB-4F58-8473-03F6DBF62874}"/>
              </a:ext>
            </a:extLst>
          </p:cNvPr>
          <p:cNvSpPr>
            <a:spLocks noGrp="1"/>
          </p:cNvSpPr>
          <p:nvPr>
            <p:ph type="title"/>
          </p:nvPr>
        </p:nvSpPr>
        <p:spPr>
          <a:xfrm>
            <a:off x="1888133" y="0"/>
            <a:ext cx="8415734" cy="989537"/>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Travel Mobile Application Development Services Are Designed To Make Your Brand A Travel Partner Of Millions</a:t>
            </a:r>
            <a:endParaRPr lang="en-US" sz="4400" dirty="0"/>
          </a:p>
        </p:txBody>
      </p:sp>
      <p:sp>
        <p:nvSpPr>
          <p:cNvPr id="4" name="TextBox 3">
            <a:extLst>
              <a:ext uri="{FF2B5EF4-FFF2-40B4-BE49-F238E27FC236}">
                <a16:creationId xmlns:a16="http://schemas.microsoft.com/office/drawing/2014/main" id="{005EB58F-905B-417F-88DC-367711ABC651}"/>
              </a:ext>
            </a:extLst>
          </p:cNvPr>
          <p:cNvSpPr txBox="1"/>
          <p:nvPr/>
        </p:nvSpPr>
        <p:spPr>
          <a:xfrm>
            <a:off x="1837765" y="787305"/>
            <a:ext cx="9726706" cy="583550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Nowadays, mobile apps are an essential medium to reach out to potential customers, Travelopro is a leading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Mobile Application Development Company </a:t>
            </a:r>
            <a:r>
              <a:rPr lang="en-US" sz="1800" dirty="0">
                <a:effectLst/>
                <a:latin typeface="Calibri" panose="020F0502020204030204" pitchFamily="34" charset="0"/>
                <a:ea typeface="Calibri" panose="020F0502020204030204" pitchFamily="34" charset="0"/>
                <a:cs typeface="Times New Roman" panose="02020603050405020304" pitchFamily="18" charset="0"/>
              </a:rPr>
              <a:t>across the globe.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travel mobile app development services to make booking faster, simpler and more efficient.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travel mobile applications are helpful for travel planning, finding travel agents/guides, booking tickets, hotel reservations, route mapping, travel updates, and destination discovery.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provides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web development solutions </a:t>
            </a:r>
            <a:r>
              <a:rPr lang="en-US" sz="1800" dirty="0">
                <a:effectLst/>
                <a:latin typeface="Calibri" panose="020F0502020204030204" pitchFamily="34" charset="0"/>
                <a:ea typeface="Calibri" panose="020F0502020204030204" pitchFamily="34" charset="0"/>
                <a:cs typeface="Times New Roman" panose="02020603050405020304" pitchFamily="18" charset="0"/>
              </a:rPr>
              <a:t>that will retain the attention of your target audience and increase the number of customers on the website or mobile app development that will leave a long-term impression on the business.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offers robust and scalable travel mobile application development services for iPhone, iPad and Android platforms.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Get the best travel app development solutions from Travelopro that offer end-to-end mobility solutions for the travel and tourism industry.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main focus, as a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4"/>
              </a:rPr>
              <a:t>mobile app development</a:t>
            </a:r>
            <a:r>
              <a:rPr lang="en-US" sz="1800" dirty="0">
                <a:effectLst/>
                <a:latin typeface="Calibri" panose="020F0502020204030204" pitchFamily="34" charset="0"/>
                <a:ea typeface="Calibri" panose="020F0502020204030204" pitchFamily="34" charset="0"/>
                <a:cs typeface="Times New Roman" panose="02020603050405020304" pitchFamily="18" charset="0"/>
              </a:rPr>
              <a:t> company, is to provide strategic planning &amp; industry's best product to compete in the market.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travel mobile app development services to manage the system on your mobile enabling access to the system anytime, anywhere.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F5EBB57D-8A6C-4B01-BDCD-478A183CE0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017173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48AC5-B961-49AE-A5AB-86E73CD03677}"/>
              </a:ext>
            </a:extLst>
          </p:cNvPr>
          <p:cNvSpPr>
            <a:spLocks noGrp="1"/>
          </p:cNvSpPr>
          <p:nvPr>
            <p:ph type="title"/>
          </p:nvPr>
        </p:nvSpPr>
        <p:spPr>
          <a:xfrm>
            <a:off x="1830924" y="161365"/>
            <a:ext cx="8911687" cy="49647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Features of a Travel Mobile App</a:t>
            </a:r>
            <a:endParaRPr lang="en-US" sz="4400" dirty="0"/>
          </a:p>
        </p:txBody>
      </p:sp>
      <p:sp>
        <p:nvSpPr>
          <p:cNvPr id="4" name="TextBox 3">
            <a:extLst>
              <a:ext uri="{FF2B5EF4-FFF2-40B4-BE49-F238E27FC236}">
                <a16:creationId xmlns:a16="http://schemas.microsoft.com/office/drawing/2014/main" id="{17F0A9AF-FFD6-4289-95EE-4E5470C9593E}"/>
              </a:ext>
            </a:extLst>
          </p:cNvPr>
          <p:cNvSpPr txBox="1"/>
          <p:nvPr/>
        </p:nvSpPr>
        <p:spPr>
          <a:xfrm>
            <a:off x="2429435" y="1018500"/>
            <a:ext cx="6096000" cy="4821000"/>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In-app translation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Push notifications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ratings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Weather forecasting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Offline Functionality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Planning Features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Personal Area</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Location-based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Accessible image menu</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Loyalty program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Advance and Eye-catching Interface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Develop with Expertise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 Booking Engine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Allow Payment through various payment modes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Navigation and Geolocation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Integrated with social media</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A2E5C29D-15E9-4D2F-80B7-9F1A2807B3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257200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11FF3A-2EAF-4DEA-BE05-53063EB931DC}"/>
              </a:ext>
            </a:extLst>
          </p:cNvPr>
          <p:cNvSpPr txBox="1"/>
          <p:nvPr/>
        </p:nvSpPr>
        <p:spPr>
          <a:xfrm>
            <a:off x="2528047" y="583184"/>
            <a:ext cx="6096000" cy="5413726"/>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Online payment system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Emergency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Search Functionality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Hotel Tab</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 Booking Management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Personalized Recommendation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Trip Details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Native Programming for flawless travel operations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CMS Integration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Currency Converter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Secure Payment Processing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Highly Reliable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 Time Support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Filter Search Option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Compatible For Device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Design using the Latest Technology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Onboarding and Profile creation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Upsell Features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547223F-2879-4ED5-AA76-924940C3AC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117485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DCE6B-0B67-4E09-924F-A58AE68D54B0}"/>
              </a:ext>
            </a:extLst>
          </p:cNvPr>
          <p:cNvSpPr>
            <a:spLocks noGrp="1"/>
          </p:cNvSpPr>
          <p:nvPr>
            <p:ph type="title"/>
          </p:nvPr>
        </p:nvSpPr>
        <p:spPr>
          <a:xfrm>
            <a:off x="1821959" y="146297"/>
            <a:ext cx="8911687" cy="62198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Benefits of Travel Mobile App</a:t>
            </a:r>
            <a:endParaRPr lang="en-US" sz="4400" dirty="0"/>
          </a:p>
        </p:txBody>
      </p:sp>
      <p:sp>
        <p:nvSpPr>
          <p:cNvPr id="4" name="TextBox 3">
            <a:extLst>
              <a:ext uri="{FF2B5EF4-FFF2-40B4-BE49-F238E27FC236}">
                <a16:creationId xmlns:a16="http://schemas.microsoft.com/office/drawing/2014/main" id="{29FC9027-E2E5-40F1-94C7-65EFCBFEA2D1}"/>
              </a:ext>
            </a:extLst>
          </p:cNvPr>
          <p:cNvSpPr txBox="1"/>
          <p:nvPr/>
        </p:nvSpPr>
        <p:spPr>
          <a:xfrm>
            <a:off x="2124636" y="768281"/>
            <a:ext cx="6096000" cy="5778570"/>
          </a:xfrm>
          <a:prstGeom prst="rect">
            <a:avLst/>
          </a:prstGeom>
          <a:noFill/>
        </p:spPr>
        <p:txBody>
          <a:bodyPr wrap="square">
            <a:spAutoFit/>
          </a:bodyPr>
          <a:lstStyle/>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Seamless Interface for Users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Drive more Users to the Website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Connectivity with many Businesses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Exceptional user Assistance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Friendly Interface for Instant Reservation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Record Data of Best Suppliers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Complete Control on Buyer Activity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Booking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Increase Revenue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Effective Engagement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Better Customer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Trip Planning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600"/>
              </a:spcBef>
              <a:spcAft>
                <a:spcPts val="6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Business Become Settled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8C7BDADC-6274-4C0E-B87B-FF5FBB2F6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81260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83C2B-E4B4-4F26-8AF6-C4B7AB296F89}"/>
              </a:ext>
            </a:extLst>
          </p:cNvPr>
          <p:cNvSpPr>
            <a:spLocks noGrp="1"/>
          </p:cNvSpPr>
          <p:nvPr>
            <p:ph type="title"/>
          </p:nvPr>
        </p:nvSpPr>
        <p:spPr>
          <a:xfrm>
            <a:off x="1830923" y="0"/>
            <a:ext cx="8911687" cy="65442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Our Travel Mobile App Development Services</a:t>
            </a:r>
            <a:endParaRPr lang="en-US" sz="4400" dirty="0"/>
          </a:p>
        </p:txBody>
      </p:sp>
      <p:sp>
        <p:nvSpPr>
          <p:cNvPr id="4" name="TextBox 3">
            <a:extLst>
              <a:ext uri="{FF2B5EF4-FFF2-40B4-BE49-F238E27FC236}">
                <a16:creationId xmlns:a16="http://schemas.microsoft.com/office/drawing/2014/main" id="{445B6CBC-F3F6-46D8-8B12-856971D146A2}"/>
              </a:ext>
            </a:extLst>
          </p:cNvPr>
          <p:cNvSpPr txBox="1"/>
          <p:nvPr/>
        </p:nvSpPr>
        <p:spPr>
          <a:xfrm>
            <a:off x="1830923" y="965645"/>
            <a:ext cx="9968753" cy="5320431"/>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 App Development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Web Design and Development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Third-Party Integration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App Migration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App consulting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Ticket and Hotel Booking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CRM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Maintenances Support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b="1" dirty="0">
                <a:solidFill>
                  <a:srgbClr val="000000"/>
                </a:solidFill>
                <a:effectLst/>
                <a:latin typeface="Calibri" panose="020F0502020204030204" pitchFamily="34" charset="0"/>
                <a:ea typeface="Times New Roman" panose="02020603050405020304" pitchFamily="18" charset="0"/>
              </a:rPr>
              <a:t>Holiday Booking Engine</a:t>
            </a:r>
            <a:endParaRPr lang="en-US" b="1" dirty="0">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1800" dirty="0">
                <a:solidFill>
                  <a:srgbClr val="000000"/>
                </a:solidFill>
                <a:effectLst/>
                <a:latin typeface="Calibri" panose="020F0502020204030204" pitchFamily="34" charset="0"/>
                <a:ea typeface="Times New Roman" panose="02020603050405020304" pitchFamily="18" charset="0"/>
              </a:rPr>
              <a:t>Our </a:t>
            </a:r>
            <a:r>
              <a:rPr lang="en-US" sz="1800" dirty="0">
                <a:solidFill>
                  <a:srgbClr val="000000"/>
                </a:solidFill>
                <a:effectLst/>
                <a:latin typeface="Calibri" panose="020F0502020204030204" pitchFamily="34" charset="0"/>
                <a:ea typeface="Times New Roman" panose="02020603050405020304" pitchFamily="18" charset="0"/>
                <a:hlinkClick r:id="rId2"/>
              </a:rPr>
              <a:t>holiday booking app </a:t>
            </a:r>
            <a:r>
              <a:rPr lang="en-US" sz="1800" dirty="0">
                <a:solidFill>
                  <a:srgbClr val="000000"/>
                </a:solidFill>
                <a:effectLst/>
                <a:latin typeface="Calibri" panose="020F0502020204030204" pitchFamily="34" charset="0"/>
                <a:ea typeface="Times New Roman" panose="02020603050405020304" pitchFamily="18" charset="0"/>
              </a:rPr>
              <a:t>developers are working hard to build reliable solutions for users using integrated flight and hotel booking engines. These applications have given clients searching for inbound and outbound travel packages a performance-driven experience.</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b="1" dirty="0">
                <a:solidFill>
                  <a:srgbClr val="000000"/>
                </a:solidFill>
                <a:effectLst/>
                <a:latin typeface="Calibri" panose="020F0502020204030204" pitchFamily="34" charset="0"/>
                <a:ea typeface="Times New Roman" panose="02020603050405020304" pitchFamily="18" charset="0"/>
              </a:rPr>
              <a:t>Tourism App</a:t>
            </a:r>
            <a:endParaRPr lang="en-US" b="1" dirty="0">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1800" dirty="0">
                <a:solidFill>
                  <a:srgbClr val="000000"/>
                </a:solidFill>
                <a:effectLst/>
                <a:latin typeface="Calibri" panose="020F0502020204030204" pitchFamily="34" charset="0"/>
                <a:ea typeface="Times New Roman" panose="02020603050405020304" pitchFamily="18" charset="0"/>
              </a:rPr>
              <a:t>This is your chance to turn into a go-to resource for travelers for itinerary planning, hotel reservations, connecting routes, adding taxis, creating invoices and passes for theme parks, and much more. Realize the concept by using us as your go-to source for developing travel apps.</a:t>
            </a:r>
            <a:endParaRPr lang="en-US" sz="18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B725B797-CE31-4DD4-8468-626CF76330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4229592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2692399-864B-4BE0-BB98-D058E30CD654}"/>
              </a:ext>
            </a:extLst>
          </p:cNvPr>
          <p:cNvSpPr txBox="1"/>
          <p:nvPr/>
        </p:nvSpPr>
        <p:spPr>
          <a:xfrm>
            <a:off x="1945341" y="489734"/>
            <a:ext cx="9583271" cy="5878532"/>
          </a:xfrm>
          <a:prstGeom prst="rect">
            <a:avLst/>
          </a:prstGeom>
          <a:noFill/>
        </p:spPr>
        <p:txBody>
          <a:bodyPr wrap="square">
            <a:spAutoFit/>
          </a:bodyPr>
          <a:lstStyle/>
          <a:p>
            <a:pPr marL="342900" marR="0" lvl="0" indent="-342900" algn="just">
              <a:spcBef>
                <a:spcPts val="600"/>
              </a:spcBef>
              <a:spcAft>
                <a:spcPts val="600"/>
              </a:spcAft>
              <a:buFont typeface="Wingdings" panose="05000000000000000000" pitchFamily="2" charset="2"/>
              <a:buChar char="Ø"/>
            </a:pPr>
            <a:r>
              <a:rPr lang="en-US" sz="1800" b="1" dirty="0">
                <a:solidFill>
                  <a:srgbClr val="000000"/>
                </a:solidFill>
                <a:effectLst/>
                <a:latin typeface="Calibri" panose="020F0502020204030204" pitchFamily="34" charset="0"/>
                <a:ea typeface="Times New Roman" panose="02020603050405020304" pitchFamily="18" charset="0"/>
              </a:rPr>
              <a:t>Flight Mobile App Development</a:t>
            </a:r>
            <a:endParaRPr lang="en-US" b="1" dirty="0">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1800" dirty="0">
                <a:solidFill>
                  <a:srgbClr val="000000"/>
                </a:solidFill>
                <a:effectLst/>
                <a:latin typeface="Calibri" panose="020F0502020204030204" pitchFamily="34" charset="0"/>
                <a:ea typeface="Times New Roman" panose="02020603050405020304" pitchFamily="18" charset="0"/>
              </a:rPr>
              <a:t>Developing user-rich, interactive apps for booking flights. With an attractive app design that caters to a wide audience, including startups, travel partners, enterprise airlines, and end users, our team of app developers guarantees optimal outcomes.</a:t>
            </a:r>
            <a:endParaRPr lang="en-US" sz="1800" dirty="0">
              <a:effectLst/>
              <a:latin typeface="Times New Roman" panose="02020603050405020304" pitchFamily="18" charset="0"/>
              <a:ea typeface="Times New Roman" panose="02020603050405020304" pitchFamily="18" charset="0"/>
            </a:endParaRPr>
          </a:p>
          <a:p>
            <a:pPr marL="457200" marR="0" lvl="0" indent="-342900" algn="just">
              <a:spcBef>
                <a:spcPts val="600"/>
              </a:spcBef>
              <a:spcAft>
                <a:spcPts val="600"/>
              </a:spcAft>
              <a:buFont typeface="Wingdings" panose="05000000000000000000" pitchFamily="2" charset="2"/>
              <a:buChar char="Ø"/>
            </a:pPr>
            <a:r>
              <a:rPr lang="en-US" sz="1800" b="1" dirty="0">
                <a:solidFill>
                  <a:srgbClr val="000000"/>
                </a:solidFill>
                <a:effectLst/>
                <a:latin typeface="Calibri" panose="020F0502020204030204" pitchFamily="34" charset="0"/>
                <a:ea typeface="Times New Roman" panose="02020603050405020304" pitchFamily="18" charset="0"/>
              </a:rPr>
              <a:t>Hotel Mobile App Development</a:t>
            </a:r>
            <a:r>
              <a:rPr lang="en-US" sz="1800" dirty="0">
                <a:effectLst/>
                <a:latin typeface="Times New Roman" panose="02020603050405020304" pitchFamily="18" charset="0"/>
                <a:ea typeface="Times New Roman" panose="02020603050405020304" pitchFamily="18" charset="0"/>
              </a:rPr>
              <a:t> </a:t>
            </a:r>
          </a:p>
          <a:p>
            <a:pPr marL="114300" marR="0" lvl="0" algn="just">
              <a:spcBef>
                <a:spcPts val="600"/>
              </a:spcBef>
              <a:spcAft>
                <a:spcPts val="600"/>
              </a:spcAft>
            </a:pPr>
            <a:r>
              <a:rPr lang="en-US" sz="1800" dirty="0">
                <a:solidFill>
                  <a:srgbClr val="000000"/>
                </a:solidFill>
                <a:effectLst/>
                <a:latin typeface="Calibri" panose="020F0502020204030204" pitchFamily="34" charset="0"/>
                <a:ea typeface="Times New Roman" panose="02020603050405020304" pitchFamily="18" charset="0"/>
              </a:rPr>
              <a:t>Creating apps for hotel reservations is a prime example of integrating hospitality elements into travel solutions. We develop applications that make the most of reliable and secure user resources. Our goal is to provide an end-user and client-friendly user interface that is vendor-friendly.</a:t>
            </a:r>
            <a:endParaRPr lang="en-US" sz="1800" dirty="0">
              <a:effectLst/>
              <a:latin typeface="Times New Roman" panose="02020603050405020304" pitchFamily="18" charset="0"/>
              <a:ea typeface="Times New Roman" panose="02020603050405020304" pitchFamily="18" charset="0"/>
            </a:endParaRPr>
          </a:p>
          <a:p>
            <a:pPr marL="457200" marR="0" lvl="0" indent="-342900" algn="just">
              <a:spcBef>
                <a:spcPts val="600"/>
              </a:spcBef>
              <a:spcAft>
                <a:spcPts val="600"/>
              </a:spcAft>
              <a:buFont typeface="Wingdings" panose="05000000000000000000" pitchFamily="2" charset="2"/>
              <a:buChar char="Ø"/>
            </a:pPr>
            <a:r>
              <a:rPr lang="en-US" sz="1800" b="1" dirty="0">
                <a:solidFill>
                  <a:srgbClr val="000000"/>
                </a:solidFill>
                <a:effectLst/>
                <a:latin typeface="Calibri" panose="020F0502020204030204" pitchFamily="34" charset="0"/>
                <a:ea typeface="Times New Roman" panose="02020603050405020304" pitchFamily="18" charset="0"/>
              </a:rPr>
              <a:t>Car Mobile App Development</a:t>
            </a:r>
            <a:r>
              <a:rPr lang="en-US" sz="1800" dirty="0">
                <a:effectLst/>
                <a:latin typeface="Times New Roman" panose="02020603050405020304" pitchFamily="18" charset="0"/>
                <a:ea typeface="Times New Roman" panose="02020603050405020304" pitchFamily="18" charset="0"/>
              </a:rPr>
              <a:t> </a:t>
            </a:r>
          </a:p>
          <a:p>
            <a:pPr marL="114300" marR="0" lvl="0" algn="just">
              <a:spcBef>
                <a:spcPts val="600"/>
              </a:spcBef>
              <a:spcAft>
                <a:spcPts val="600"/>
              </a:spcAft>
            </a:pPr>
            <a:r>
              <a:rPr lang="en-US" sz="1800" dirty="0">
                <a:solidFill>
                  <a:srgbClr val="000000"/>
                </a:solidFill>
                <a:effectLst/>
                <a:latin typeface="Calibri" panose="020F0502020204030204" pitchFamily="34" charset="0"/>
                <a:ea typeface="Times New Roman" panose="02020603050405020304" pitchFamily="18" charset="0"/>
              </a:rPr>
              <a:t>Travelopro's team of experienced developers understands the needs of the hour and develops high-quality personalized applications. Our car booking app development services include fleet management, reservation management, payment integration, and a wide variety of applications like the driver application, the customer application, and a detailed admin panel.</a:t>
            </a:r>
            <a:endParaRPr lang="en-US" sz="1800" dirty="0">
              <a:effectLst/>
              <a:latin typeface="Times New Roman" panose="02020603050405020304" pitchFamily="18" charset="0"/>
              <a:ea typeface="Times New Roman" panose="02020603050405020304" pitchFamily="18" charset="0"/>
            </a:endParaRPr>
          </a:p>
          <a:p>
            <a:pPr marL="457200" marR="0" lvl="0" indent="-342900" algn="just">
              <a:spcBef>
                <a:spcPts val="600"/>
              </a:spcBef>
              <a:spcAft>
                <a:spcPts val="600"/>
              </a:spcAft>
              <a:buFont typeface="Wingdings" panose="05000000000000000000" pitchFamily="2" charset="2"/>
              <a:buChar char="Ø"/>
            </a:pPr>
            <a:r>
              <a:rPr lang="en-US" sz="1800" b="1" dirty="0">
                <a:solidFill>
                  <a:srgbClr val="000000"/>
                </a:solidFill>
                <a:effectLst/>
                <a:latin typeface="Calibri" panose="020F0502020204030204" pitchFamily="34" charset="0"/>
                <a:ea typeface="Times New Roman" panose="02020603050405020304" pitchFamily="18" charset="0"/>
              </a:rPr>
              <a:t>Cruise Mobile App Development</a:t>
            </a:r>
            <a:r>
              <a:rPr lang="en-US" sz="1800" dirty="0">
                <a:effectLst/>
                <a:latin typeface="Times New Roman" panose="02020603050405020304" pitchFamily="18" charset="0"/>
                <a:ea typeface="Times New Roman" panose="02020603050405020304" pitchFamily="18" charset="0"/>
              </a:rPr>
              <a:t> </a:t>
            </a:r>
          </a:p>
          <a:p>
            <a:pPr marL="114300" marR="0" lvl="0" algn="just">
              <a:spcBef>
                <a:spcPts val="600"/>
              </a:spcBef>
              <a:spcAft>
                <a:spcPts val="600"/>
              </a:spcAft>
            </a:pPr>
            <a:r>
              <a:rPr lang="en-US" sz="1800" dirty="0">
                <a:solidFill>
                  <a:srgbClr val="000000"/>
                </a:solidFill>
                <a:effectLst/>
                <a:latin typeface="Calibri" panose="020F0502020204030204" pitchFamily="34" charset="0"/>
                <a:ea typeface="Times New Roman" panose="02020603050405020304" pitchFamily="18" charset="0"/>
              </a:rPr>
              <a:t>As a cruise booking app development company, we enable agencies to manage multiple bookings and more through a single Cruise booking app. Our cruise booking software has features like online reporting with relevant data, sales, and margins</a:t>
            </a:r>
            <a:endParaRPr lang="en-US" sz="18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37391502-9176-4A07-8A0E-18EA65A50A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735021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BBC04-D07A-44CA-AD1B-AE15E0F7BD18}"/>
              </a:ext>
            </a:extLst>
          </p:cNvPr>
          <p:cNvSpPr>
            <a:spLocks noGrp="1"/>
          </p:cNvSpPr>
          <p:nvPr>
            <p:ph type="title"/>
          </p:nvPr>
        </p:nvSpPr>
        <p:spPr>
          <a:xfrm>
            <a:off x="1640156" y="0"/>
            <a:ext cx="8911687" cy="61301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Choose Travelopro for Travel Mobile App Development</a:t>
            </a:r>
            <a:endParaRPr lang="en-US" sz="4400" dirty="0"/>
          </a:p>
        </p:txBody>
      </p:sp>
      <p:sp>
        <p:nvSpPr>
          <p:cNvPr id="4" name="TextBox 3">
            <a:extLst>
              <a:ext uri="{FF2B5EF4-FFF2-40B4-BE49-F238E27FC236}">
                <a16:creationId xmlns:a16="http://schemas.microsoft.com/office/drawing/2014/main" id="{B0FB5915-515D-4EE1-9D3C-A3C8AB9B43DA}"/>
              </a:ext>
            </a:extLst>
          </p:cNvPr>
          <p:cNvSpPr txBox="1"/>
          <p:nvPr/>
        </p:nvSpPr>
        <p:spPr>
          <a:xfrm>
            <a:off x="1737179" y="613019"/>
            <a:ext cx="9690846" cy="6063198"/>
          </a:xfrm>
          <a:prstGeom prst="rect">
            <a:avLst/>
          </a:prstGeom>
          <a:noFill/>
        </p:spPr>
        <p:txBody>
          <a:bodyPr wrap="square">
            <a:spAutoFit/>
          </a:bodyPr>
          <a:lstStyle/>
          <a:p>
            <a:pPr marL="285750" marR="0" indent="-28575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Travelopro is a top-notch travel mobile app development company. It provides the best-in-class solutions for travel mobile app development. You can hire app developers for your travel business and get comprehensive travel mobile apps. </a:t>
            </a:r>
          </a:p>
          <a:p>
            <a:pPr marL="285750" marR="0" indent="-28575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The Mobile app development company builds travel booking software that offers location-based services and web services.</a:t>
            </a:r>
            <a:endParaRPr lang="en-US" sz="1800" dirty="0">
              <a:effectLst/>
              <a:latin typeface="Times New Roman" panose="02020603050405020304" pitchFamily="18" charset="0"/>
              <a:ea typeface="Times New Roman" panose="02020603050405020304" pitchFamily="18" charset="0"/>
            </a:endParaRPr>
          </a:p>
          <a:p>
            <a:pPr marL="285750" marR="0" indent="-28575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Several businesses approach Travelopro for feature-rich travel mobile apps as per their needs. Innovative features in travel mobile apps attract more customers, so the tourism industry has many travel mobile apps.</a:t>
            </a:r>
            <a:endParaRPr lang="en-US" sz="1800" dirty="0">
              <a:effectLst/>
              <a:latin typeface="Times New Roman" panose="02020603050405020304" pitchFamily="18" charset="0"/>
              <a:ea typeface="Times New Roman" panose="02020603050405020304" pitchFamily="18" charset="0"/>
            </a:endParaRPr>
          </a:p>
          <a:p>
            <a:pPr marL="285750" marR="0" indent="-28575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Travelopro focuses on innovative ideas to improve customer satisfaction.</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We know better than how to deliver unique mobility solutions to our clients.</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Our app services for the travel industry are trusted globally</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We give 100% assurance of confidentiality and security of client's data.</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Our app development company offers seamless delivery</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We have proficient expertise in delivering top-class quality work.</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Mobile app developers offer customized feature-rich apps.</a:t>
            </a:r>
            <a:endParaRPr lang="en-US" sz="1800" dirty="0">
              <a:effectLst/>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Wingdings" panose="05000000000000000000" pitchFamily="2" charset="2"/>
              <a:buChar char="Ø"/>
            </a:pPr>
            <a:r>
              <a:rPr lang="en-US" sz="1800" dirty="0">
                <a:solidFill>
                  <a:srgbClr val="000000"/>
                </a:solidFill>
                <a:effectLst/>
                <a:latin typeface="Calibri" panose="020F0502020204030204" pitchFamily="34" charset="0"/>
                <a:ea typeface="Times New Roman" panose="02020603050405020304" pitchFamily="18" charset="0"/>
              </a:rPr>
              <a:t>We have an innovative solution to work in the recent requirement of the travel solution.</a:t>
            </a:r>
            <a:endParaRPr lang="en-US" sz="18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719BAAB8-3AE5-4A6F-BE99-C3082CA275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170291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0B408-83A3-4A64-B654-92A591A77439}"/>
              </a:ext>
            </a:extLst>
          </p:cNvPr>
          <p:cNvSpPr>
            <a:spLocks noGrp="1"/>
          </p:cNvSpPr>
          <p:nvPr>
            <p:ph type="title"/>
          </p:nvPr>
        </p:nvSpPr>
        <p:spPr>
          <a:xfrm>
            <a:off x="2072972" y="830299"/>
            <a:ext cx="8911687" cy="908855"/>
          </a:xfrm>
        </p:spPr>
        <p:txBody>
          <a:bodyPr>
            <a:normAutofit/>
          </a:bodyPr>
          <a:lstStyle/>
          <a:p>
            <a:pPr algn="ctr"/>
            <a:r>
              <a:rPr lang="en-US" sz="4400" b="1" dirty="0"/>
              <a:t>Contact Us</a:t>
            </a:r>
          </a:p>
        </p:txBody>
      </p:sp>
      <p:sp>
        <p:nvSpPr>
          <p:cNvPr id="3" name="TextBox 2">
            <a:extLst>
              <a:ext uri="{FF2B5EF4-FFF2-40B4-BE49-F238E27FC236}">
                <a16:creationId xmlns:a16="http://schemas.microsoft.com/office/drawing/2014/main" id="{FC190A94-5551-4E39-A62B-1431261079A0}"/>
              </a:ext>
            </a:extLst>
          </p:cNvPr>
          <p:cNvSpPr txBox="1"/>
          <p:nvPr/>
        </p:nvSpPr>
        <p:spPr>
          <a:xfrm>
            <a:off x="4840940" y="5291737"/>
            <a:ext cx="3550024" cy="369332"/>
          </a:xfrm>
          <a:prstGeom prst="rect">
            <a:avLst/>
          </a:prstGeom>
          <a:noFill/>
        </p:spPr>
        <p:txBody>
          <a:bodyPr wrap="square">
            <a:spAutoFit/>
          </a:body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 </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contact@travelopro.com</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IN" b="1" dirty="0">
                <a:latin typeface="Calibri" panose="020F0502020204030204" pitchFamily="34" charset="0"/>
                <a:ea typeface="Calibri" panose="020F0502020204030204" pitchFamily="34" charset="0"/>
                <a:cs typeface="Calibri" panose="020F0502020204030204" pitchFamily="34" charset="0"/>
              </a:rPr>
              <a:t> </a:t>
            </a:r>
            <a:endParaRPr lang="en-US" dirty="0"/>
          </a:p>
        </p:txBody>
      </p:sp>
      <p:pic>
        <p:nvPicPr>
          <p:cNvPr id="4" name="Picture 3">
            <a:extLst>
              <a:ext uri="{FF2B5EF4-FFF2-40B4-BE49-F238E27FC236}">
                <a16:creationId xmlns:a16="http://schemas.microsoft.com/office/drawing/2014/main" id="{F37D4003-86BF-4A4F-A226-6FCD475834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
        <p:nvSpPr>
          <p:cNvPr id="6" name="TextBox 5">
            <a:extLst>
              <a:ext uri="{FF2B5EF4-FFF2-40B4-BE49-F238E27FC236}">
                <a16:creationId xmlns:a16="http://schemas.microsoft.com/office/drawing/2014/main" id="{A75C18E4-8D30-4CE9-8184-C9557A796899}"/>
              </a:ext>
            </a:extLst>
          </p:cNvPr>
          <p:cNvSpPr txBox="1"/>
          <p:nvPr/>
        </p:nvSpPr>
        <p:spPr>
          <a:xfrm>
            <a:off x="2821909" y="2540187"/>
            <a:ext cx="7413812" cy="1569660"/>
          </a:xfrm>
          <a:prstGeom prst="rect">
            <a:avLst/>
          </a:prstGeom>
          <a:noFill/>
        </p:spPr>
        <p:txBody>
          <a:bodyPr wrap="square">
            <a:spAutoFit/>
          </a:bodyPr>
          <a:lstStyle/>
          <a:p>
            <a:r>
              <a:rPr lang="en-US" sz="2400" dirty="0"/>
              <a:t>For more details, Please visit our website:</a:t>
            </a:r>
          </a:p>
          <a:p>
            <a:endParaRPr lang="en-US" sz="2400" dirty="0"/>
          </a:p>
          <a:p>
            <a:r>
              <a:rPr lang="en-US" sz="2400" dirty="0">
                <a:hlinkClick r:id="rId4"/>
              </a:rPr>
              <a:t>https://www.travelopro.com/travel-mobile-app-development.php</a:t>
            </a:r>
            <a:r>
              <a:rPr lang="en-US" sz="2400" dirty="0"/>
              <a:t> </a:t>
            </a:r>
          </a:p>
        </p:txBody>
      </p:sp>
    </p:spTree>
    <p:extLst>
      <p:ext uri="{BB962C8B-B14F-4D97-AF65-F5344CB8AC3E}">
        <p14:creationId xmlns:p14="http://schemas.microsoft.com/office/powerpoint/2010/main" val="208018001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47</TotalTime>
  <Words>1072</Words>
  <Application>Microsoft Office PowerPoint</Application>
  <PresentationFormat>Widescreen</PresentationFormat>
  <Paragraphs>105</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Century Gothic</vt:lpstr>
      <vt:lpstr>Times New Roman</vt:lpstr>
      <vt:lpstr>Wingdings</vt:lpstr>
      <vt:lpstr>Wingdings 3</vt:lpstr>
      <vt:lpstr>Wisp</vt:lpstr>
      <vt:lpstr>Travel Mobile App Development</vt:lpstr>
      <vt:lpstr>PowerPoint Presentation</vt:lpstr>
      <vt:lpstr>Travel Mobile Application Development Services Are Designed To Make Your Brand A Travel Partner Of Millions</vt:lpstr>
      <vt:lpstr>Features of a Travel Mobile App</vt:lpstr>
      <vt:lpstr>PowerPoint Presentation</vt:lpstr>
      <vt:lpstr>Benefits of Travel Mobile App</vt:lpstr>
      <vt:lpstr>Our Travel Mobile App Development Services</vt:lpstr>
      <vt:lpstr>PowerPoint Presentation</vt:lpstr>
      <vt:lpstr>Why Choose Travelopro for Travel Mobile App Development</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Travel Mobile App Development</dc:title>
  <dc:creator>user</dc:creator>
  <cp:lastModifiedBy>user</cp:lastModifiedBy>
  <cp:revision>1</cp:revision>
  <dcterms:created xsi:type="dcterms:W3CDTF">2024-01-23T08:46:19Z</dcterms:created>
  <dcterms:modified xsi:type="dcterms:W3CDTF">2024-01-23T09:34:18Z</dcterms:modified>
</cp:coreProperties>
</file>