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DE19879-059A-4657-9364-B674C3471B5D}" type="datetimeFigureOut">
              <a:rPr lang="en-US" smtClean="0"/>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8A64918-3017-44A8-8779-F70ED9CBCFC1}" type="slidenum">
              <a:rPr lang="en-US" smtClean="0"/>
              <a:t>‹#›</a:t>
            </a:fld>
            <a:endParaRPr lang="en-US" dirty="0"/>
          </a:p>
        </p:txBody>
      </p:sp>
    </p:spTree>
    <p:extLst>
      <p:ext uri="{BB962C8B-B14F-4D97-AF65-F5344CB8AC3E}">
        <p14:creationId xmlns:p14="http://schemas.microsoft.com/office/powerpoint/2010/main" val="3440511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E19879-059A-4657-9364-B674C3471B5D}" type="datetimeFigureOut">
              <a:rPr lang="en-US" smtClean="0"/>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8A64918-3017-44A8-8779-F70ED9CBCFC1}" type="slidenum">
              <a:rPr lang="en-US" smtClean="0"/>
              <a:t>‹#›</a:t>
            </a:fld>
            <a:endParaRPr lang="en-US" dirty="0"/>
          </a:p>
        </p:txBody>
      </p:sp>
    </p:spTree>
    <p:extLst>
      <p:ext uri="{BB962C8B-B14F-4D97-AF65-F5344CB8AC3E}">
        <p14:creationId xmlns:p14="http://schemas.microsoft.com/office/powerpoint/2010/main" val="426561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DE19879-059A-4657-9364-B674C3471B5D}" type="datetimeFigureOut">
              <a:rPr lang="en-US" smtClean="0"/>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8A64918-3017-44A8-8779-F70ED9CBCFC1}" type="slidenum">
              <a:rPr lang="en-US" smtClean="0"/>
              <a:t>‹#›</a:t>
            </a:fld>
            <a:endParaRPr lang="en-US" dirty="0"/>
          </a:p>
        </p:txBody>
      </p:sp>
    </p:spTree>
    <p:extLst>
      <p:ext uri="{BB962C8B-B14F-4D97-AF65-F5344CB8AC3E}">
        <p14:creationId xmlns:p14="http://schemas.microsoft.com/office/powerpoint/2010/main" val="3893841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E19879-059A-4657-9364-B674C3471B5D}" type="datetimeFigureOut">
              <a:rPr lang="en-US" smtClean="0"/>
              <a:t>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8A64918-3017-44A8-8779-F70ED9CBCFC1}" type="slidenum">
              <a:rPr lang="en-US" smtClean="0"/>
              <a:t>‹#›</a:t>
            </a:fld>
            <a:endParaRPr lang="en-US" dirty="0"/>
          </a:p>
        </p:txBody>
      </p:sp>
    </p:spTree>
    <p:extLst>
      <p:ext uri="{BB962C8B-B14F-4D97-AF65-F5344CB8AC3E}">
        <p14:creationId xmlns:p14="http://schemas.microsoft.com/office/powerpoint/2010/main" val="36969007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DE19879-059A-4657-9364-B674C3471B5D}" type="datetimeFigureOut">
              <a:rPr lang="en-US" smtClean="0"/>
              <a:t>2/7/2024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8A64918-3017-44A8-8779-F70ED9CBCFC1}" type="slidenum">
              <a:rPr lang="en-US" smtClean="0"/>
              <a:t>‹#›</a:t>
            </a:fld>
            <a:endParaRPr lang="en-US" dirty="0"/>
          </a:p>
        </p:txBody>
      </p:sp>
    </p:spTree>
    <p:extLst>
      <p:ext uri="{BB962C8B-B14F-4D97-AF65-F5344CB8AC3E}">
        <p14:creationId xmlns:p14="http://schemas.microsoft.com/office/powerpoint/2010/main" val="30222801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DE19879-059A-4657-9364-B674C3471B5D}" type="datetimeFigureOut">
              <a:rPr lang="en-US" smtClean="0"/>
              <a:t>2/7/2024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8A64918-3017-44A8-8779-F70ED9CBCFC1}" type="slidenum">
              <a:rPr lang="en-US" smtClean="0"/>
              <a:t>‹#›</a:t>
            </a:fld>
            <a:endParaRPr lang="en-US" dirty="0"/>
          </a:p>
        </p:txBody>
      </p:sp>
    </p:spTree>
    <p:extLst>
      <p:ext uri="{BB962C8B-B14F-4D97-AF65-F5344CB8AC3E}">
        <p14:creationId xmlns:p14="http://schemas.microsoft.com/office/powerpoint/2010/main" val="695117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E19879-059A-4657-9364-B674C3471B5D}" type="datetimeFigureOut">
              <a:rPr lang="en-US" smtClean="0"/>
              <a:t>2/7/2024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8A64918-3017-44A8-8779-F70ED9CBCFC1}" type="slidenum">
              <a:rPr lang="en-US" smtClean="0"/>
              <a:t>‹#›</a:t>
            </a:fld>
            <a:endParaRPr lang="en-US" dirty="0"/>
          </a:p>
        </p:txBody>
      </p:sp>
    </p:spTree>
    <p:extLst>
      <p:ext uri="{BB962C8B-B14F-4D97-AF65-F5344CB8AC3E}">
        <p14:creationId xmlns:p14="http://schemas.microsoft.com/office/powerpoint/2010/main" val="38459676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DE19879-059A-4657-9364-B674C3471B5D}" type="datetimeFigureOut">
              <a:rPr lang="en-US" smtClean="0"/>
              <a:t>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8A64918-3017-44A8-8779-F70ED9CBCFC1}" type="slidenum">
              <a:rPr lang="en-US" smtClean="0"/>
              <a:t>‹#›</a:t>
            </a:fld>
            <a:endParaRPr lang="en-US" dirty="0"/>
          </a:p>
        </p:txBody>
      </p:sp>
    </p:spTree>
    <p:extLst>
      <p:ext uri="{BB962C8B-B14F-4D97-AF65-F5344CB8AC3E}">
        <p14:creationId xmlns:p14="http://schemas.microsoft.com/office/powerpoint/2010/main" val="34224613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DE19879-059A-4657-9364-B674C3471B5D}" type="datetimeFigureOut">
              <a:rPr lang="en-US" smtClean="0"/>
              <a:t>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8A64918-3017-44A8-8779-F70ED9CBCFC1}" type="slidenum">
              <a:rPr lang="en-US" smtClean="0"/>
              <a:t>‹#›</a:t>
            </a:fld>
            <a:endParaRPr lang="en-US" dirty="0"/>
          </a:p>
        </p:txBody>
      </p:sp>
    </p:spTree>
    <p:extLst>
      <p:ext uri="{BB962C8B-B14F-4D97-AF65-F5344CB8AC3E}">
        <p14:creationId xmlns:p14="http://schemas.microsoft.com/office/powerpoint/2010/main" val="10589250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DE19879-059A-4657-9364-B674C3471B5D}" type="datetimeFigureOut">
              <a:rPr lang="en-US" smtClean="0"/>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8A64918-3017-44A8-8779-F70ED9CBCFC1}" type="slidenum">
              <a:rPr lang="en-US" smtClean="0"/>
              <a:t>‹#›</a:t>
            </a:fld>
            <a:endParaRPr lang="en-US" dirty="0"/>
          </a:p>
        </p:txBody>
      </p:sp>
    </p:spTree>
    <p:extLst>
      <p:ext uri="{BB962C8B-B14F-4D97-AF65-F5344CB8AC3E}">
        <p14:creationId xmlns:p14="http://schemas.microsoft.com/office/powerpoint/2010/main" val="720686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DE19879-059A-4657-9364-B674C3471B5D}" type="datetimeFigureOut">
              <a:rPr lang="en-US" smtClean="0"/>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8A64918-3017-44A8-8779-F70ED9CBCFC1}" type="slidenum">
              <a:rPr lang="en-US" smtClean="0"/>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91791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DE19879-059A-4657-9364-B674C3471B5D}" type="datetimeFigureOut">
              <a:rPr lang="en-US" smtClean="0"/>
              <a:t>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8A64918-3017-44A8-8779-F70ED9CBCFC1}" type="slidenum">
              <a:rPr lang="en-US" smtClean="0"/>
              <a:t>‹#›</a:t>
            </a:fld>
            <a:endParaRPr lang="en-US" dirty="0"/>
          </a:p>
        </p:txBody>
      </p:sp>
    </p:spTree>
    <p:extLst>
      <p:ext uri="{BB962C8B-B14F-4D97-AF65-F5344CB8AC3E}">
        <p14:creationId xmlns:p14="http://schemas.microsoft.com/office/powerpoint/2010/main" val="2914683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DE19879-059A-4657-9364-B674C3471B5D}" type="datetimeFigureOut">
              <a:rPr lang="en-US" smtClean="0"/>
              <a:t>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8A64918-3017-44A8-8779-F70ED9CBCFC1}" type="slidenum">
              <a:rPr lang="en-US" smtClean="0"/>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406109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DE19879-059A-4657-9364-B674C3471B5D}" type="datetimeFigureOut">
              <a:rPr lang="en-US" smtClean="0"/>
              <a:t>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8A64918-3017-44A8-8779-F70ED9CBCFC1}" type="slidenum">
              <a:rPr lang="en-US" smtClean="0"/>
              <a:t>‹#›</a:t>
            </a:fld>
            <a:endParaRPr lang="en-US" dirty="0"/>
          </a:p>
        </p:txBody>
      </p:sp>
    </p:spTree>
    <p:extLst>
      <p:ext uri="{BB962C8B-B14F-4D97-AF65-F5344CB8AC3E}">
        <p14:creationId xmlns:p14="http://schemas.microsoft.com/office/powerpoint/2010/main" val="27976720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E19879-059A-4657-9364-B674C3471B5D}" type="datetimeFigureOut">
              <a:rPr lang="en-US" smtClean="0"/>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8A64918-3017-44A8-8779-F70ED9CBCFC1}" type="slidenum">
              <a:rPr lang="en-US" smtClean="0"/>
              <a:t>‹#›</a:t>
            </a:fld>
            <a:endParaRPr lang="en-US" dirty="0"/>
          </a:p>
        </p:txBody>
      </p:sp>
    </p:spTree>
    <p:extLst>
      <p:ext uri="{BB962C8B-B14F-4D97-AF65-F5344CB8AC3E}">
        <p14:creationId xmlns:p14="http://schemas.microsoft.com/office/powerpoint/2010/main" val="28146126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E19879-059A-4657-9364-B674C3471B5D}" type="datetimeFigureOut">
              <a:rPr lang="en-US" smtClean="0"/>
              <a:t>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8A64918-3017-44A8-8779-F70ED9CBCFC1}" type="slidenum">
              <a:rPr lang="en-US" smtClean="0"/>
              <a:t>‹#›</a:t>
            </a:fld>
            <a:endParaRPr lang="en-US" dirty="0"/>
          </a:p>
        </p:txBody>
      </p:sp>
    </p:spTree>
    <p:extLst>
      <p:ext uri="{BB962C8B-B14F-4D97-AF65-F5344CB8AC3E}">
        <p14:creationId xmlns:p14="http://schemas.microsoft.com/office/powerpoint/2010/main" val="2331859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DE19879-059A-4657-9364-B674C3471B5D}" type="datetimeFigureOut">
              <a:rPr lang="en-US" smtClean="0"/>
              <a:t>2/7/2024</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8A64918-3017-44A8-8779-F70ED9CBCFC1}" type="slidenum">
              <a:rPr lang="en-US" smtClean="0"/>
              <a:t>‹#›</a:t>
            </a:fld>
            <a:endParaRPr lang="en-US" dirty="0"/>
          </a:p>
        </p:txBody>
      </p:sp>
    </p:spTree>
    <p:extLst>
      <p:ext uri="{BB962C8B-B14F-4D97-AF65-F5344CB8AC3E}">
        <p14:creationId xmlns:p14="http://schemas.microsoft.com/office/powerpoint/2010/main" val="32467040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1.jfif"/><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flight-booking-software.php" TargetMode="External"/><Relationship Id="rId2" Type="http://schemas.openxmlformats.org/officeDocument/2006/relationships/hyperlink" Target="https://www.travelopro.com/flight-booking-engine.php" TargetMode="Externa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travelopro.com/product.php" TargetMode="Externa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travelopro.com/airline-reservation-system.php"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travelopro.com/features.php"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travelopro.com/xml-api-integrations.php"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hyperlink" Target="https://www.travelopro.com/airline-reservation-software.php" TargetMode="External"/><Relationship Id="rId1" Type="http://schemas.openxmlformats.org/officeDocument/2006/relationships/slideLayout" Target="../slideLayouts/slideLayout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72463B3-36FB-429E-8AB0-BD409A1FA6B5}"/>
              </a:ext>
            </a:extLst>
          </p:cNvPr>
          <p:cNvSpPr>
            <a:spLocks noGrp="1"/>
          </p:cNvSpPr>
          <p:nvPr>
            <p:ph type="title"/>
          </p:nvPr>
        </p:nvSpPr>
        <p:spPr>
          <a:xfrm>
            <a:off x="2189512" y="785475"/>
            <a:ext cx="8911687" cy="953678"/>
          </a:xfrm>
        </p:spPr>
        <p:txBody>
          <a:bodyPr>
            <a:normAutofit/>
          </a:bodyPr>
          <a:lstStyle/>
          <a:p>
            <a:pPr algn="ctr"/>
            <a:r>
              <a:rPr lang="en-US" sz="5400" b="1" dirty="0">
                <a:effectLst/>
                <a:latin typeface="Calibri" panose="020F0502020204030204" pitchFamily="34" charset="0"/>
                <a:ea typeface="Calibri" panose="020F0502020204030204" pitchFamily="34" charset="0"/>
                <a:cs typeface="Times New Roman" panose="02020603050405020304" pitchFamily="18" charset="0"/>
              </a:rPr>
              <a:t>Airline Reservation Software</a:t>
            </a:r>
            <a:endParaRPr lang="en-US" sz="8800" dirty="0"/>
          </a:p>
        </p:txBody>
      </p:sp>
      <p:pic>
        <p:nvPicPr>
          <p:cNvPr id="6" name="Picture 5">
            <a:extLst>
              <a:ext uri="{FF2B5EF4-FFF2-40B4-BE49-F238E27FC236}">
                <a16:creationId xmlns:a16="http://schemas.microsoft.com/office/drawing/2014/main" id="{3CFA69A3-CF8E-4B89-B428-5509B051F3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3506" y="2237444"/>
            <a:ext cx="6206378" cy="2383112"/>
          </a:xfrm>
          <a:prstGeom prst="rect">
            <a:avLst/>
          </a:prstGeom>
        </p:spPr>
      </p:pic>
      <p:sp>
        <p:nvSpPr>
          <p:cNvPr id="7" name="TextBox 6">
            <a:extLst>
              <a:ext uri="{FF2B5EF4-FFF2-40B4-BE49-F238E27FC236}">
                <a16:creationId xmlns:a16="http://schemas.microsoft.com/office/drawing/2014/main" id="{511D671D-7D6F-4D0E-870D-B127DB29F2C6}"/>
              </a:ext>
            </a:extLst>
          </p:cNvPr>
          <p:cNvSpPr txBox="1"/>
          <p:nvPr/>
        </p:nvSpPr>
        <p:spPr>
          <a:xfrm>
            <a:off x="4501683" y="5390348"/>
            <a:ext cx="3550024" cy="369332"/>
          </a:xfrm>
          <a:prstGeom prst="rect">
            <a:avLst/>
          </a:prstGeom>
          <a:noFill/>
        </p:spPr>
        <p:txBody>
          <a:bodyPr wrap="square">
            <a:spAutoFit/>
          </a:bodyPr>
          <a:lstStyle/>
          <a:p>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Email id : </a:t>
            </a:r>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3"/>
              </a:rPr>
              <a:t>contact@travelopro.com</a:t>
            </a:r>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IN" b="1" dirty="0">
                <a:latin typeface="Calibri" panose="020F0502020204030204" pitchFamily="34" charset="0"/>
                <a:ea typeface="Calibri" panose="020F0502020204030204" pitchFamily="34" charset="0"/>
                <a:cs typeface="Calibri" panose="020F0502020204030204" pitchFamily="34" charset="0"/>
              </a:rPr>
              <a:t> </a:t>
            </a:r>
            <a:endParaRPr lang="en-US" dirty="0"/>
          </a:p>
        </p:txBody>
      </p:sp>
      <p:pic>
        <p:nvPicPr>
          <p:cNvPr id="8" name="Picture 7">
            <a:extLst>
              <a:ext uri="{FF2B5EF4-FFF2-40B4-BE49-F238E27FC236}">
                <a16:creationId xmlns:a16="http://schemas.microsoft.com/office/drawing/2014/main" id="{A3D3C3CC-FCB6-49CA-A8F8-95CE6E8134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19380514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4681F-8778-440A-B310-9E859233FC04}"/>
              </a:ext>
            </a:extLst>
          </p:cNvPr>
          <p:cNvSpPr>
            <a:spLocks noGrp="1"/>
          </p:cNvSpPr>
          <p:nvPr>
            <p:ph type="title"/>
          </p:nvPr>
        </p:nvSpPr>
        <p:spPr>
          <a:xfrm>
            <a:off x="2339788" y="152401"/>
            <a:ext cx="8911687" cy="609600"/>
          </a:xfrm>
        </p:spPr>
        <p:txBody>
          <a:bodyPr>
            <a:normAutofit/>
          </a:bodyPr>
          <a:lstStyle/>
          <a:p>
            <a:pPr marR="0" algn="ctr">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Times New Roman" panose="02020603050405020304" pitchFamily="18" charset="0"/>
              </a:rPr>
              <a:t>What is Airline Reservation Software?</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4278D6F3-DC74-4982-8AFD-5032496B4000}"/>
              </a:ext>
            </a:extLst>
          </p:cNvPr>
          <p:cNvSpPr txBox="1"/>
          <p:nvPr/>
        </p:nvSpPr>
        <p:spPr>
          <a:xfrm>
            <a:off x="2151529" y="1109441"/>
            <a:ext cx="8435788" cy="4045916"/>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Airline Reservation Software </a:t>
            </a:r>
            <a:r>
              <a:rPr lang="en-US" sz="1800" dirty="0">
                <a:effectLst/>
                <a:latin typeface="Calibri" panose="020F0502020204030204" pitchFamily="34" charset="0"/>
                <a:ea typeface="Calibri" panose="020F0502020204030204" pitchFamily="34" charset="0"/>
                <a:cs typeface="Times New Roman" panose="02020603050405020304" pitchFamily="18" charset="0"/>
              </a:rPr>
              <a:t>is a web-based booking engine that combines data from all airlines by connecting to global GDS systems like Amadeus, Galileo, and Sabre.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Booking flights is done via the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3"/>
              </a:rPr>
              <a:t>airline reservation system</a:t>
            </a:r>
            <a:r>
              <a:rPr lang="en-US" sz="1800" dirty="0">
                <a:effectLst/>
                <a:latin typeface="Calibri" panose="020F0502020204030204" pitchFamily="34" charset="0"/>
                <a:ea typeface="Calibri" panose="020F0502020204030204" pitchFamily="34" charset="0"/>
                <a:cs typeface="Times New Roman" panose="02020603050405020304" pitchFamily="18" charset="0"/>
              </a:rPr>
              <a:t>, a web-based flight booking engine.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agents can use this dedicated airline booking software to streamline the booking process and assist their customers in booking one-way, round-trip, and multiple destinations on a single platform.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 can quickly handle an enormous number of booking-related transactions.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Standardized messaging software is used to transfer communication between travel agencies and other distribution channels and airline reservation systems via the GDS platforms.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4D4C1EEE-864E-4497-8C8D-D54ED0D141D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1279598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505F0-99E2-43EB-8660-DEEB77E63F7B}"/>
              </a:ext>
            </a:extLst>
          </p:cNvPr>
          <p:cNvSpPr>
            <a:spLocks noGrp="1"/>
          </p:cNvSpPr>
          <p:nvPr>
            <p:ph type="title"/>
          </p:nvPr>
        </p:nvSpPr>
        <p:spPr>
          <a:xfrm>
            <a:off x="2270195" y="0"/>
            <a:ext cx="8911687" cy="541302"/>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Solutions for Airline Reservation Software Include</a:t>
            </a:r>
            <a:endParaRPr lang="en-US" sz="4400" dirty="0"/>
          </a:p>
        </p:txBody>
      </p:sp>
      <p:sp>
        <p:nvSpPr>
          <p:cNvPr id="4" name="TextBox 3">
            <a:extLst>
              <a:ext uri="{FF2B5EF4-FFF2-40B4-BE49-F238E27FC236}">
                <a16:creationId xmlns:a16="http://schemas.microsoft.com/office/drawing/2014/main" id="{FA122B72-400F-4B80-9A0F-B0EDA6235F73}"/>
              </a:ext>
            </a:extLst>
          </p:cNvPr>
          <p:cNvSpPr txBox="1"/>
          <p:nvPr/>
        </p:nvSpPr>
        <p:spPr>
          <a:xfrm>
            <a:off x="1909482" y="541302"/>
            <a:ext cx="9565342" cy="6223050"/>
          </a:xfrm>
          <a:prstGeom prst="rect">
            <a:avLst/>
          </a:prstGeom>
          <a:noFill/>
        </p:spPr>
        <p:txBody>
          <a:bodyPr wrap="square">
            <a:spAutoFit/>
          </a:bodyPr>
          <a:lstStyle/>
          <a:p>
            <a:pPr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Travelopro offers comprehensive airline reservation software solutions that include backend admin modules, services modules (booking flights with hotels, cars, transfers, sightseeing, and VISA via third-party APIs), and user modules (B2C, B2B, B2E, and B2B2C). Native apps for iOS and Android smartphones are an additional addition to the airline reservation software.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The Advantages of Using Travelopro Airline Reservation Software: </a:t>
            </a:r>
            <a:r>
              <a:rPr lang="en-US" sz="1800" dirty="0">
                <a:effectLst/>
                <a:latin typeface="Calibri" panose="020F0502020204030204" pitchFamily="34" charset="0"/>
                <a:ea typeface="Calibri" panose="020F0502020204030204" pitchFamily="34" charset="0"/>
                <a:cs typeface="Times New Roman" panose="02020603050405020304" pitchFamily="18" charset="0"/>
              </a:rPr>
              <a:t>We have extensive experience working in the airline and aviation sectors. The best-in-class module of our next-generation airline reservation software helps your airline stay one step ahead of the competition.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Airline Reservation: </a:t>
            </a:r>
            <a:r>
              <a:rPr lang="en-US" sz="1800" dirty="0">
                <a:effectLst/>
                <a:latin typeface="Calibri" panose="020F0502020204030204" pitchFamily="34" charset="0"/>
                <a:ea typeface="Calibri" panose="020F0502020204030204" pitchFamily="34" charset="0"/>
                <a:cs typeface="Times New Roman" panose="02020603050405020304" pitchFamily="18" charset="0"/>
              </a:rPr>
              <a:t>Travelopro gives airline reservation and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booking software</a:t>
            </a:r>
            <a:r>
              <a:rPr lang="en-US" sz="1800" dirty="0">
                <a:effectLst/>
                <a:latin typeface="Calibri" panose="020F0502020204030204" pitchFamily="34" charset="0"/>
                <a:ea typeface="Calibri" panose="020F0502020204030204" pitchFamily="34" charset="0"/>
                <a:cs typeface="Times New Roman" panose="02020603050405020304" pitchFamily="18" charset="0"/>
              </a:rPr>
              <a:t> configuration administration modules including a unified data set data for continuous information, flight timetable and seating management, and shortlisting the executives.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Module of Transfer: </a:t>
            </a:r>
            <a:r>
              <a:rPr lang="en-US" sz="1800" dirty="0">
                <a:effectLst/>
                <a:latin typeface="Calibri" panose="020F0502020204030204" pitchFamily="34" charset="0"/>
                <a:ea typeface="Calibri" panose="020F0502020204030204" pitchFamily="34" charset="0"/>
                <a:cs typeface="Times New Roman" panose="02020603050405020304" pitchFamily="18" charset="0"/>
              </a:rPr>
              <a:t>For transfers, the transfer module establishes a connection with the GDS and offers real-time pricing, availability, and inventory. Through communication with the sightseeing GDS, the Sightseeing module provides real-time availability, price, and inventory for transfers. Users in the B2C and B2B domains can reserve sightseeing packages.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Module for a Hotel: </a:t>
            </a:r>
            <a:r>
              <a:rPr lang="en-US" sz="1800" dirty="0">
                <a:effectLst/>
                <a:latin typeface="Calibri" panose="020F0502020204030204" pitchFamily="34" charset="0"/>
                <a:ea typeface="Calibri" panose="020F0502020204030204" pitchFamily="34" charset="0"/>
                <a:cs typeface="Times New Roman" panose="02020603050405020304" pitchFamily="18" charset="0"/>
              </a:rPr>
              <a:t>By connecting to a hotel's GDS, this module provides up-to-date data on room availability, hotel inventory, and nightly pricing. B2B and B2C customers can book hotels online.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High-tech and high-performance: </a:t>
            </a:r>
            <a:r>
              <a:rPr lang="en-US" sz="1800" dirty="0">
                <a:effectLst/>
                <a:latin typeface="Calibri" panose="020F0502020204030204" pitchFamily="34" charset="0"/>
                <a:ea typeface="Calibri" panose="020F0502020204030204" pitchFamily="34" charset="0"/>
                <a:cs typeface="Times New Roman" panose="02020603050405020304" pitchFamily="18" charset="0"/>
              </a:rPr>
              <a:t>Top technology stacks across a range of technical platforms have been utilized by Travelopro. Connect to set up the web demo.</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D5B0EE87-31D0-45AD-9447-7682FEFC46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2964295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46187-1D96-4A63-828C-66D3A1380A16}"/>
              </a:ext>
            </a:extLst>
          </p:cNvPr>
          <p:cNvSpPr>
            <a:spLocks noGrp="1"/>
          </p:cNvSpPr>
          <p:nvPr>
            <p:ph type="title"/>
          </p:nvPr>
        </p:nvSpPr>
        <p:spPr>
          <a:xfrm>
            <a:off x="2440524" y="1"/>
            <a:ext cx="8911687" cy="690282"/>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Airline Reservation Software Features</a:t>
            </a:r>
            <a:endParaRPr lang="en-US" sz="4400" dirty="0"/>
          </a:p>
        </p:txBody>
      </p:sp>
      <p:sp>
        <p:nvSpPr>
          <p:cNvPr id="4" name="TextBox 3">
            <a:extLst>
              <a:ext uri="{FF2B5EF4-FFF2-40B4-BE49-F238E27FC236}">
                <a16:creationId xmlns:a16="http://schemas.microsoft.com/office/drawing/2014/main" id="{A683D19F-2C00-4331-9CB5-AE198685D94C}"/>
              </a:ext>
            </a:extLst>
          </p:cNvPr>
          <p:cNvSpPr txBox="1"/>
          <p:nvPr/>
        </p:nvSpPr>
        <p:spPr>
          <a:xfrm>
            <a:off x="1909482" y="324287"/>
            <a:ext cx="6096000" cy="6533712"/>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and B2C Travel Portal.</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Search International and Domestic Flights</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Flight booking </a:t>
            </a:r>
            <a:r>
              <a:rPr lang="en-US" sz="1800" dirty="0">
                <a:effectLst/>
                <a:latin typeface="Calibri" panose="020F0502020204030204" pitchFamily="34" charset="0"/>
                <a:ea typeface="Calibri" panose="020F0502020204030204" pitchFamily="34" charset="0"/>
                <a:cs typeface="Times New Roman" panose="02020603050405020304" pitchFamily="18" charset="0"/>
              </a:rPr>
              <a:t>in Real-time</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Personalize Design and Layout</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Fares Management</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Invoice Management</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Management of Booking Report</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Channel management (OTAs)</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Multicurrency &amp; Multilanguage</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Detailed reporting of Business Profitability</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Multiple Payment Options.</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User Management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353153E8-DD0A-4568-B98F-BD7645D54C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3355693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833CC14-82E9-4531-992E-8846106EA748}"/>
              </a:ext>
            </a:extLst>
          </p:cNvPr>
          <p:cNvSpPr txBox="1"/>
          <p:nvPr/>
        </p:nvSpPr>
        <p:spPr>
          <a:xfrm>
            <a:off x="2061881" y="162144"/>
            <a:ext cx="8606119" cy="6533712"/>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Suppliers Integration</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Customized Flight Booking IT Solutions</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Choice for one-way and round trip</a:t>
            </a:r>
          </a:p>
          <a:p>
            <a:pPr marR="0" lvl="0" algn="just">
              <a:lnSpc>
                <a:spcPct val="107000"/>
              </a:lnSpc>
              <a:spcBef>
                <a:spcPts val="0"/>
              </a:spcBef>
              <a:spcAft>
                <a:spcPts val="0"/>
              </a:spcAft>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B2B/B2C Flight Booking Engine</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 Quotation Booking System</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Completely integrated into your website</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Room upgrades capabilities</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Date Reminder</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Predefined Email Notifications at registrations, password intimation, booking, cancel</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Advanced and flexible yield capabilities</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Detailed conversion analysis</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Mobile Responsive design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E0F19478-A7CE-45E4-9603-7FD5D29512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24488426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208F5-8310-4180-8490-CD982A963BD5}"/>
              </a:ext>
            </a:extLst>
          </p:cNvPr>
          <p:cNvSpPr>
            <a:spLocks noGrp="1"/>
          </p:cNvSpPr>
          <p:nvPr>
            <p:ph type="title"/>
          </p:nvPr>
        </p:nvSpPr>
        <p:spPr>
          <a:xfrm>
            <a:off x="2368806" y="0"/>
            <a:ext cx="8911687" cy="657843"/>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Benefits of</a:t>
            </a:r>
            <a:r>
              <a:rPr lang="en-US" sz="2400" dirty="0">
                <a:effectLst/>
                <a:latin typeface="Calibri" panose="020F0502020204030204" pitchFamily="34" charset="0"/>
                <a:ea typeface="Calibri" panose="020F0502020204030204" pitchFamily="34" charset="0"/>
                <a:cs typeface="Times New Roman" panose="02020603050405020304" pitchFamily="18" charset="0"/>
              </a:rPr>
              <a:t> </a:t>
            </a:r>
            <a:r>
              <a:rPr lang="en-US" sz="2400" b="1" dirty="0">
                <a:effectLst/>
                <a:latin typeface="Calibri" panose="020F0502020204030204" pitchFamily="34" charset="0"/>
                <a:ea typeface="Calibri" panose="020F0502020204030204" pitchFamily="34" charset="0"/>
                <a:cs typeface="Times New Roman" panose="02020603050405020304" pitchFamily="18" charset="0"/>
              </a:rPr>
              <a:t>Airline Reservation Software</a:t>
            </a:r>
            <a:endParaRPr lang="en-US" sz="4400" dirty="0"/>
          </a:p>
        </p:txBody>
      </p:sp>
      <p:sp>
        <p:nvSpPr>
          <p:cNvPr id="4" name="TextBox 3">
            <a:extLst>
              <a:ext uri="{FF2B5EF4-FFF2-40B4-BE49-F238E27FC236}">
                <a16:creationId xmlns:a16="http://schemas.microsoft.com/office/drawing/2014/main" id="{184D51F3-2F69-4933-9FEE-BCB89F48255D}"/>
              </a:ext>
            </a:extLst>
          </p:cNvPr>
          <p:cNvSpPr txBox="1"/>
          <p:nvPr/>
        </p:nvSpPr>
        <p:spPr>
          <a:xfrm>
            <a:off x="1905533" y="819208"/>
            <a:ext cx="9838231" cy="5436553"/>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Airline Reservation Software is a complete airline quotation booking system that helps airlines distribute flight tickets online across multiple channels and optimize reservations for upcoming flights.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Fully customized that fits all consumer's needs and allows you to incorporate third-party solutions quickly.</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Airline Reservation Software helps travel companies integrate all flight-related data into the online portal to provide customers with a wide variety of flight options with competitive flight fares.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 recognizable UI with simple tracking tools and navigation that improves the user experience tenfold.</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No downtime because the update will be added digitally and your application will remain operational around the clock.</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Simple cancellation and chat assistance to ensure that your clients' problems are communicated</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Airline Reservation Software, also known as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Flight Reservation System</a:t>
            </a:r>
            <a:r>
              <a:rPr lang="en-US" sz="1800" dirty="0">
                <a:effectLst/>
                <a:latin typeface="Calibri" panose="020F0502020204030204" pitchFamily="34" charset="0"/>
                <a:ea typeface="Calibri" panose="020F0502020204030204" pitchFamily="34" charset="0"/>
                <a:cs typeface="Times New Roman" panose="02020603050405020304" pitchFamily="18" charset="0"/>
              </a:rPr>
              <a:t> is a complete airline reservation software solution that integrates GDS/Flight XML services in the travel agent travel portal so they can easily access all flight data and functionality online to reduce operational cost, development, and maintenance time.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6ED8FAB3-5018-4C63-ADC6-25E7DF39FE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20845055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430649-DCC3-4352-BABE-663C39398E50}"/>
              </a:ext>
            </a:extLst>
          </p:cNvPr>
          <p:cNvSpPr>
            <a:spLocks noGrp="1"/>
          </p:cNvSpPr>
          <p:nvPr>
            <p:ph type="title"/>
          </p:nvPr>
        </p:nvSpPr>
        <p:spPr>
          <a:xfrm>
            <a:off x="2512241" y="77263"/>
            <a:ext cx="8911687" cy="639914"/>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Advantages of Airlines Reservations Software</a:t>
            </a:r>
            <a:endParaRPr lang="en-US" sz="4400" dirty="0"/>
          </a:p>
        </p:txBody>
      </p:sp>
      <p:sp>
        <p:nvSpPr>
          <p:cNvPr id="4" name="TextBox 3">
            <a:extLst>
              <a:ext uri="{FF2B5EF4-FFF2-40B4-BE49-F238E27FC236}">
                <a16:creationId xmlns:a16="http://schemas.microsoft.com/office/drawing/2014/main" id="{EC64C687-E2D8-4E70-AF03-16E7E777CD95}"/>
              </a:ext>
            </a:extLst>
          </p:cNvPr>
          <p:cNvSpPr txBox="1"/>
          <p:nvPr/>
        </p:nvSpPr>
        <p:spPr>
          <a:xfrm>
            <a:off x="2043952" y="717177"/>
            <a:ext cx="9054353" cy="5685018"/>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Easy-to-use ticket purchasing</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Maximizes the utilization of time</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Provide all the flight information.</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Call or SMS customer service available in real-time.</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Compatible with all devices</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Offers automated confirmation of ticket purchases via mail</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Refund procedures that are easy to use</a:t>
            </a:r>
          </a:p>
          <a:p>
            <a:pPr marL="342900" marR="0" lvl="0" indent="-342900" algn="just">
              <a:lnSpc>
                <a:spcPct val="107000"/>
              </a:lnSpc>
              <a:spcBef>
                <a:spcPts val="0"/>
              </a:spcBef>
              <a:spcAft>
                <a:spcPts val="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Ideal for domestic and international travel by air</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Numerous booking possibilities are available through the airline reservation system.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These include B2B and B2C travel booking, filters for both domestic and international flights, round-the-clock booking, and support for several currencies and languages. It also offers options for sorting and searching.</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7A62AD6A-C4E0-4E34-AC71-70486701BF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34624879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2EFAB0A-6797-4BCC-9E13-09425227CBDF}"/>
              </a:ext>
            </a:extLst>
          </p:cNvPr>
          <p:cNvSpPr txBox="1"/>
          <p:nvPr/>
        </p:nvSpPr>
        <p:spPr>
          <a:xfrm>
            <a:off x="2124635" y="461845"/>
            <a:ext cx="9430869" cy="6029279"/>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Distribution channel management, airline invoice booking, and third-party APIs are also integrated. There are several payment gateways in the system. Revenue data, simple booking options, prompt booking confirmation, and intuitive mobile interfaces.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Additional capabilities include booking inventory management tools, GDS API connection, and multi-city search.</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deliver travel technology products for hotels, Flight booking Engines, relocation, excursions, customized packages, etc.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have deployed our work toward enhancing the efficiency of the B2B travel booking system,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B2C and B2B2B </a:t>
            </a:r>
            <a:r>
              <a:rPr lang="en-US" sz="1800" dirty="0">
                <a:effectLst/>
                <a:latin typeface="Calibri" panose="020F0502020204030204" pitchFamily="34" charset="0"/>
                <a:ea typeface="Calibri" panose="020F0502020204030204" pitchFamily="34" charset="0"/>
                <a:cs typeface="Times New Roman" panose="02020603050405020304" pitchFamily="18" charset="0"/>
              </a:rPr>
              <a:t>corporate universally.</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use cloud-based and fully integrated solutions that provide support to all airline business models. We are built entirely on new technologies to provide a flexible system and business model for highly efficient operations.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advanced system provides an excellent platform for streamlining operations, controlling costs, and achieving optimal performance Airline reservation software is one of the critical parts of any flight reservation engine.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goal of an airline company is to increase its turnover along with maintaining a name in the airline industry Ticket booking software development plays a significant role in achieving the goal of the company.</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64A0B278-9690-4565-952C-BD1FB17F4D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15175610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1FB3F-AA26-42FA-B0B1-CC62A0BF26E8}"/>
              </a:ext>
            </a:extLst>
          </p:cNvPr>
          <p:cNvSpPr>
            <a:spLocks noGrp="1"/>
          </p:cNvSpPr>
          <p:nvPr>
            <p:ph type="title"/>
          </p:nvPr>
        </p:nvSpPr>
        <p:spPr>
          <a:xfrm>
            <a:off x="2341912" y="0"/>
            <a:ext cx="8911687" cy="639914"/>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Why Choose Travelopro Airline Reservation Software?</a:t>
            </a:r>
            <a:endParaRPr lang="en-US" sz="4400" dirty="0"/>
          </a:p>
        </p:txBody>
      </p:sp>
      <p:sp>
        <p:nvSpPr>
          <p:cNvPr id="4" name="TextBox 3">
            <a:extLst>
              <a:ext uri="{FF2B5EF4-FFF2-40B4-BE49-F238E27FC236}">
                <a16:creationId xmlns:a16="http://schemas.microsoft.com/office/drawing/2014/main" id="{D6F21B4A-D5B4-4B2C-9DE7-D15D4109B962}"/>
              </a:ext>
            </a:extLst>
          </p:cNvPr>
          <p:cNvSpPr txBox="1"/>
          <p:nvPr/>
        </p:nvSpPr>
        <p:spPr>
          <a:xfrm>
            <a:off x="1927412" y="639914"/>
            <a:ext cx="9493623" cy="5835508"/>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Travelopro is the leading Travel Technology Company that offers automated airline booking software.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the latest technology, airline ticket booking software provides end-to-end solutions for airlines and travel booking agencies.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Travelopro offers end-to-end ARS software for the aviation business, distribution, analytics, frequent flyer, and an internet booking engine, among other features.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Airline Reservation Software is an online booking tool that facilitates the efficient management of flight reservations by airlines and travel firms. It offers up-to-date details on prices, available seats, and in-flight amenities.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Its cutting-edge technology makes it simple for consumers to schedule and modify flights.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Online airline reservation software that combines and connects with global travel distribution systems like Amadeus, Travelport, Worldspan, Apollo, and Sabre with the ability to package ticket sales with auxiliary products like accommodations, transfers, activities, and dynamic packaging.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 reservation system connects with travel GDS and third-party travel APIs to offer great listing at the lowest pricing.</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the help of GDS integration, Travelopro Airline Reservation Software is an online booking software that gets information from different airlines.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3FEA2C2A-D735-423A-BC39-05245104DF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32341981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E0C28-D423-4A16-8890-BECB5657433F}"/>
              </a:ext>
            </a:extLst>
          </p:cNvPr>
          <p:cNvSpPr>
            <a:spLocks noGrp="1"/>
          </p:cNvSpPr>
          <p:nvPr>
            <p:ph type="title"/>
          </p:nvPr>
        </p:nvSpPr>
        <p:spPr>
          <a:xfrm>
            <a:off x="2449490" y="543429"/>
            <a:ext cx="8335052" cy="1280890"/>
          </a:xfrm>
        </p:spPr>
        <p:txBody>
          <a:bodyPr>
            <a:normAutofit/>
          </a:bodyPr>
          <a:lstStyle/>
          <a:p>
            <a:pPr algn="ctr"/>
            <a:r>
              <a:rPr lang="en-US" sz="4800" b="1" dirty="0"/>
              <a:t>Contact Us</a:t>
            </a:r>
          </a:p>
        </p:txBody>
      </p:sp>
      <p:sp>
        <p:nvSpPr>
          <p:cNvPr id="4" name="TextBox 3">
            <a:extLst>
              <a:ext uri="{FF2B5EF4-FFF2-40B4-BE49-F238E27FC236}">
                <a16:creationId xmlns:a16="http://schemas.microsoft.com/office/drawing/2014/main" id="{E91D5F60-41AD-41A2-ABF2-0B5D0E09CFBC}"/>
              </a:ext>
            </a:extLst>
          </p:cNvPr>
          <p:cNvSpPr txBox="1"/>
          <p:nvPr/>
        </p:nvSpPr>
        <p:spPr>
          <a:xfrm>
            <a:off x="2967317" y="1824319"/>
            <a:ext cx="8059272" cy="2779864"/>
          </a:xfrm>
          <a:prstGeom prst="rect">
            <a:avLst/>
          </a:prstGeom>
          <a:noFill/>
        </p:spPr>
        <p:txBody>
          <a:bodyPr wrap="square">
            <a:spAutoFit/>
          </a:bodyPr>
          <a:lstStyle/>
          <a:p>
            <a:pPr marL="0" marR="0" algn="just">
              <a:lnSpc>
                <a:spcPct val="107000"/>
              </a:lnSpc>
              <a:spcBef>
                <a:spcPts val="0"/>
              </a:spcBef>
              <a:spcAft>
                <a:spcPts val="800"/>
              </a:spcAft>
            </a:pPr>
            <a:r>
              <a:rPr lang="en-US" sz="3600" b="1" dirty="0">
                <a:effectLst/>
                <a:latin typeface="Calibri" panose="020F0502020204030204" pitchFamily="34" charset="0"/>
                <a:ea typeface="Calibri" panose="020F0502020204030204" pitchFamily="34" charset="0"/>
                <a:cs typeface="Times New Roman" panose="02020603050405020304" pitchFamily="18" charset="0"/>
              </a:rPr>
              <a:t>For more details, Please visit our website:</a:t>
            </a:r>
          </a:p>
          <a:p>
            <a:pPr marL="0" marR="0" algn="just">
              <a:lnSpc>
                <a:spcPct val="107000"/>
              </a:lnSpc>
              <a:spcBef>
                <a:spcPts val="0"/>
              </a:spcBef>
              <a:spcAft>
                <a:spcPts val="800"/>
              </a:spcAft>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https://www.travelopro.com/airline-reservation-software.php</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0C199C00-5D2F-49C6-AC96-6032A2721E43}"/>
              </a:ext>
            </a:extLst>
          </p:cNvPr>
          <p:cNvSpPr txBox="1"/>
          <p:nvPr/>
        </p:nvSpPr>
        <p:spPr>
          <a:xfrm>
            <a:off x="4842004" y="5345525"/>
            <a:ext cx="3550024" cy="369332"/>
          </a:xfrm>
          <a:prstGeom prst="rect">
            <a:avLst/>
          </a:prstGeom>
          <a:noFill/>
        </p:spPr>
        <p:txBody>
          <a:bodyPr wrap="square">
            <a:spAutoFit/>
          </a:bodyPr>
          <a:lstStyle/>
          <a:p>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Email id : </a:t>
            </a:r>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3"/>
              </a:rPr>
              <a:t>contact@travelopro.com</a:t>
            </a:r>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IN" b="1" dirty="0">
                <a:latin typeface="Calibri" panose="020F0502020204030204" pitchFamily="34" charset="0"/>
                <a:ea typeface="Calibri" panose="020F0502020204030204" pitchFamily="34" charset="0"/>
                <a:cs typeface="Calibri" panose="020F0502020204030204" pitchFamily="34" charset="0"/>
              </a:rPr>
              <a:t> </a:t>
            </a:r>
            <a:endParaRPr lang="en-US" dirty="0"/>
          </a:p>
        </p:txBody>
      </p:sp>
      <p:pic>
        <p:nvPicPr>
          <p:cNvPr id="6" name="Picture 5">
            <a:extLst>
              <a:ext uri="{FF2B5EF4-FFF2-40B4-BE49-F238E27FC236}">
                <a16:creationId xmlns:a16="http://schemas.microsoft.com/office/drawing/2014/main" id="{6F6D5FFF-E25A-44CF-BDE5-54A8851C54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30871" y="71717"/>
            <a:ext cx="1683597" cy="382063"/>
          </a:xfrm>
          <a:prstGeom prst="rect">
            <a:avLst/>
          </a:prstGeom>
        </p:spPr>
      </p:pic>
    </p:spTree>
    <p:extLst>
      <p:ext uri="{BB962C8B-B14F-4D97-AF65-F5344CB8AC3E}">
        <p14:creationId xmlns:p14="http://schemas.microsoft.com/office/powerpoint/2010/main" val="2575319620"/>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94</TotalTime>
  <Words>1224</Words>
  <Application>Microsoft Office PowerPoint</Application>
  <PresentationFormat>Widescreen</PresentationFormat>
  <Paragraphs>109</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Century Gothic</vt:lpstr>
      <vt:lpstr>Wingdings</vt:lpstr>
      <vt:lpstr>Wingdings 3</vt:lpstr>
      <vt:lpstr>Wisp</vt:lpstr>
      <vt:lpstr>Airline Reservation Software</vt:lpstr>
      <vt:lpstr>What is Airline Reservation Software?</vt:lpstr>
      <vt:lpstr>Solutions for Airline Reservation Software Include</vt:lpstr>
      <vt:lpstr>Airline Reservation Software Features</vt:lpstr>
      <vt:lpstr>PowerPoint Presentation</vt:lpstr>
      <vt:lpstr>Benefits of Airline Reservation Software</vt:lpstr>
      <vt:lpstr>Advantages of Airlines Reservations Software</vt:lpstr>
      <vt:lpstr>PowerPoint Presentation</vt:lpstr>
      <vt:lpstr>Why Choose Travelopro Airline Reservation Software?</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Airline Reservation Software</dc:title>
  <dc:creator>user</dc:creator>
  <cp:lastModifiedBy>user</cp:lastModifiedBy>
  <cp:revision>1</cp:revision>
  <dcterms:created xsi:type="dcterms:W3CDTF">2024-02-07T07:04:21Z</dcterms:created>
  <dcterms:modified xsi:type="dcterms:W3CDTF">2024-02-07T08:39:13Z</dcterms:modified>
</cp:coreProperties>
</file>