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2429199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3076931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609581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1937151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8803336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1279158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180095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4262859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1632680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2992599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B9745B-B8A7-469C-AA7A-CA1D1F150EA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381540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12448164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B9745B-B8A7-469C-AA7A-CA1D1F150EA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687830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33571373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8333141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E3E0D7-5B7C-4B07-BD96-1FFA24F5456A}" type="datetimeFigureOut">
              <a:rPr lang="en-US" smtClean="0"/>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B9745B-B8A7-469C-AA7A-CA1D1F150EA5}" type="slidenum">
              <a:rPr lang="en-US" smtClean="0"/>
              <a:t>‹#›</a:t>
            </a:fld>
            <a:endParaRPr lang="en-US" dirty="0"/>
          </a:p>
        </p:txBody>
      </p:sp>
    </p:spTree>
    <p:extLst>
      <p:ext uri="{BB962C8B-B14F-4D97-AF65-F5344CB8AC3E}">
        <p14:creationId xmlns:p14="http://schemas.microsoft.com/office/powerpoint/2010/main" val="19685899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AE3E0D7-5B7C-4B07-BD96-1FFA24F5456A}" type="datetimeFigureOut">
              <a:rPr lang="en-US" smtClean="0"/>
              <a:t>2/21/2024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ABB9745B-B8A7-469C-AA7A-CA1D1F150EA5}" type="slidenum">
              <a:rPr lang="en-US" smtClean="0"/>
              <a:t>‹#›</a:t>
            </a:fld>
            <a:endParaRPr lang="en-US" dirty="0"/>
          </a:p>
        </p:txBody>
      </p:sp>
    </p:spTree>
    <p:extLst>
      <p:ext uri="{BB962C8B-B14F-4D97-AF65-F5344CB8AC3E}">
        <p14:creationId xmlns:p14="http://schemas.microsoft.com/office/powerpoint/2010/main" val="2898194834"/>
      </p:ext>
    </p:extLst>
  </p:cSld>
  <p:clrMap bg1="lt1" tx1="dk1" bg2="lt2" tx2="dk2" accent1="accent1" accent2="accent2" accent3="accent3" accent4="accent4" accent5="accent5" accent6="accent6" hlink="hlink" folHlink="folHlink"/>
  <p:sldLayoutIdLst>
    <p:sldLayoutId id="2147483849" r:id="rId1"/>
    <p:sldLayoutId id="2147483850" r:id="rId2"/>
    <p:sldLayoutId id="2147483851" r:id="rId3"/>
    <p:sldLayoutId id="2147483852" r:id="rId4"/>
    <p:sldLayoutId id="2147483853" r:id="rId5"/>
    <p:sldLayoutId id="2147483854" r:id="rId6"/>
    <p:sldLayoutId id="2147483855" r:id="rId7"/>
    <p:sldLayoutId id="2147483856" r:id="rId8"/>
    <p:sldLayoutId id="2147483857" r:id="rId9"/>
    <p:sldLayoutId id="2147483858" r:id="rId10"/>
    <p:sldLayoutId id="2147483859" r:id="rId11"/>
    <p:sldLayoutId id="2147483860" r:id="rId12"/>
    <p:sldLayoutId id="2147483861" r:id="rId13"/>
    <p:sldLayoutId id="2147483862" r:id="rId14"/>
    <p:sldLayoutId id="2147483863" r:id="rId15"/>
    <p:sldLayoutId id="2147483864"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ontact@travelopro.com" TargetMode="External"/><Relationship Id="rId1" Type="http://schemas.openxmlformats.org/officeDocument/2006/relationships/slideLayout" Target="../slideLayouts/slideLayout6.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ravel-portals.php" TargetMode="External"/><Relationship Id="rId2" Type="http://schemas.openxmlformats.org/officeDocument/2006/relationships/hyperlink" Target="https://www.travelopro.com/travel-reservation-system.php" TargetMode="Externa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velopro.com/airline-reservation-system.php" TargetMode="Externa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velopro.com/product.php"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velopro.com/global-distribution-system-amadeus-galileo-sabre-travelport.php"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velopro.com/features.php"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ravel-reservation-software.php" TargetMode="External"/><Relationship Id="rId2" Type="http://schemas.openxmlformats.org/officeDocument/2006/relationships/hyperlink" Target="mailto:contact@travelopro.com" TargetMode="External"/><Relationship Id="rId1" Type="http://schemas.openxmlformats.org/officeDocument/2006/relationships/slideLayout" Target="../slideLayouts/slideLayout6.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0D9C16A-2093-4A31-A664-253C9C41D66E}"/>
              </a:ext>
            </a:extLst>
          </p:cNvPr>
          <p:cNvSpPr>
            <a:spLocks noGrp="1"/>
          </p:cNvSpPr>
          <p:nvPr>
            <p:ph type="title"/>
          </p:nvPr>
        </p:nvSpPr>
        <p:spPr>
          <a:xfrm>
            <a:off x="713193" y="453780"/>
            <a:ext cx="8596668" cy="753035"/>
          </a:xfrm>
        </p:spPr>
        <p:txBody>
          <a:bodyPr>
            <a:normAutofit/>
          </a:bodyPr>
          <a:lstStyle/>
          <a:p>
            <a:pPr algn="ctr"/>
            <a:r>
              <a:rPr lang="en-US" sz="4000" b="1" dirty="0">
                <a:effectLst/>
                <a:latin typeface="Calibri" panose="020F0502020204030204" pitchFamily="34" charset="0"/>
                <a:ea typeface="Calibri" panose="020F0502020204030204" pitchFamily="34" charset="0"/>
                <a:cs typeface="Times New Roman" panose="02020603050405020304" pitchFamily="18" charset="0"/>
              </a:rPr>
              <a:t>Travel Reservation Software</a:t>
            </a:r>
            <a:endParaRPr lang="en-US" sz="6600" dirty="0"/>
          </a:p>
        </p:txBody>
      </p:sp>
      <p:sp>
        <p:nvSpPr>
          <p:cNvPr id="5" name="TextBox 4">
            <a:extLst>
              <a:ext uri="{FF2B5EF4-FFF2-40B4-BE49-F238E27FC236}">
                <a16:creationId xmlns:a16="http://schemas.microsoft.com/office/drawing/2014/main" id="{73763EDB-D615-436F-9083-5A57D03D9B61}"/>
              </a:ext>
            </a:extLst>
          </p:cNvPr>
          <p:cNvSpPr txBox="1"/>
          <p:nvPr/>
        </p:nvSpPr>
        <p:spPr>
          <a:xfrm>
            <a:off x="3236515" y="5372419"/>
            <a:ext cx="3550024" cy="369332"/>
          </a:xfrm>
          <a:prstGeom prst="rect">
            <a:avLst/>
          </a:prstGeom>
          <a:noFill/>
        </p:spPr>
        <p:txBody>
          <a:bodyPr wrap="square">
            <a:spAutoFit/>
          </a:bodyPr>
          <a:lstStyle/>
          <a:p>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 </a:t>
            </a:r>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2"/>
              </a:rPr>
              <a:t>contact@travelopro.com</a:t>
            </a:r>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IN" b="1" dirty="0">
                <a:latin typeface="Calibri" panose="020F0502020204030204" pitchFamily="34" charset="0"/>
                <a:ea typeface="Calibri" panose="020F0502020204030204" pitchFamily="34" charset="0"/>
                <a:cs typeface="Calibri" panose="020F0502020204030204" pitchFamily="34" charset="0"/>
              </a:rPr>
              <a:t> </a:t>
            </a:r>
            <a:endParaRPr lang="en-US" dirty="0"/>
          </a:p>
        </p:txBody>
      </p:sp>
      <p:pic>
        <p:nvPicPr>
          <p:cNvPr id="6" name="Picture 5">
            <a:extLst>
              <a:ext uri="{FF2B5EF4-FFF2-40B4-BE49-F238E27FC236}">
                <a16:creationId xmlns:a16="http://schemas.microsoft.com/office/drawing/2014/main" id="{2FB78EBD-340B-486D-93CA-93D85E71D4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pic>
        <p:nvPicPr>
          <p:cNvPr id="8" name="Picture 7">
            <a:extLst>
              <a:ext uri="{FF2B5EF4-FFF2-40B4-BE49-F238E27FC236}">
                <a16:creationId xmlns:a16="http://schemas.microsoft.com/office/drawing/2014/main" id="{13557B9C-BFF8-4A8A-8417-7FCAC11BF8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6447" y="1756135"/>
            <a:ext cx="7974106" cy="3066964"/>
          </a:xfrm>
          <a:prstGeom prst="rect">
            <a:avLst/>
          </a:prstGeom>
        </p:spPr>
      </p:pic>
    </p:spTree>
    <p:extLst>
      <p:ext uri="{BB962C8B-B14F-4D97-AF65-F5344CB8AC3E}">
        <p14:creationId xmlns:p14="http://schemas.microsoft.com/office/powerpoint/2010/main" val="41545164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EBA0B5-EA85-4677-9C76-2E31DAE5FA31}"/>
              </a:ext>
            </a:extLst>
          </p:cNvPr>
          <p:cNvSpPr txBox="1"/>
          <p:nvPr/>
        </p:nvSpPr>
        <p:spPr>
          <a:xfrm>
            <a:off x="1030941" y="516952"/>
            <a:ext cx="7841876" cy="5824095"/>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Travel Reservation Software </a:t>
            </a:r>
            <a:r>
              <a:rPr lang="en-US" sz="1800" dirty="0">
                <a:effectLst/>
                <a:latin typeface="Calibri" panose="020F0502020204030204" pitchFamily="34" charset="0"/>
                <a:ea typeface="Calibri" panose="020F0502020204030204" pitchFamily="34" charset="0"/>
                <a:cs typeface="Times New Roman" panose="02020603050405020304" pitchFamily="18" charset="0"/>
              </a:rPr>
              <a:t>that provides you with an online platform to view and book your needs, make payments online, receive fast confirmation of your reservation, and more is known as travel reservation software.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To interact and cater to customers worldwide, travel companies and individual agents are pursuing cutting-edge travel technology tools and mobile applications. They no longer make travel arrangements offline using the conventional method.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agencies are employing travel reservation software, which allows end users and subagencies to search and reserve offers online, thanks to the evolution of leading travel technology and mobility solutions.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Users can browse, compare, book, and manage a variety of travel services, such as flights,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hotel reservations</a:t>
            </a:r>
            <a:r>
              <a:rPr lang="en-US" sz="1800" dirty="0">
                <a:effectLst/>
                <a:latin typeface="Calibri" panose="020F0502020204030204" pitchFamily="34" charset="0"/>
                <a:ea typeface="Calibri" panose="020F0502020204030204" pitchFamily="34" charset="0"/>
                <a:cs typeface="Times New Roman" panose="02020603050405020304" pitchFamily="18" charset="0"/>
              </a:rPr>
              <a:t>, car rentals, and excursions, using an online travel reservation system. Users can compare and reserve travel services from several suppliers with the use of these tools.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Two main categories of reservation systems serve the travel industry: While B2C-focused systems are usually made for consumers looking to book leisure travel, B2B-focused systems are targeted at travel management businesses, travel agencies, and tour operators.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63806C7D-D0FF-4FAB-8886-07ACC5490A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506826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EFBB0-59B3-4FDB-A806-DD2E3B3F2D90}"/>
              </a:ext>
            </a:extLst>
          </p:cNvPr>
          <p:cNvSpPr>
            <a:spLocks noGrp="1"/>
          </p:cNvSpPr>
          <p:nvPr>
            <p:ph type="title"/>
          </p:nvPr>
        </p:nvSpPr>
        <p:spPr>
          <a:xfrm>
            <a:off x="695264" y="161365"/>
            <a:ext cx="8596668" cy="627529"/>
          </a:xfrm>
        </p:spPr>
        <p:txBody>
          <a:bodyPr>
            <a:normAutofit/>
          </a:bodyPr>
          <a:lstStyle/>
          <a:p>
            <a:pPr algn="ctr"/>
            <a:r>
              <a:rPr lang="en-US" sz="2800" b="1" dirty="0">
                <a:effectLst/>
                <a:latin typeface="Calibri" panose="020F0502020204030204" pitchFamily="34" charset="0"/>
                <a:ea typeface="Calibri" panose="020F0502020204030204" pitchFamily="34" charset="0"/>
                <a:cs typeface="Times New Roman" panose="02020603050405020304" pitchFamily="18" charset="0"/>
              </a:rPr>
              <a:t>How Travel Reservation Software Works?</a:t>
            </a:r>
            <a:endParaRPr lang="en-US" sz="4800" dirty="0"/>
          </a:p>
        </p:txBody>
      </p:sp>
      <p:sp>
        <p:nvSpPr>
          <p:cNvPr id="4" name="TextBox 3">
            <a:extLst>
              <a:ext uri="{FF2B5EF4-FFF2-40B4-BE49-F238E27FC236}">
                <a16:creationId xmlns:a16="http://schemas.microsoft.com/office/drawing/2014/main" id="{FC40E1C6-420D-4C69-AE1D-20FA81118389}"/>
              </a:ext>
            </a:extLst>
          </p:cNvPr>
          <p:cNvSpPr txBox="1"/>
          <p:nvPr/>
        </p:nvSpPr>
        <p:spPr>
          <a:xfrm>
            <a:off x="1032317" y="1078804"/>
            <a:ext cx="8134108" cy="4843827"/>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Tour operators can plan and automate their booking procedures with the use of travel reservation software.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To give customers a variety of options, it partners with other booking sites for things like hotels, flights, excursions, vehicle rentals, and activities.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Using the program, customers may look up and reserve travel-related services as well as make online payments.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 addition, the tool generates data analysis, tracks reservations, and maintains inventories to assist businesses in streamlining their operations.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Businesses may track customer preferences, booking history, and other vital information by using travel agency booking software.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enables them to offer personalized services and boost customer satisfaction.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 travel agency may benefit from using travel reservation software to speed up a variety of tasks, including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online booking</a:t>
            </a:r>
            <a:r>
              <a:rPr lang="en-US" sz="1800" dirty="0">
                <a:effectLst/>
                <a:latin typeface="Calibri" panose="020F0502020204030204" pitchFamily="34" charset="0"/>
                <a:ea typeface="Calibri" panose="020F0502020204030204" pitchFamily="34" charset="0"/>
                <a:cs typeface="Times New Roman" panose="02020603050405020304" pitchFamily="18" charset="0"/>
              </a:rPr>
              <a:t>, package customization, back-office management, itinerary planning, business lead simplification, invoicing, and more.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A7368F85-B4B8-4E2B-94D1-BCFF2120E9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15348566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5972E-8711-46B8-B7DD-2AE01C763CB2}"/>
              </a:ext>
            </a:extLst>
          </p:cNvPr>
          <p:cNvSpPr>
            <a:spLocks noGrp="1"/>
          </p:cNvSpPr>
          <p:nvPr>
            <p:ph type="title"/>
          </p:nvPr>
        </p:nvSpPr>
        <p:spPr>
          <a:xfrm>
            <a:off x="713192" y="80682"/>
            <a:ext cx="8596668" cy="1111624"/>
          </a:xfrm>
        </p:spPr>
        <p:txBody>
          <a:bodyPr>
            <a:normAutofit/>
          </a:bodyPr>
          <a:lstStyle/>
          <a:p>
            <a:pPr algn="ctr"/>
            <a:r>
              <a:rPr lang="en-US" sz="2800" b="1" dirty="0">
                <a:effectLst/>
                <a:latin typeface="Calibri" panose="020F0502020204030204" pitchFamily="34" charset="0"/>
                <a:ea typeface="Calibri" panose="020F0502020204030204" pitchFamily="34" charset="0"/>
                <a:cs typeface="Times New Roman" panose="02020603050405020304" pitchFamily="18" charset="0"/>
              </a:rPr>
              <a:t>Travelopro - One of The Leading Software System for Online Travel Reservation</a:t>
            </a:r>
            <a:endParaRPr lang="en-US" sz="4800" dirty="0"/>
          </a:p>
        </p:txBody>
      </p:sp>
      <p:sp>
        <p:nvSpPr>
          <p:cNvPr id="4" name="TextBox 3">
            <a:extLst>
              <a:ext uri="{FF2B5EF4-FFF2-40B4-BE49-F238E27FC236}">
                <a16:creationId xmlns:a16="http://schemas.microsoft.com/office/drawing/2014/main" id="{0E246E39-4936-42A9-8C0D-6EDE7A42CA01}"/>
              </a:ext>
            </a:extLst>
          </p:cNvPr>
          <p:cNvSpPr txBox="1"/>
          <p:nvPr/>
        </p:nvSpPr>
        <p:spPr>
          <a:xfrm>
            <a:off x="983011" y="1354746"/>
            <a:ext cx="8057029" cy="4444871"/>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Transforming business growth is one of Travelopro's catchphrases. Every one of our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online systems </a:t>
            </a:r>
            <a:r>
              <a:rPr lang="en-US" sz="1800" dirty="0">
                <a:effectLst/>
                <a:latin typeface="Calibri" panose="020F0502020204030204" pitchFamily="34" charset="0"/>
                <a:ea typeface="Calibri" panose="020F0502020204030204" pitchFamily="34" charset="0"/>
                <a:cs typeface="Times New Roman" panose="02020603050405020304" pitchFamily="18" charset="0"/>
              </a:rPr>
              <a:t>is meticulously designed with performance and efficiency in mind.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is merely to ensure that there are no problems for the customer or client when using and using our Travel Reservation Software.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If desired, call-to-action elements such as instant buy and availability/sold-out checker can be included.</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Travel Reservation Software comes with an integrated management system by default, since the cart is one essential option.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have a session expiry set up that logs your account off after a predetermined amount of inactivity to safeguard your session from any uninvited usage.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Travelopro takes pleasure in being the best travel reservation software available in the global web industry today because of these several features.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167365DC-FED7-474D-82B8-0CB7B35D29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2527158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4A4BE-2E83-4D41-8F58-6E835EA4B632}"/>
              </a:ext>
            </a:extLst>
          </p:cNvPr>
          <p:cNvSpPr>
            <a:spLocks noGrp="1"/>
          </p:cNvSpPr>
          <p:nvPr>
            <p:ph type="title"/>
          </p:nvPr>
        </p:nvSpPr>
        <p:spPr>
          <a:xfrm>
            <a:off x="659404" y="125506"/>
            <a:ext cx="8596668" cy="654424"/>
          </a:xfrm>
        </p:spPr>
        <p:txBody>
          <a:bodyPr>
            <a:normAutofit/>
          </a:bodyPr>
          <a:lstStyle/>
          <a:p>
            <a:pPr algn="ctr"/>
            <a:r>
              <a:rPr lang="en-US" sz="2800" b="1" dirty="0">
                <a:effectLst/>
                <a:latin typeface="Calibri" panose="020F0502020204030204" pitchFamily="34" charset="0"/>
                <a:ea typeface="Calibri" panose="020F0502020204030204" pitchFamily="34" charset="0"/>
                <a:cs typeface="Times New Roman" panose="02020603050405020304" pitchFamily="18" charset="0"/>
              </a:rPr>
              <a:t>Benefits of Travel Reservation Software</a:t>
            </a:r>
            <a:endParaRPr lang="en-US" sz="4800" dirty="0"/>
          </a:p>
        </p:txBody>
      </p:sp>
      <p:sp>
        <p:nvSpPr>
          <p:cNvPr id="4" name="TextBox 3">
            <a:extLst>
              <a:ext uri="{FF2B5EF4-FFF2-40B4-BE49-F238E27FC236}">
                <a16:creationId xmlns:a16="http://schemas.microsoft.com/office/drawing/2014/main" id="{A15BBF37-D625-43DD-8226-0733C1DEA242}"/>
              </a:ext>
            </a:extLst>
          </p:cNvPr>
          <p:cNvSpPr txBox="1"/>
          <p:nvPr/>
        </p:nvSpPr>
        <p:spPr>
          <a:xfrm>
            <a:off x="1230405" y="1120532"/>
            <a:ext cx="6389594" cy="5066708"/>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Allow Time Access to Updated Information</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Secure your Precious Time and Money</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Reduce cost of Operations</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Facilitate Instant Booking of flights, hotels, cars, etc.</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Handle policies related to payments, refunds, cancellations, concessions.</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Reduce expenses for order processing</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Offer full support in successful growing business</a:t>
            </a:r>
          </a:p>
          <a:p>
            <a:pPr marL="342900" marR="0" lvl="0" indent="-34290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Real-time integration with buyers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pic>
        <p:nvPicPr>
          <p:cNvPr id="5" name="Picture 4">
            <a:extLst>
              <a:ext uri="{FF2B5EF4-FFF2-40B4-BE49-F238E27FC236}">
                <a16:creationId xmlns:a16="http://schemas.microsoft.com/office/drawing/2014/main" id="{24D30925-84CD-46C7-98FB-40E05F8965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3168526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17AD3-4BC5-448E-A0F9-CD567BDD6151}"/>
              </a:ext>
            </a:extLst>
          </p:cNvPr>
          <p:cNvSpPr>
            <a:spLocks noGrp="1"/>
          </p:cNvSpPr>
          <p:nvPr>
            <p:ph type="title"/>
          </p:nvPr>
        </p:nvSpPr>
        <p:spPr>
          <a:xfrm>
            <a:off x="695263" y="161364"/>
            <a:ext cx="8596668" cy="654424"/>
          </a:xfrm>
        </p:spPr>
        <p:txBody>
          <a:bodyPr>
            <a:normAutofit/>
          </a:bodyPr>
          <a:lstStyle/>
          <a:p>
            <a:pPr algn="ctr"/>
            <a:r>
              <a:rPr lang="en-US" sz="2800" b="1" dirty="0">
                <a:effectLst/>
                <a:latin typeface="Calibri" panose="020F0502020204030204" pitchFamily="34" charset="0"/>
                <a:ea typeface="Calibri" panose="020F0502020204030204" pitchFamily="34" charset="0"/>
                <a:cs typeface="Times New Roman" panose="02020603050405020304" pitchFamily="18" charset="0"/>
              </a:rPr>
              <a:t>Features of Travel Reservation Software</a:t>
            </a:r>
            <a:endParaRPr lang="en-US" sz="4800" dirty="0"/>
          </a:p>
        </p:txBody>
      </p:sp>
      <p:sp>
        <p:nvSpPr>
          <p:cNvPr id="4" name="TextBox 3">
            <a:extLst>
              <a:ext uri="{FF2B5EF4-FFF2-40B4-BE49-F238E27FC236}">
                <a16:creationId xmlns:a16="http://schemas.microsoft.com/office/drawing/2014/main" id="{963A89AE-48EE-414A-81C5-70DBB29D2D0B}"/>
              </a:ext>
            </a:extLst>
          </p:cNvPr>
          <p:cNvSpPr txBox="1"/>
          <p:nvPr/>
        </p:nvSpPr>
        <p:spPr>
          <a:xfrm>
            <a:off x="1086970" y="1108938"/>
            <a:ext cx="7590865" cy="4824911"/>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Flight and hotel </a:t>
            </a:r>
            <a:r>
              <a:rPr lang="en-US" sz="1800" dirty="0">
                <a:effectLst/>
                <a:latin typeface="Calibri" panose="020F0502020204030204" pitchFamily="34" charset="0"/>
                <a:ea typeface="Calibri" panose="020F0502020204030204" pitchFamily="34" charset="0"/>
                <a:cs typeface="Times New Roman" panose="02020603050405020304" pitchFamily="18" charset="0"/>
              </a:rPr>
              <a:t>search and booking  </a:t>
            </a:r>
          </a:p>
          <a:p>
            <a:pPr marR="0" lvl="0" algn="just">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primary feature of a business travel booking software is its ability to search for and book hotels and flights in real time.</a:t>
            </a:r>
          </a:p>
          <a:p>
            <a:pPr marR="0" lvl="0" algn="just">
              <a:lnSpc>
                <a:spcPct val="107000"/>
              </a:lnSpc>
              <a:spcBef>
                <a:spcPts val="0"/>
              </a:spcBef>
              <a:spcAft>
                <a:spcPts val="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Multiple payment options </a:t>
            </a:r>
          </a:p>
          <a:p>
            <a:pPr marR="0" lvl="0" algn="just">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To facilitate users' booking process, a quality travel agent booking software should offer many payment methods, including PayPal, credit cards, debit cards, and more.</a:t>
            </a:r>
          </a:p>
          <a:p>
            <a:pPr marR="0" lvl="0" algn="just">
              <a:lnSpc>
                <a:spcPct val="107000"/>
              </a:lnSpc>
              <a:spcBef>
                <a:spcPts val="0"/>
              </a:spcBef>
              <a:spcAft>
                <a:spcPts val="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User account management </a:t>
            </a:r>
          </a:p>
          <a:p>
            <a:pPr marR="0" lvl="0" algn="just">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Users may easily book future travel by storing their personal information, preferences, and booking history using user account management.</a:t>
            </a:r>
          </a:p>
          <a:p>
            <a:pPr marR="0" lvl="0" algn="just">
              <a:lnSpc>
                <a:spcPct val="107000"/>
              </a:lnSpc>
              <a:spcBef>
                <a:spcPts val="0"/>
              </a:spcBef>
              <a:spcAft>
                <a:spcPts val="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Real-time notifications</a:t>
            </a:r>
          </a:p>
          <a:p>
            <a:pPr marR="0" lvl="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Consumer’s value receiving real-time messages for updates on their trip schedules, payment reminders, and booking confirmations.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B34C85CD-E698-4F72-8E35-4DEAB942A7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3092097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CF4B56E-911A-4CF7-AC01-E984276C5BC7}"/>
              </a:ext>
            </a:extLst>
          </p:cNvPr>
          <p:cNvSpPr txBox="1"/>
          <p:nvPr/>
        </p:nvSpPr>
        <p:spPr>
          <a:xfrm>
            <a:off x="762002" y="501973"/>
            <a:ext cx="7987552" cy="6010363"/>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Multilingual support </a:t>
            </a:r>
          </a:p>
          <a:p>
            <a:pPr marR="0" lvl="0" algn="just">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Multilingual support is crucial for travel management booking software to accommodate a wide spectrum of consumers. This will enhance the user experience by allowing users to access the software in their preferred language.</a:t>
            </a:r>
          </a:p>
          <a:p>
            <a:pPr marR="0" lvl="0" algn="just">
              <a:lnSpc>
                <a:spcPct val="107000"/>
              </a:lnSpc>
              <a:spcBef>
                <a:spcPts val="0"/>
              </a:spcBef>
              <a:spcAft>
                <a:spcPts val="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Social media integration </a:t>
            </a:r>
          </a:p>
          <a:p>
            <a:pPr marR="0" lvl="0" algn="just">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Social media sites like Facebook, Instagram, and Twitter can be integrated to enable users to tell friends and family about their vacation experiences. This can also aid in boosting the visibility and promotion of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travel booking software</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p>
          <a:p>
            <a:pPr marR="0" lvl="0" algn="just">
              <a:lnSpc>
                <a:spcPct val="107000"/>
              </a:lnSpc>
              <a:spcBef>
                <a:spcPts val="0"/>
              </a:spcBef>
              <a:spcAft>
                <a:spcPts val="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In-software messaging </a:t>
            </a:r>
          </a:p>
          <a:p>
            <a:pPr marR="0" lvl="0" algn="just">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Users can communicate with the customer care team of the travel firm and with each other through in-software messaging. This can enhance client satisfaction by promptly resolving any questions or issues.</a:t>
            </a:r>
          </a:p>
          <a:p>
            <a:pPr marR="0" lvl="0" algn="just">
              <a:lnSpc>
                <a:spcPct val="107000"/>
              </a:lnSpc>
              <a:spcBef>
                <a:spcPts val="0"/>
              </a:spcBef>
              <a:spcAft>
                <a:spcPts val="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Customizable notifications </a:t>
            </a:r>
          </a:p>
          <a:p>
            <a:pPr marR="0" lvl="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Software for making travel reservations can have customizable alerts to give consumers personalized offers and suggestions in addition to keeping them updated on their reservations and itineraries. For the travel agency, this may raise engagement and encourage conversions.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8D5218EE-CC3A-435F-B07E-5525BAABC0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3857375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79480-0D19-4DC4-BA68-51FFB45C55A8}"/>
              </a:ext>
            </a:extLst>
          </p:cNvPr>
          <p:cNvSpPr>
            <a:spLocks noGrp="1"/>
          </p:cNvSpPr>
          <p:nvPr>
            <p:ph type="title"/>
          </p:nvPr>
        </p:nvSpPr>
        <p:spPr>
          <a:xfrm>
            <a:off x="569758" y="89647"/>
            <a:ext cx="8596668" cy="645459"/>
          </a:xfrm>
        </p:spPr>
        <p:txBody>
          <a:bodyPr>
            <a:normAutofit/>
          </a:bodyPr>
          <a:lstStyle/>
          <a:p>
            <a:pPr algn="ctr"/>
            <a:r>
              <a:rPr lang="en-US" sz="2800" b="1" dirty="0">
                <a:effectLst/>
                <a:latin typeface="Calibri" panose="020F0502020204030204" pitchFamily="34" charset="0"/>
                <a:ea typeface="Calibri" panose="020F0502020204030204" pitchFamily="34" charset="0"/>
                <a:cs typeface="Times New Roman" panose="02020603050405020304" pitchFamily="18" charset="0"/>
              </a:rPr>
              <a:t>Why Choose Travelopro for</a:t>
            </a:r>
            <a:r>
              <a:rPr lang="en-US" sz="2800" dirty="0">
                <a:effectLst/>
                <a:latin typeface="Calibri" panose="020F0502020204030204" pitchFamily="34" charset="0"/>
                <a:ea typeface="Calibri" panose="020F0502020204030204" pitchFamily="34" charset="0"/>
                <a:cs typeface="Times New Roman" panose="02020603050405020304" pitchFamily="18" charset="0"/>
              </a:rPr>
              <a:t> </a:t>
            </a:r>
            <a:r>
              <a:rPr lang="en-US" sz="2800" b="1" dirty="0">
                <a:effectLst/>
                <a:latin typeface="Calibri" panose="020F0502020204030204" pitchFamily="34" charset="0"/>
                <a:ea typeface="Calibri" panose="020F0502020204030204" pitchFamily="34" charset="0"/>
                <a:cs typeface="Times New Roman" panose="02020603050405020304" pitchFamily="18" charset="0"/>
              </a:rPr>
              <a:t>Travel Reservation Software</a:t>
            </a:r>
            <a:endParaRPr lang="en-US" sz="4800" dirty="0"/>
          </a:p>
        </p:txBody>
      </p:sp>
      <p:sp>
        <p:nvSpPr>
          <p:cNvPr id="4" name="TextBox 3">
            <a:extLst>
              <a:ext uri="{FF2B5EF4-FFF2-40B4-BE49-F238E27FC236}">
                <a16:creationId xmlns:a16="http://schemas.microsoft.com/office/drawing/2014/main" id="{DE32BC71-4C8A-4A25-8467-2A5950431BA7}"/>
              </a:ext>
            </a:extLst>
          </p:cNvPr>
          <p:cNvSpPr txBox="1"/>
          <p:nvPr/>
        </p:nvSpPr>
        <p:spPr>
          <a:xfrm>
            <a:off x="732001" y="815159"/>
            <a:ext cx="8272182" cy="5630324"/>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Travelopro is a top-rated Travel Software Development Company that offers complete software solutions and IT services to build, manage, and update business processes in the travel and hospitality industries.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affordable software developers with a wealth of knowledge in the travel sector, specializing in GDS integrations, price engines, and reservation systems.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Advanced features like real-time reporting, easy connectivity with third-party booking systems, automated pricing and commission management, and more are included in our travel management booking software.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reservations software allows you to make reservations, get information, and complete transactions all online. It is intended for travel brokers.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concept of an online reservation system has been around for a while, but in this fast-paced world, everyone needs prompt service, which is impossible with manual systems.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Fortunately, web-based online reservation software has permanently solved this problem. This type of online reservation software has become essential for businesses, and it is required for all owners of travel agencies.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0D0B9889-91A8-4B68-844E-5A24E48645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3155449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BE51B-0819-42FA-A4D4-72303498EDBF}"/>
              </a:ext>
            </a:extLst>
          </p:cNvPr>
          <p:cNvSpPr>
            <a:spLocks noGrp="1"/>
          </p:cNvSpPr>
          <p:nvPr>
            <p:ph type="title"/>
          </p:nvPr>
        </p:nvSpPr>
        <p:spPr>
          <a:xfrm>
            <a:off x="722158" y="519953"/>
            <a:ext cx="8596668" cy="1320800"/>
          </a:xfrm>
        </p:spPr>
        <p:txBody>
          <a:bodyPr>
            <a:normAutofit/>
          </a:bodyPr>
          <a:lstStyle/>
          <a:p>
            <a:pPr algn="ctr"/>
            <a:r>
              <a:rPr lang="en-US" sz="4400" dirty="0"/>
              <a:t>Contact Us</a:t>
            </a:r>
          </a:p>
        </p:txBody>
      </p:sp>
      <p:sp>
        <p:nvSpPr>
          <p:cNvPr id="3" name="TextBox 2">
            <a:extLst>
              <a:ext uri="{FF2B5EF4-FFF2-40B4-BE49-F238E27FC236}">
                <a16:creationId xmlns:a16="http://schemas.microsoft.com/office/drawing/2014/main" id="{0E8F3125-FE63-4B00-BE54-B06CEED36C9B}"/>
              </a:ext>
            </a:extLst>
          </p:cNvPr>
          <p:cNvSpPr txBox="1"/>
          <p:nvPr/>
        </p:nvSpPr>
        <p:spPr>
          <a:xfrm>
            <a:off x="3506601" y="5017248"/>
            <a:ext cx="3550024" cy="369332"/>
          </a:xfrm>
          <a:prstGeom prst="rect">
            <a:avLst/>
          </a:prstGeom>
          <a:noFill/>
        </p:spPr>
        <p:txBody>
          <a:bodyPr wrap="square">
            <a:spAutoFit/>
          </a:bodyPr>
          <a:lstStyle/>
          <a:p>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 </a:t>
            </a:r>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2"/>
              </a:rPr>
              <a:t>contact@travelopro.com</a:t>
            </a:r>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IN" b="1" dirty="0">
                <a:latin typeface="Calibri" panose="020F0502020204030204" pitchFamily="34" charset="0"/>
                <a:ea typeface="Calibri" panose="020F0502020204030204" pitchFamily="34" charset="0"/>
                <a:cs typeface="Calibri" panose="020F0502020204030204" pitchFamily="34" charset="0"/>
              </a:rPr>
              <a:t> </a:t>
            </a:r>
            <a:endParaRPr lang="en-US" dirty="0"/>
          </a:p>
        </p:txBody>
      </p:sp>
      <p:sp>
        <p:nvSpPr>
          <p:cNvPr id="5" name="TextBox 4">
            <a:extLst>
              <a:ext uri="{FF2B5EF4-FFF2-40B4-BE49-F238E27FC236}">
                <a16:creationId xmlns:a16="http://schemas.microsoft.com/office/drawing/2014/main" id="{584ABBE9-8414-41E4-8E0B-EA244B93F3CF}"/>
              </a:ext>
            </a:extLst>
          </p:cNvPr>
          <p:cNvSpPr txBox="1"/>
          <p:nvPr/>
        </p:nvSpPr>
        <p:spPr>
          <a:xfrm>
            <a:off x="1884829" y="2129134"/>
            <a:ext cx="6515099" cy="2000548"/>
          </a:xfrm>
          <a:prstGeom prst="rect">
            <a:avLst/>
          </a:prstGeom>
          <a:noFill/>
        </p:spPr>
        <p:txBody>
          <a:bodyPr wrap="square">
            <a:spAutoFit/>
          </a:bodyPr>
          <a:lstStyle/>
          <a:p>
            <a:r>
              <a:rPr lang="en-US" sz="2800" b="1" dirty="0"/>
              <a:t>For more details, Please visit our website:</a:t>
            </a:r>
          </a:p>
          <a:p>
            <a:endParaRPr lang="en-US" sz="2800" b="1" dirty="0"/>
          </a:p>
          <a:p>
            <a:r>
              <a:rPr lang="en-US" sz="2000" dirty="0">
                <a:hlinkClick r:id="rId3"/>
              </a:rPr>
              <a:t>https://www.travelopro.com/travel-reservation-software.php</a:t>
            </a:r>
            <a:r>
              <a:rPr lang="en-US" sz="2000" dirty="0"/>
              <a:t> </a:t>
            </a:r>
          </a:p>
        </p:txBody>
      </p:sp>
      <p:pic>
        <p:nvPicPr>
          <p:cNvPr id="6" name="Picture 5">
            <a:extLst>
              <a:ext uri="{FF2B5EF4-FFF2-40B4-BE49-F238E27FC236}">
                <a16:creationId xmlns:a16="http://schemas.microsoft.com/office/drawing/2014/main" id="{18C2F439-F193-4016-B742-B2A8F1770E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254617092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93</TotalTime>
  <Words>1081</Words>
  <Application>Microsoft Office PowerPoint</Application>
  <PresentationFormat>Widescreen</PresentationFormat>
  <Paragraphs>73</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Trebuchet MS</vt:lpstr>
      <vt:lpstr>Wingdings</vt:lpstr>
      <vt:lpstr>Wingdings 3</vt:lpstr>
      <vt:lpstr>Facet</vt:lpstr>
      <vt:lpstr>Travel Reservation Software</vt:lpstr>
      <vt:lpstr>PowerPoint Presentation</vt:lpstr>
      <vt:lpstr>How Travel Reservation Software Works?</vt:lpstr>
      <vt:lpstr>Travelopro - One of The Leading Software System for Online Travel Reservation</vt:lpstr>
      <vt:lpstr>Benefits of Travel Reservation Software</vt:lpstr>
      <vt:lpstr>Features of Travel Reservation Software</vt:lpstr>
      <vt:lpstr>PowerPoint Presentation</vt:lpstr>
      <vt:lpstr>Why Choose Travelopro for Travel Reservation Software</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Travel Reservation Software</dc:title>
  <dc:creator>user</dc:creator>
  <cp:lastModifiedBy>user</cp:lastModifiedBy>
  <cp:revision>1</cp:revision>
  <dcterms:created xsi:type="dcterms:W3CDTF">2024-02-21T07:08:31Z</dcterms:created>
  <dcterms:modified xsi:type="dcterms:W3CDTF">2024-02-21T08:41:49Z</dcterms:modified>
</cp:coreProperties>
</file>