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6" r:id="rId2"/>
    <p:sldId id="258" r:id="rId3"/>
    <p:sldId id="259" r:id="rId4"/>
    <p:sldId id="260" r:id="rId5"/>
    <p:sldId id="261" r:id="rId6"/>
    <p:sldId id="262" r:id="rId7"/>
    <p:sldId id="263" r:id="rId8"/>
    <p:sldId id="264" r:id="rId9"/>
    <p:sldId id="265" r:id="rId10"/>
    <p:sldId id="266" r:id="rId11"/>
    <p:sldId id="267" r:id="rId12"/>
    <p:sldId id="271"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7" d="100"/>
          <a:sy n="77" d="100"/>
        </p:scale>
        <p:origin x="91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9483F44D-4E3E-49CE-9EBD-37680630607F}" type="datetimeFigureOut">
              <a:rPr lang="en-IN" smtClean="0"/>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E650E69-5FD2-4907-A46D-4DC4FC415BE2}" type="slidenum">
              <a:rPr lang="en-IN" smtClean="0"/>
              <a:t>‹#›</a:t>
            </a:fld>
            <a:endParaRPr lang="en-IN"/>
          </a:p>
        </p:txBody>
      </p:sp>
    </p:spTree>
    <p:extLst>
      <p:ext uri="{BB962C8B-B14F-4D97-AF65-F5344CB8AC3E}">
        <p14:creationId xmlns:p14="http://schemas.microsoft.com/office/powerpoint/2010/main" val="231359220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483F44D-4E3E-49CE-9EBD-37680630607F}" type="datetimeFigureOut">
              <a:rPr lang="en-IN" smtClean="0"/>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E650E69-5FD2-4907-A46D-4DC4FC415BE2}" type="slidenum">
              <a:rPr lang="en-IN" smtClean="0"/>
              <a:t>‹#›</a:t>
            </a:fld>
            <a:endParaRPr lang="en-IN"/>
          </a:p>
        </p:txBody>
      </p:sp>
    </p:spTree>
    <p:extLst>
      <p:ext uri="{BB962C8B-B14F-4D97-AF65-F5344CB8AC3E}">
        <p14:creationId xmlns:p14="http://schemas.microsoft.com/office/powerpoint/2010/main" val="25925222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9483F44D-4E3E-49CE-9EBD-37680630607F}" type="datetimeFigureOut">
              <a:rPr lang="en-IN" smtClean="0"/>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E650E69-5FD2-4907-A46D-4DC4FC415BE2}" type="slidenum">
              <a:rPr lang="en-IN" smtClean="0"/>
              <a:t>‹#›</a:t>
            </a:fld>
            <a:endParaRPr lang="en-IN"/>
          </a:p>
        </p:txBody>
      </p:sp>
    </p:spTree>
    <p:extLst>
      <p:ext uri="{BB962C8B-B14F-4D97-AF65-F5344CB8AC3E}">
        <p14:creationId xmlns:p14="http://schemas.microsoft.com/office/powerpoint/2010/main" val="112435908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9483F44D-4E3E-49CE-9EBD-37680630607F}" type="datetimeFigureOut">
              <a:rPr lang="en-IN" smtClean="0"/>
              <a:t>12-03-2024</a:t>
            </a:fld>
            <a:endParaRPr lang="en-IN"/>
          </a:p>
        </p:txBody>
      </p:sp>
      <p:sp>
        <p:nvSpPr>
          <p:cNvPr id="9" name="Footer Placeholder 8"/>
          <p:cNvSpPr>
            <a:spLocks noGrp="1"/>
          </p:cNvSpPr>
          <p:nvPr>
            <p:ph type="ftr" sz="quarter" idx="11"/>
          </p:nvPr>
        </p:nvSpPr>
        <p:spPr/>
        <p:txBody>
          <a:bodyPr/>
          <a:lstStyle/>
          <a:p>
            <a:endParaRPr lang="en-IN"/>
          </a:p>
        </p:txBody>
      </p:sp>
      <p:sp>
        <p:nvSpPr>
          <p:cNvPr id="10" name="Slide Number Placeholder 9"/>
          <p:cNvSpPr>
            <a:spLocks noGrp="1"/>
          </p:cNvSpPr>
          <p:nvPr>
            <p:ph type="sldNum" sz="quarter" idx="12"/>
          </p:nvPr>
        </p:nvSpPr>
        <p:spPr/>
        <p:txBody>
          <a:bodyPr/>
          <a:lstStyle/>
          <a:p>
            <a:fld id="{EE650E69-5FD2-4907-A46D-4DC4FC415BE2}" type="slidenum">
              <a:rPr lang="en-IN" smtClean="0"/>
              <a:t>‹#›</a:t>
            </a:fld>
            <a:endParaRPr lang="en-IN"/>
          </a:p>
        </p:txBody>
      </p:sp>
    </p:spTree>
    <p:extLst>
      <p:ext uri="{BB962C8B-B14F-4D97-AF65-F5344CB8AC3E}">
        <p14:creationId xmlns:p14="http://schemas.microsoft.com/office/powerpoint/2010/main" val="3891273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9483F44D-4E3E-49CE-9EBD-37680630607F}" type="datetimeFigureOut">
              <a:rPr lang="en-IN" smtClean="0"/>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E650E69-5FD2-4907-A46D-4DC4FC415BE2}" type="slidenum">
              <a:rPr lang="en-IN" smtClean="0"/>
              <a:t>‹#›</a:t>
            </a:fld>
            <a:endParaRPr lang="en-IN"/>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29888555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483F44D-4E3E-49CE-9EBD-37680630607F}" type="datetimeFigureOut">
              <a:rPr lang="en-IN" smtClean="0"/>
              <a:t>12-03-2024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E650E69-5FD2-4907-A46D-4DC4FC415BE2}" type="slidenum">
              <a:rPr lang="en-IN" smtClean="0"/>
              <a:t>‹#›</a:t>
            </a:fld>
            <a:endParaRPr lang="en-IN"/>
          </a:p>
        </p:txBody>
      </p:sp>
    </p:spTree>
    <p:extLst>
      <p:ext uri="{BB962C8B-B14F-4D97-AF65-F5344CB8AC3E}">
        <p14:creationId xmlns:p14="http://schemas.microsoft.com/office/powerpoint/2010/main" val="15095381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83F44D-4E3E-49CE-9EBD-37680630607F}" type="datetimeFigureOut">
              <a:rPr lang="en-IN" smtClean="0"/>
              <a:t>12-03-2024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E650E69-5FD2-4907-A46D-4DC4FC415BE2}" type="slidenum">
              <a:rPr lang="en-IN" smtClean="0"/>
              <a:t>‹#›</a:t>
            </a:fld>
            <a:endParaRPr lang="en-IN"/>
          </a:p>
        </p:txBody>
      </p:sp>
    </p:spTree>
    <p:extLst>
      <p:ext uri="{BB962C8B-B14F-4D97-AF65-F5344CB8AC3E}">
        <p14:creationId xmlns:p14="http://schemas.microsoft.com/office/powerpoint/2010/main" val="18312604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9483F44D-4E3E-49CE-9EBD-37680630607F}" type="datetimeFigureOut">
              <a:rPr lang="en-IN" smtClean="0"/>
              <a:t>12-03-2024</a:t>
            </a:fld>
            <a:endParaRPr lang="en-IN"/>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IN"/>
          </a:p>
        </p:txBody>
      </p:sp>
      <p:sp>
        <p:nvSpPr>
          <p:cNvPr id="11" name="Slide Number Placeholder 10"/>
          <p:cNvSpPr>
            <a:spLocks noGrp="1"/>
          </p:cNvSpPr>
          <p:nvPr>
            <p:ph type="sldNum" sz="quarter" idx="12"/>
          </p:nvPr>
        </p:nvSpPr>
        <p:spPr/>
        <p:txBody>
          <a:bodyPr/>
          <a:lstStyle/>
          <a:p>
            <a:fld id="{EE650E69-5FD2-4907-A46D-4DC4FC415BE2}" type="slidenum">
              <a:rPr lang="en-IN" smtClean="0"/>
              <a:t>‹#›</a:t>
            </a:fld>
            <a:endParaRPr lang="en-IN"/>
          </a:p>
        </p:txBody>
      </p:sp>
    </p:spTree>
    <p:extLst>
      <p:ext uri="{BB962C8B-B14F-4D97-AF65-F5344CB8AC3E}">
        <p14:creationId xmlns:p14="http://schemas.microsoft.com/office/powerpoint/2010/main" val="575798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9483F44D-4E3E-49CE-9EBD-37680630607F}" type="datetimeFigureOut">
              <a:rPr lang="en-IN" smtClean="0"/>
              <a:t>12-03-2024</a:t>
            </a:fld>
            <a:endParaRPr lang="en-IN"/>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IN"/>
          </a:p>
        </p:txBody>
      </p:sp>
      <p:sp>
        <p:nvSpPr>
          <p:cNvPr id="10" name="Slide Number Placeholder 9"/>
          <p:cNvSpPr>
            <a:spLocks noGrp="1"/>
          </p:cNvSpPr>
          <p:nvPr>
            <p:ph type="sldNum" sz="quarter" idx="12"/>
          </p:nvPr>
        </p:nvSpPr>
        <p:spPr/>
        <p:txBody>
          <a:bodyPr/>
          <a:lstStyle/>
          <a:p>
            <a:fld id="{EE650E69-5FD2-4907-A46D-4DC4FC415BE2}" type="slidenum">
              <a:rPr lang="en-IN" smtClean="0"/>
              <a:t>‹#›</a:t>
            </a:fld>
            <a:endParaRPr lang="en-IN"/>
          </a:p>
        </p:txBody>
      </p:sp>
    </p:spTree>
    <p:extLst>
      <p:ext uri="{BB962C8B-B14F-4D97-AF65-F5344CB8AC3E}">
        <p14:creationId xmlns:p14="http://schemas.microsoft.com/office/powerpoint/2010/main" val="1983957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483F44D-4E3E-49CE-9EBD-37680630607F}" type="datetimeFigureOut">
              <a:rPr lang="en-IN" smtClean="0"/>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650E69-5FD2-4907-A46D-4DC4FC415BE2}" type="slidenum">
              <a:rPr lang="en-IN" smtClean="0"/>
              <a:t>‹#›</a:t>
            </a:fld>
            <a:endParaRPr lang="en-IN"/>
          </a:p>
        </p:txBody>
      </p:sp>
    </p:spTree>
    <p:extLst>
      <p:ext uri="{BB962C8B-B14F-4D97-AF65-F5344CB8AC3E}">
        <p14:creationId xmlns:p14="http://schemas.microsoft.com/office/powerpoint/2010/main" val="3584824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483F44D-4E3E-49CE-9EBD-37680630607F}" type="datetimeFigureOut">
              <a:rPr lang="en-IN" smtClean="0"/>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650E69-5FD2-4907-A46D-4DC4FC415BE2}" type="slidenum">
              <a:rPr lang="en-IN" smtClean="0"/>
              <a:t>‹#›</a:t>
            </a:fld>
            <a:endParaRPr lang="en-IN"/>
          </a:p>
        </p:txBody>
      </p:sp>
    </p:spTree>
    <p:extLst>
      <p:ext uri="{BB962C8B-B14F-4D97-AF65-F5344CB8AC3E}">
        <p14:creationId xmlns:p14="http://schemas.microsoft.com/office/powerpoint/2010/main" val="3543980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9483F44D-4E3E-49CE-9EBD-37680630607F}" type="datetimeFigureOut">
              <a:rPr lang="en-IN" smtClean="0"/>
              <a:t>12-03-2024</a:t>
            </a:fld>
            <a:endParaRPr lang="en-IN"/>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IN"/>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EE650E69-5FD2-4907-A46D-4DC4FC415BE2}" type="slidenum">
              <a:rPr lang="en-IN" smtClean="0"/>
              <a:t>‹#›</a:t>
            </a:fld>
            <a:endParaRPr lang="en-IN"/>
          </a:p>
        </p:txBody>
      </p:sp>
    </p:spTree>
    <p:extLst>
      <p:ext uri="{BB962C8B-B14F-4D97-AF65-F5344CB8AC3E}">
        <p14:creationId xmlns:p14="http://schemas.microsoft.com/office/powerpoint/2010/main" val="313694178"/>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mailto:contact@trawex.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wex.com/web-based-travel-software-development.php"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slideshare.net/traveltechnology/ecommerce-solutions-34900662" TargetMode="External"/><Relationship Id="rId4" Type="http://schemas.openxmlformats.org/officeDocument/2006/relationships/hyperlink" Target="https://www.trawex.com/web-development-company.php"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wex.com/online-booking-website-design.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web-development-solutions.ph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trawex.com/travel-website-development.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wex.com/online-travel-portal-development.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b2b-travel-portal.php"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trawex.com/travel-management-software.php"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trawex.com/travel-agency-management-software.php" TargetMode="External"/><Relationship Id="rId5" Type="http://schemas.openxmlformats.org/officeDocument/2006/relationships/hyperlink" Target="https://www.trawex.com/web-development-services.php" TargetMode="External"/><Relationship Id="rId4" Type="http://schemas.openxmlformats.org/officeDocument/2006/relationships/hyperlink" Target="https://www.trawex.com/travel-websites.php"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trawex.com/tour-operator-software.php"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trawex.com/travel-website-designing.php" TargetMode="External"/><Relationship Id="rId4" Type="http://schemas.openxmlformats.org/officeDocument/2006/relationships/hyperlink" Target="https://www.trawex.com/online-travel-agencies"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trawex.com/hotel-booking-system.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flight-reservation-system.php"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mailto:contact@trawex.com"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236411C-E275-3AB8-0B52-0B84EC096838}"/>
              </a:ext>
            </a:extLst>
          </p:cNvPr>
          <p:cNvSpPr txBox="1"/>
          <p:nvPr/>
        </p:nvSpPr>
        <p:spPr>
          <a:xfrm>
            <a:off x="2314573" y="183684"/>
            <a:ext cx="7266334" cy="1323439"/>
          </a:xfrm>
          <a:prstGeom prst="rect">
            <a:avLst/>
          </a:prstGeom>
          <a:noFill/>
        </p:spPr>
        <p:txBody>
          <a:bodyPr wrap="square">
            <a:spAutoFit/>
          </a:bodyPr>
          <a:lstStyle/>
          <a:p>
            <a:pPr algn="ctr"/>
            <a:r>
              <a:rPr lang="en-IN" sz="4000" b="1" dirty="0">
                <a:solidFill>
                  <a:schemeClr val="bg2"/>
                </a:solidFill>
              </a:rPr>
              <a:t>Web Application Development Company</a:t>
            </a:r>
          </a:p>
        </p:txBody>
      </p:sp>
      <p:pic>
        <p:nvPicPr>
          <p:cNvPr id="8" name="Picture 7">
            <a:extLst>
              <a:ext uri="{FF2B5EF4-FFF2-40B4-BE49-F238E27FC236}">
                <a16:creationId xmlns:a16="http://schemas.microsoft.com/office/drawing/2014/main" id="{7CC63BD2-0CEB-3435-32B9-9150CE34A9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5019" y="183684"/>
            <a:ext cx="1991633" cy="419291"/>
          </a:xfrm>
          <a:prstGeom prst="rect">
            <a:avLst/>
          </a:prstGeom>
        </p:spPr>
      </p:pic>
      <p:pic>
        <p:nvPicPr>
          <p:cNvPr id="10" name="Picture 9">
            <a:extLst>
              <a:ext uri="{FF2B5EF4-FFF2-40B4-BE49-F238E27FC236}">
                <a16:creationId xmlns:a16="http://schemas.microsoft.com/office/drawing/2014/main" id="{79F28E74-3544-2E31-6C07-B85DC097B8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1296" y="1507123"/>
            <a:ext cx="9481930" cy="4287390"/>
          </a:xfrm>
          <a:prstGeom prst="rect">
            <a:avLst/>
          </a:prstGeom>
        </p:spPr>
      </p:pic>
      <p:sp>
        <p:nvSpPr>
          <p:cNvPr id="11" name="TextBox 10">
            <a:extLst>
              <a:ext uri="{FF2B5EF4-FFF2-40B4-BE49-F238E27FC236}">
                <a16:creationId xmlns:a16="http://schemas.microsoft.com/office/drawing/2014/main" id="{8AAA98B7-9BD0-62FA-561B-A3AA1B0EBEDD}"/>
              </a:ext>
            </a:extLst>
          </p:cNvPr>
          <p:cNvSpPr txBox="1"/>
          <p:nvPr/>
        </p:nvSpPr>
        <p:spPr>
          <a:xfrm>
            <a:off x="4322649" y="5871154"/>
            <a:ext cx="367922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contact@trawex.com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IN" sz="2000" dirty="0">
                <a:latin typeface="Calibri" panose="020F0502020204030204" pitchFamily="34" charset="0"/>
                <a:ea typeface="Calibri" panose="020F0502020204030204" pitchFamily="34" charset="0"/>
                <a:cs typeface="Calibri" panose="020F0502020204030204" pitchFamily="34" charset="0"/>
              </a:rPr>
              <a:t>77600 34800</a:t>
            </a:r>
          </a:p>
        </p:txBody>
      </p:sp>
    </p:spTree>
    <p:extLst>
      <p:ext uri="{BB962C8B-B14F-4D97-AF65-F5344CB8AC3E}">
        <p14:creationId xmlns:p14="http://schemas.microsoft.com/office/powerpoint/2010/main" val="36591653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CC63BD2-0CEB-3435-32B9-9150CE34A9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4715" y="133988"/>
            <a:ext cx="1991633" cy="419291"/>
          </a:xfrm>
          <a:prstGeom prst="rect">
            <a:avLst/>
          </a:prstGeom>
        </p:spPr>
      </p:pic>
      <p:sp>
        <p:nvSpPr>
          <p:cNvPr id="3" name="TextBox 2">
            <a:extLst>
              <a:ext uri="{FF2B5EF4-FFF2-40B4-BE49-F238E27FC236}">
                <a16:creationId xmlns:a16="http://schemas.microsoft.com/office/drawing/2014/main" id="{A47FC318-F960-7231-7CB0-CD69154F5D5B}"/>
              </a:ext>
            </a:extLst>
          </p:cNvPr>
          <p:cNvSpPr txBox="1"/>
          <p:nvPr/>
        </p:nvSpPr>
        <p:spPr>
          <a:xfrm>
            <a:off x="532862" y="617781"/>
            <a:ext cx="11126276" cy="5622437"/>
          </a:xfrm>
          <a:prstGeom prst="rect">
            <a:avLst/>
          </a:prstGeom>
          <a:noFill/>
        </p:spPr>
        <p:txBody>
          <a:bodyPr wrap="square">
            <a:spAutoFit/>
          </a:bodyPr>
          <a:lstStyle/>
          <a:p>
            <a:pPr algn="ctr">
              <a:lnSpc>
                <a:spcPct val="107000"/>
              </a:lnSpc>
              <a:spcAft>
                <a:spcPts val="800"/>
              </a:spcAft>
            </a:pPr>
            <a:r>
              <a:rPr lang="en-IN"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Make A Mark with Our Cutting-Edge Web Application Development</a:t>
            </a:r>
          </a:p>
          <a:p>
            <a:pPr algn="ctr">
              <a:lnSpc>
                <a:spcPct val="107000"/>
              </a:lnSpc>
              <a:spcAft>
                <a:spcPts val="800"/>
              </a:spcAft>
            </a:pP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Custom Web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and Web Application Development are some of the core services at Trawex, and also the most significant considering the challenges that come with client’s business requirement and our commitment to create cost-effective custom application solutions.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cutting-edge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web portal development</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technology solutions for custom application development, enterprise software application development, web portal development, software as a service (SaaS) development, social media application development, and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ecommerce development </a:t>
            </a:r>
            <a:r>
              <a:rPr lang="en-IN" sz="2400" kern="100" dirty="0">
                <a:effectLst/>
                <a:latin typeface="Calibri" panose="020F0502020204030204" pitchFamily="34" charset="0"/>
                <a:ea typeface="Calibri" panose="020F0502020204030204" pitchFamily="34" charset="0"/>
                <a:cs typeface="Calibri" panose="020F0502020204030204" pitchFamily="34" charset="0"/>
              </a:rPr>
              <a:t>help enterprises generate the maximum return on their technology investments.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more than 10 years' experience in travel industry, developing and supporting web application development for customers in over 50 countries.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660165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CC63BD2-0CEB-3435-32B9-9150CE34A9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5019" y="183684"/>
            <a:ext cx="1991633" cy="419291"/>
          </a:xfrm>
          <a:prstGeom prst="rect">
            <a:avLst/>
          </a:prstGeom>
        </p:spPr>
      </p:pic>
      <p:sp>
        <p:nvSpPr>
          <p:cNvPr id="3" name="TextBox 2">
            <a:extLst>
              <a:ext uri="{FF2B5EF4-FFF2-40B4-BE49-F238E27FC236}">
                <a16:creationId xmlns:a16="http://schemas.microsoft.com/office/drawing/2014/main" id="{45A62F25-A087-59B8-A08C-0940CBEA1923}"/>
              </a:ext>
            </a:extLst>
          </p:cNvPr>
          <p:cNvSpPr txBox="1"/>
          <p:nvPr/>
        </p:nvSpPr>
        <p:spPr>
          <a:xfrm>
            <a:off x="611837" y="1261965"/>
            <a:ext cx="10368998"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the reputable and reliable “one-stop” vendor to realize your most ambitious and complex projects.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Technologies serves as the best custom Web Portal Development Company offering key custom enterprise application development services on different aspects of your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expert custom software developers with extensive experience and an accomplished track record of success will help you develop custom applications from scratch, on an existing framework using technologies such as Java Application Development, ASP.NET Application Development, SharePoint Application Development, PHP Application Development, ColdFusion Application Development and Ruby on Rails Application Development.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292377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CC63BD2-0CEB-3435-32B9-9150CE34A9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5019" y="183684"/>
            <a:ext cx="1991633" cy="419291"/>
          </a:xfrm>
          <a:prstGeom prst="rect">
            <a:avLst/>
          </a:prstGeom>
        </p:spPr>
      </p:pic>
      <p:sp>
        <p:nvSpPr>
          <p:cNvPr id="3" name="TextBox 2">
            <a:extLst>
              <a:ext uri="{FF2B5EF4-FFF2-40B4-BE49-F238E27FC236}">
                <a16:creationId xmlns:a16="http://schemas.microsoft.com/office/drawing/2014/main" id="{46132FE1-A3B0-CCF2-5A76-72E151408B97}"/>
              </a:ext>
            </a:extLst>
          </p:cNvPr>
          <p:cNvSpPr txBox="1"/>
          <p:nvPr/>
        </p:nvSpPr>
        <p:spPr>
          <a:xfrm>
            <a:off x="691888" y="917960"/>
            <a:ext cx="10808224" cy="5022080"/>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With Trawex you can get:</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High application maintainability enabling to reduce the total cost of ownership.</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Functional and highly usable web applications matching your business needs, requirements and expectations.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Deployment, stabilization and ongoing support &amp; maintenance of the delivered application.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Smart and open application architecture allowing for high solution productivity and scalability.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Mature QA procedures throughout the entire software development life cycle.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Full control and transparency of the development process backed with seamless communication.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17194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CC63BD2-0CEB-3435-32B9-9150CE34A9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5019" y="183684"/>
            <a:ext cx="1991633" cy="419291"/>
          </a:xfrm>
          <a:prstGeom prst="rect">
            <a:avLst/>
          </a:prstGeom>
        </p:spPr>
      </p:pic>
      <p:sp>
        <p:nvSpPr>
          <p:cNvPr id="3" name="TextBox 2">
            <a:extLst>
              <a:ext uri="{FF2B5EF4-FFF2-40B4-BE49-F238E27FC236}">
                <a16:creationId xmlns:a16="http://schemas.microsoft.com/office/drawing/2014/main" id="{7594F51E-CEB9-B836-3126-21AB6E2B9F91}"/>
              </a:ext>
            </a:extLst>
          </p:cNvPr>
          <p:cNvSpPr txBox="1"/>
          <p:nvPr/>
        </p:nvSpPr>
        <p:spPr>
          <a:xfrm>
            <a:off x="703192" y="1012954"/>
            <a:ext cx="10388877" cy="4832092"/>
          </a:xfrm>
          <a:prstGeom prst="rect">
            <a:avLst/>
          </a:prstGeom>
          <a:noFill/>
        </p:spPr>
        <p:txBody>
          <a:bodyPr wrap="square">
            <a:spAutoFit/>
          </a:bodyPr>
          <a:lstStyle/>
          <a:p>
            <a:pPr algn="ctr">
              <a:lnSpc>
                <a:spcPct val="107000"/>
              </a:lnSpc>
              <a:spcAft>
                <a:spcPts val="800"/>
              </a:spcAft>
            </a:pPr>
            <a:r>
              <a:rPr lang="en-IN"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Powerful Web Applications Tailored to Your Business Process</a:t>
            </a:r>
          </a:p>
          <a:p>
            <a:pPr algn="ctr">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pride ourselves on taking our business internationally but remaining local at the same time. We’ll never forget where we came from and love providing the folks at home with the same quality website development that we offer to people all over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Whether you need just a few touch-ups to your current site design or full-scale Flash application development, we always make sure that you are satisfied.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also always keep an old school provider-client relationship that is woefully absent far too often these days. More than anything, we want you to be comfortable with us.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30505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CC63BD2-0CEB-3435-32B9-9150CE34A9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5019" y="183684"/>
            <a:ext cx="1991633" cy="419291"/>
          </a:xfrm>
          <a:prstGeom prst="rect">
            <a:avLst/>
          </a:prstGeom>
        </p:spPr>
      </p:pic>
      <p:sp>
        <p:nvSpPr>
          <p:cNvPr id="3" name="TextBox 2">
            <a:extLst>
              <a:ext uri="{FF2B5EF4-FFF2-40B4-BE49-F238E27FC236}">
                <a16:creationId xmlns:a16="http://schemas.microsoft.com/office/drawing/2014/main" id="{5C533278-0C96-2058-A4A7-1F72282E45C6}"/>
              </a:ext>
            </a:extLst>
          </p:cNvPr>
          <p:cNvSpPr txBox="1"/>
          <p:nvPr/>
        </p:nvSpPr>
        <p:spPr>
          <a:xfrm>
            <a:off x="583510" y="840391"/>
            <a:ext cx="10766564" cy="6017609"/>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drives the travel industry with creative business approaches, making it a one-stop for all your needs. We build travel portals that can provide you with monetary returns at every single click.</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combine a range of websites under one roof and, by using advanced technology techniques, our best websites help to build several cruise transfers, travel businesses, car transfers, hotel booking, and others.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booking website design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ranges from simple website design to creative travel booking website design, depending upon the need of our customers. Our team offers comprehensive travel portal development solutions for a wide range of businesses.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website development solutions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tour and travel web design that enable customers and businesses to deliver fully functional loaded online travel booking platforms that go beyond market trends.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07311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CC63BD2-0CEB-3435-32B9-9150CE34A9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5019" y="183684"/>
            <a:ext cx="1991633" cy="419291"/>
          </a:xfrm>
          <a:prstGeom prst="rect">
            <a:avLst/>
          </a:prstGeom>
        </p:spPr>
      </p:pic>
      <p:sp>
        <p:nvSpPr>
          <p:cNvPr id="3" name="TextBox 2">
            <a:extLst>
              <a:ext uri="{FF2B5EF4-FFF2-40B4-BE49-F238E27FC236}">
                <a16:creationId xmlns:a16="http://schemas.microsoft.com/office/drawing/2014/main" id="{1389FF18-F967-861A-A2A6-7BB0BA632607}"/>
              </a:ext>
            </a:extLst>
          </p:cNvPr>
          <p:cNvSpPr txBox="1"/>
          <p:nvPr/>
        </p:nvSpPr>
        <p:spPr>
          <a:xfrm>
            <a:off x="633618" y="1153543"/>
            <a:ext cx="10448511"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At Trawex, we have immense knowledge when it comes to creating beautiful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&amp; Tourism website design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and portal development that really captures the spirit of travel, adventure and holiday.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Every business depends on their customer engagement on the website. In order to increase their engagement, we offer them more extensive product options, which have become possible only through our excellent relations with well-versed suppliers. We have our presence on the international level in terms of connection with the supplier.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At Trawex, we just do not believe in offering unique web presence to our customers - we believe in giving exceptionally more. A well-designed website with visual appeal, user-friendly, rich look and feel, content is sure to attract &amp; retain viewers, appreciate your services and translate leads to sales.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58226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CC63BD2-0CEB-3435-32B9-9150CE34A9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5019" y="183684"/>
            <a:ext cx="1991633" cy="419291"/>
          </a:xfrm>
          <a:prstGeom prst="rect">
            <a:avLst/>
          </a:prstGeom>
        </p:spPr>
      </p:pic>
      <p:sp>
        <p:nvSpPr>
          <p:cNvPr id="3" name="TextBox 2">
            <a:extLst>
              <a:ext uri="{FF2B5EF4-FFF2-40B4-BE49-F238E27FC236}">
                <a16:creationId xmlns:a16="http://schemas.microsoft.com/office/drawing/2014/main" id="{75B5AF2B-0606-36BF-8731-0C603FCA89F7}"/>
              </a:ext>
            </a:extLst>
          </p:cNvPr>
          <p:cNvSpPr txBox="1"/>
          <p:nvPr/>
        </p:nvSpPr>
        <p:spPr>
          <a:xfrm>
            <a:off x="723072" y="1064250"/>
            <a:ext cx="10388876"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provides a complete one-stop travel technology solution, tailored to your organization’s needs. With our leading position as a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portal development company</a:t>
            </a:r>
            <a:r>
              <a:rPr lang="en-IN" sz="2400" kern="100" dirty="0">
                <a:effectLst/>
                <a:latin typeface="Calibri" panose="020F0502020204030204" pitchFamily="34" charset="0"/>
                <a:ea typeface="Calibri" panose="020F0502020204030204" pitchFamily="34" charset="0"/>
                <a:cs typeface="Calibri" panose="020F0502020204030204" pitchFamily="34" charset="0"/>
              </a:rPr>
              <a:t>, we have the best travel portal, and the integration of GDS, XML, and API.</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also offer a hotel booking system and a flight booking system, taking into account all the elements needed for the design of the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B2B &amp; B2C Travel Portal</a:t>
            </a:r>
            <a:r>
              <a:rPr lang="en-IN" sz="2400"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Using extremely advanced technology, we develop our solutions which further benefit the travel industry. By implementing our advanced packaging system in your business, you can offer several travel products in a package all the 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our excellent travel booking website design, we strengthen our clients to offer your customers what they expect.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4438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CC63BD2-0CEB-3435-32B9-9150CE34A9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5019" y="183684"/>
            <a:ext cx="1991633" cy="419291"/>
          </a:xfrm>
          <a:prstGeom prst="rect">
            <a:avLst/>
          </a:prstGeom>
        </p:spPr>
      </p:pic>
      <p:sp>
        <p:nvSpPr>
          <p:cNvPr id="3" name="TextBox 2">
            <a:extLst>
              <a:ext uri="{FF2B5EF4-FFF2-40B4-BE49-F238E27FC236}">
                <a16:creationId xmlns:a16="http://schemas.microsoft.com/office/drawing/2014/main" id="{73AEE7AE-B222-2A76-E9ED-26B27ECD416C}"/>
              </a:ext>
            </a:extLst>
          </p:cNvPr>
          <p:cNvSpPr txBox="1"/>
          <p:nvPr/>
        </p:nvSpPr>
        <p:spPr>
          <a:xfrm>
            <a:off x="731106" y="1101341"/>
            <a:ext cx="10549807" cy="522726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travel booking website design and development services are centered on developing smart software solutions for global travel industries.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our </a:t>
            </a:r>
            <a:r>
              <a:rPr lang="en-IN" sz="2400" b="1" kern="1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tourism portal development</a:t>
            </a:r>
            <a:r>
              <a:rPr lang="en-IN" sz="2400" kern="100" dirty="0">
                <a:effectLst/>
                <a:latin typeface="Calibri" panose="020F0502020204030204" pitchFamily="34" charset="0"/>
                <a:ea typeface="Calibri" panose="020F0502020204030204" pitchFamily="34" charset="0"/>
                <a:cs typeface="Calibri" panose="020F0502020204030204" pitchFamily="34" charset="0"/>
              </a:rPr>
              <a:t>, we will help to centralize your business, enhance client engagement, and improve your marketing efforts. We will help you advance with the changing demand in the travel industry.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developers have comprehensive technical know-how and a passion for building specific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websites</a:t>
            </a:r>
            <a:r>
              <a:rPr lang="en-IN" sz="2400" kern="100" dirty="0">
                <a:effectLst/>
                <a:latin typeface="Calibri" panose="020F0502020204030204" pitchFamily="34" charset="0"/>
                <a:ea typeface="Calibri" panose="020F0502020204030204" pitchFamily="34" charset="0"/>
                <a:cs typeface="Calibri" panose="020F0502020204030204" pitchFamily="34" charset="0"/>
              </a:rPr>
              <a:t>. We also provide completely functional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web development services</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tourism, depending on your custom needs.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clients can benefit from all around the world, by combining both the rate types, payment methods, and supplier types within a single solution.</a:t>
            </a:r>
          </a:p>
          <a:p>
            <a:pPr marL="285750" indent="-285750" algn="just">
              <a:lnSpc>
                <a:spcPct val="107000"/>
              </a:lnSpc>
              <a:spcAft>
                <a:spcPts val="800"/>
              </a:spcAft>
              <a:buFont typeface="Arial" panose="020B0604020202020204" pitchFamily="34" charset="0"/>
              <a:buChar char="•"/>
            </a:pPr>
            <a:r>
              <a:rPr lang="en-IN" sz="2400" dirty="0">
                <a:effectLst/>
                <a:latin typeface="Calibri" panose="020F0502020204030204" pitchFamily="34" charset="0"/>
                <a:ea typeface="Calibri" panose="020F0502020204030204" pitchFamily="34" charset="0"/>
              </a:rPr>
              <a:t>This approach meets the needs of all OTAs,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Corporate Travel Management Companies</a:t>
            </a:r>
            <a:r>
              <a:rPr lang="en-IN" sz="2400" dirty="0">
                <a:effectLst/>
                <a:latin typeface="Calibri" panose="020F0502020204030204" pitchFamily="34" charset="0"/>
                <a:ea typeface="Calibri" panose="020F0502020204030204" pitchFamily="34" charset="0"/>
              </a:rPr>
              <a:t> and Tour Operators.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893010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CC63BD2-0CEB-3435-32B9-9150CE34A9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5019" y="183684"/>
            <a:ext cx="1991633" cy="419291"/>
          </a:xfrm>
          <a:prstGeom prst="rect">
            <a:avLst/>
          </a:prstGeom>
        </p:spPr>
      </p:pic>
      <p:sp>
        <p:nvSpPr>
          <p:cNvPr id="5" name="TextBox 4">
            <a:extLst>
              <a:ext uri="{FF2B5EF4-FFF2-40B4-BE49-F238E27FC236}">
                <a16:creationId xmlns:a16="http://schemas.microsoft.com/office/drawing/2014/main" id="{AE15EE06-4ADE-A4CB-7D89-F5E2D359F6C4}"/>
              </a:ext>
            </a:extLst>
          </p:cNvPr>
          <p:cNvSpPr txBox="1"/>
          <p:nvPr/>
        </p:nvSpPr>
        <p:spPr>
          <a:xfrm>
            <a:off x="593862" y="804282"/>
            <a:ext cx="10766564" cy="562243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a single point of access through multiple interfaces (B2B, B2C) our customers can be sure that they always deliver the best rates available.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has been offering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software solutions</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to the travel industry since its inception. We provide the development of travel websites that enable companies to have a fully loaded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online travel booking</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platform that goes way beyond consumer expectations.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award-winning internet booking engines deliver comprehensive solutions for powering online travel agencies, hotels, holiday packages and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a significant number of people booking and shopping on the internet, getting your own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travel website design software</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with a wide range of travel products is important.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an experienced team that designs and implements solutions using emerging technology and according to customer requirements.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746754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CC63BD2-0CEB-3435-32B9-9150CE34A9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5019" y="183684"/>
            <a:ext cx="1991633" cy="419291"/>
          </a:xfrm>
          <a:prstGeom prst="rect">
            <a:avLst/>
          </a:prstGeom>
        </p:spPr>
      </p:pic>
      <p:sp>
        <p:nvSpPr>
          <p:cNvPr id="3" name="TextBox 2">
            <a:extLst>
              <a:ext uri="{FF2B5EF4-FFF2-40B4-BE49-F238E27FC236}">
                <a16:creationId xmlns:a16="http://schemas.microsoft.com/office/drawing/2014/main" id="{F39973CD-42E8-8A57-56F2-3ECE68461049}"/>
              </a:ext>
            </a:extLst>
          </p:cNvPr>
          <p:cNvSpPr txBox="1"/>
          <p:nvPr/>
        </p:nvSpPr>
        <p:spPr>
          <a:xfrm>
            <a:off x="553692" y="602975"/>
            <a:ext cx="11084616"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take deep thought, analyze your requirements first so that you can get a full feature-based customized travel portal solution. We deliver reckonable results and allow your growing travel business to yield higher returns on investment.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Trawex, you can enjoy quick and easy online implementation. With the latest evolving technology, we have developed our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Hotel Booking System</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Flight Booking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Car rental System, Transfer booking System, Cruise Booking System, that takes advantage and our travel industry experience ensures we remain ahead of our rivals.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solution is suitable for all types of customers, from smaller travel agents to large-scale travel enterprises.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When designing your website, our experts take into account every important aspect such as simple navigation, optimized images, less use of web fonts as they recognize that superior website designs are the most crucial factor for the success of modern online travel companies.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573732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CC63BD2-0CEB-3435-32B9-9150CE34A9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5019" y="183684"/>
            <a:ext cx="1991633" cy="419291"/>
          </a:xfrm>
          <a:prstGeom prst="rect">
            <a:avLst/>
          </a:prstGeom>
        </p:spPr>
      </p:pic>
      <p:sp>
        <p:nvSpPr>
          <p:cNvPr id="2" name="Title 1">
            <a:extLst>
              <a:ext uri="{FF2B5EF4-FFF2-40B4-BE49-F238E27FC236}">
                <a16:creationId xmlns:a16="http://schemas.microsoft.com/office/drawing/2014/main" id="{5742FEA7-744B-9599-8A18-4D4B2511085A}"/>
              </a:ext>
            </a:extLst>
          </p:cNvPr>
          <p:cNvSpPr txBox="1">
            <a:spLocks/>
          </p:cNvSpPr>
          <p:nvPr/>
        </p:nvSpPr>
        <p:spPr>
          <a:xfrm>
            <a:off x="1359783" y="1380605"/>
            <a:ext cx="9622955"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bg2"/>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bg2"/>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bg2"/>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bg2"/>
                </a:solidFill>
                <a:latin typeface="Calibri" panose="020F0502020204030204" pitchFamily="34" charset="0"/>
                <a:ea typeface="Calibri" panose="020F0502020204030204" pitchFamily="34" charset="0"/>
                <a:cs typeface="Calibri" panose="020F0502020204030204" pitchFamily="34" charset="0"/>
              </a:rPr>
              <a:t>https://www.trawex.com/web-application-development.php</a:t>
            </a:r>
          </a:p>
          <a:p>
            <a:pPr algn="ctr">
              <a:spcBef>
                <a:spcPts val="0"/>
              </a:spcBef>
            </a:pPr>
            <a:endParaRPr lang="en-IN" sz="2800" b="1" cap="none" dirty="0">
              <a:solidFill>
                <a:schemeClr val="bg2"/>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bg2"/>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accent3">
                    <a:lumMod val="75000"/>
                  </a:schemeClr>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contact@trawex.com</a:t>
            </a:r>
            <a:endParaRPr lang="en-IN" sz="2800" b="1" u="sng" cap="none" dirty="0">
              <a:solidFill>
                <a:schemeClr val="accent3">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pPr>
              <a:spcBef>
                <a:spcPts val="0"/>
              </a:spcBef>
            </a:pPr>
            <a:br>
              <a:rPr lang="en-IN" sz="2800" u="sng" cap="none" dirty="0">
                <a:solidFill>
                  <a:schemeClr val="bg2"/>
                </a:solidFill>
                <a:latin typeface="Times New Roman" panose="02020603050405020304" pitchFamily="18" charset="0"/>
                <a:ea typeface="Calibri" panose="020F0502020204030204" pitchFamily="34" charset="0"/>
                <a:cs typeface="Times New Roman" panose="02020603050405020304" pitchFamily="18" charset="0"/>
              </a:rPr>
            </a:br>
            <a:r>
              <a:rPr lang="en-IN" sz="2800" cap="none" dirty="0">
                <a:solidFill>
                  <a:schemeClr val="bg2"/>
                </a:solidFill>
                <a:latin typeface="Times New Roman" panose="02020603050405020304" pitchFamily="18" charset="0"/>
                <a:ea typeface="Calibri" panose="020F0502020204030204" pitchFamily="34" charset="0"/>
                <a:cs typeface="Times New Roman" panose="02020603050405020304" pitchFamily="18" charset="0"/>
              </a:rPr>
              <a:t>                          </a:t>
            </a:r>
            <a:r>
              <a:rPr lang="en-IN" sz="2800" b="1" cap="none" dirty="0">
                <a:solidFill>
                  <a:schemeClr val="bg2"/>
                </a:solidFill>
                <a:latin typeface="Calibri" panose="020F0502020204030204" pitchFamily="34" charset="0"/>
                <a:ea typeface="Calibri" panose="020F0502020204030204" pitchFamily="34" charset="0"/>
                <a:cs typeface="Calibri" panose="020F0502020204030204" pitchFamily="34" charset="0"/>
              </a:rPr>
              <a:t>Phone No : </a:t>
            </a:r>
            <a:r>
              <a:rPr lang="en-IN" sz="2800" cap="none"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77600 34800</a:t>
            </a:r>
          </a:p>
          <a:p>
            <a:pPr algn="ct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89829594"/>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TM10001115[[fn=Parcel]]</Template>
  <TotalTime>23</TotalTime>
  <Words>1341</Words>
  <Application>Microsoft Office PowerPoint</Application>
  <PresentationFormat>Widescreen</PresentationFormat>
  <Paragraphs>56</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Gill Sans MT</vt:lpstr>
      <vt:lpstr>Symbol</vt:lpstr>
      <vt:lpstr>Times New Roman</vt:lpstr>
      <vt:lpstr>Parcel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anu suya</dc:creator>
  <cp:lastModifiedBy>anu suya</cp:lastModifiedBy>
  <cp:revision>10</cp:revision>
  <dcterms:created xsi:type="dcterms:W3CDTF">2024-03-12T04:32:39Z</dcterms:created>
  <dcterms:modified xsi:type="dcterms:W3CDTF">2024-03-12T04:56:05Z</dcterms:modified>
</cp:coreProperties>
</file>