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1"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DE0BDE7-09EE-470E-A78E-E91EBB2B0A5C}" type="datetimeFigureOut">
              <a:rPr lang="en-IN" smtClean="0"/>
              <a:t>11-05-2024</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6CE3D28-57DF-44AC-9D28-4B044B674FF4}" type="slidenum">
              <a:rPr lang="en-IN" smtClean="0"/>
              <a:t>‹#›</a:t>
            </a:fld>
            <a:endParaRPr lang="en-IN"/>
          </a:p>
        </p:txBody>
      </p:sp>
    </p:spTree>
    <p:extLst>
      <p:ext uri="{BB962C8B-B14F-4D97-AF65-F5344CB8AC3E}">
        <p14:creationId xmlns:p14="http://schemas.microsoft.com/office/powerpoint/2010/main" val="1639367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E0BDE7-09EE-470E-A78E-E91EBB2B0A5C}" type="datetimeFigureOut">
              <a:rPr lang="en-IN" smtClean="0"/>
              <a:t>11-05-2024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29424241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E0BDE7-09EE-470E-A78E-E91EBB2B0A5C}" type="datetimeFigureOut">
              <a:rPr lang="en-IN" smtClean="0"/>
              <a:t>11-05-2024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3715663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E0BDE7-09EE-470E-A78E-E91EBB2B0A5C}" type="datetimeFigureOut">
              <a:rPr lang="en-IN" smtClean="0"/>
              <a:t>11-05-2024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2060355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E0BDE7-09EE-470E-A78E-E91EBB2B0A5C}" type="datetimeFigureOut">
              <a:rPr lang="en-IN" smtClean="0"/>
              <a:t>11-05-2024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1332918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E0BDE7-09EE-470E-A78E-E91EBB2B0A5C}" type="datetimeFigureOut">
              <a:rPr lang="en-IN" smtClean="0"/>
              <a:t>11-05-2024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172308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E0BDE7-09EE-470E-A78E-E91EBB2B0A5C}" type="datetimeFigureOut">
              <a:rPr lang="en-IN" smtClean="0"/>
              <a:t>11-05-2024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1915955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6DE0BDE7-09EE-470E-A78E-E91EBB2B0A5C}" type="datetimeFigureOut">
              <a:rPr lang="en-IN" smtClean="0"/>
              <a:t>11-05-2024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6CE3D28-57DF-44AC-9D28-4B044B674FF4}" type="slidenum">
              <a:rPr lang="en-IN" smtClean="0"/>
              <a:t>‹#›</a:t>
            </a:fld>
            <a:endParaRPr lang="en-IN"/>
          </a:p>
        </p:txBody>
      </p:sp>
    </p:spTree>
    <p:extLst>
      <p:ext uri="{BB962C8B-B14F-4D97-AF65-F5344CB8AC3E}">
        <p14:creationId xmlns:p14="http://schemas.microsoft.com/office/powerpoint/2010/main" val="1813187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6DE0BDE7-09EE-470E-A78E-E91EBB2B0A5C}" type="datetimeFigureOut">
              <a:rPr lang="en-IN" smtClean="0"/>
              <a:t>11-05-2024</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6CE3D28-57DF-44AC-9D28-4B044B674FF4}" type="slidenum">
              <a:rPr lang="en-IN" smtClean="0"/>
              <a:t>‹#›</a:t>
            </a:fld>
            <a:endParaRPr lang="en-IN"/>
          </a:p>
        </p:txBody>
      </p:sp>
    </p:spTree>
    <p:extLst>
      <p:ext uri="{BB962C8B-B14F-4D97-AF65-F5344CB8AC3E}">
        <p14:creationId xmlns:p14="http://schemas.microsoft.com/office/powerpoint/2010/main" val="171612886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E0BDE7-09EE-470E-A78E-E91EBB2B0A5C}" type="datetimeFigureOut">
              <a:rPr lang="en-IN" smtClean="0"/>
              <a:t>11-05-2024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1165793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E0BDE7-09EE-470E-A78E-E91EBB2B0A5C}" type="datetimeFigureOut">
              <a:rPr lang="en-IN" smtClean="0"/>
              <a:t>11-05-2024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CE3D28-57DF-44AC-9D28-4B044B674FF4}" type="slidenum">
              <a:rPr lang="en-IN" smtClean="0"/>
              <a:t>‹#›</a:t>
            </a:fld>
            <a:endParaRPr lang="en-IN"/>
          </a:p>
        </p:txBody>
      </p:sp>
    </p:spTree>
    <p:extLst>
      <p:ext uri="{BB962C8B-B14F-4D97-AF65-F5344CB8AC3E}">
        <p14:creationId xmlns:p14="http://schemas.microsoft.com/office/powerpoint/2010/main" val="2168619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6DE0BDE7-09EE-470E-A78E-E91EBB2B0A5C}" type="datetimeFigureOut">
              <a:rPr lang="en-IN" smtClean="0"/>
              <a:t>11-05-2024</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46CE3D28-57DF-44AC-9D28-4B044B674FF4}" type="slidenum">
              <a:rPr lang="en-IN" smtClean="0"/>
              <a:t>‹#›</a:t>
            </a:fld>
            <a:endParaRPr lang="en-IN"/>
          </a:p>
        </p:txBody>
      </p:sp>
    </p:spTree>
    <p:extLst>
      <p:ext uri="{BB962C8B-B14F-4D97-AF65-F5344CB8AC3E}">
        <p14:creationId xmlns:p14="http://schemas.microsoft.com/office/powerpoint/2010/main" val="15448886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package-tour-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tour-booking-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the-evolution-of-online-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medical-tourism-crs-system.php" TargetMode="External"/><Relationship Id="rId5" Type="http://schemas.openxmlformats.org/officeDocument/2006/relationships/hyperlink" Target="https://www.trawex.com/tourism-website-design.php" TargetMode="External"/><Relationship Id="rId4" Type="http://schemas.openxmlformats.org/officeDocument/2006/relationships/hyperlink" Target="https://www.trawex.com/online-booking-software-for-tour-operator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travel-platform-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hotel-inventory-management-system.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tourism-management-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mice-solution.php" TargetMode="External"/><Relationship Id="rId7" Type="http://schemas.openxmlformats.org/officeDocument/2006/relationships/hyperlink" Target="https://www.trawex.com/tour-operator-management-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online-booking-technology.php" TargetMode="External"/><Relationship Id="rId5" Type="http://schemas.openxmlformats.org/officeDocument/2006/relationships/hyperlink" Target="https://www.trawex.com/how-to-choose-best-travel-software.php" TargetMode="External"/><Relationship Id="rId4" Type="http://schemas.openxmlformats.org/officeDocument/2006/relationships/hyperlink" Target="https://www.trawex.com/travel-management-softwar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best-travel-apis-guid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car-api-providers.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b2b-b2c-portal-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wex.com/travel-accounting-softwar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medium.com/@dejohnny551/what-is-tour-operator-software-1c4aaf7905dc"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wex.com/advantages-flight-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vacation-package-booking-system.php"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trawex.com/travel-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activity-booking-engine.php"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0730A9-7A0F-629D-7461-C6F83CCCD31B}"/>
              </a:ext>
            </a:extLst>
          </p:cNvPr>
          <p:cNvSpPr txBox="1"/>
          <p:nvPr/>
        </p:nvSpPr>
        <p:spPr>
          <a:xfrm>
            <a:off x="3930871" y="243589"/>
            <a:ext cx="4162097" cy="658835"/>
          </a:xfrm>
          <a:prstGeom prst="rect">
            <a:avLst/>
          </a:prstGeom>
          <a:noFill/>
        </p:spPr>
        <p:txBody>
          <a:bodyPr wrap="square">
            <a:spAutoFit/>
          </a:bodyPr>
          <a:lstStyle/>
          <a:p>
            <a:pPr algn="just">
              <a:lnSpc>
                <a:spcPct val="107000"/>
              </a:lnSpc>
              <a:spcAft>
                <a:spcPts val="800"/>
              </a:spcAft>
            </a:pPr>
            <a:r>
              <a:rPr lang="en-IN" sz="3600" b="1" kern="100" dirty="0">
                <a:effectLst/>
                <a:latin typeface="Calibri" panose="020F0502020204030204" pitchFamily="34" charset="0"/>
                <a:ea typeface="Calibri" panose="020F0502020204030204" pitchFamily="34" charset="0"/>
                <a:cs typeface="Calibri" panose="020F0502020204030204" pitchFamily="34" charset="0"/>
              </a:rPr>
              <a:t>Tour Booking System</a:t>
            </a:r>
            <a:endParaRPr lang="en-IN" sz="36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pic>
        <p:nvPicPr>
          <p:cNvPr id="9" name="Picture 8">
            <a:extLst>
              <a:ext uri="{FF2B5EF4-FFF2-40B4-BE49-F238E27FC236}">
                <a16:creationId xmlns:a16="http://schemas.microsoft.com/office/drawing/2014/main" id="{7B283F38-8167-3717-6B12-C212F472E5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727" y="1002579"/>
            <a:ext cx="10615995" cy="4686036"/>
          </a:xfrm>
          <a:prstGeom prst="rect">
            <a:avLst/>
          </a:prstGeom>
        </p:spPr>
      </p:pic>
      <p:sp>
        <p:nvSpPr>
          <p:cNvPr id="10" name="TextBox 9">
            <a:extLst>
              <a:ext uri="{FF2B5EF4-FFF2-40B4-BE49-F238E27FC236}">
                <a16:creationId xmlns:a16="http://schemas.microsoft.com/office/drawing/2014/main" id="{16CFCB66-F91E-11E6-F4F1-8ABAC523DA81}"/>
              </a:ext>
            </a:extLst>
          </p:cNvPr>
          <p:cNvSpPr txBox="1"/>
          <p:nvPr/>
        </p:nvSpPr>
        <p:spPr>
          <a:xfrm>
            <a:off x="4256114" y="5842337"/>
            <a:ext cx="3679223"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91485 87111</a:t>
            </a:r>
          </a:p>
          <a:p>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1428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7EE1392D-FEA3-B0D8-39EC-0A7C69FFD434}"/>
              </a:ext>
            </a:extLst>
          </p:cNvPr>
          <p:cNvSpPr txBox="1"/>
          <p:nvPr/>
        </p:nvSpPr>
        <p:spPr>
          <a:xfrm>
            <a:off x="835572" y="658069"/>
            <a:ext cx="10520856" cy="5227265"/>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What is Tour Booking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Tour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an essential technology solution mainly designed for tour operators to streamline their process of managing and facilitating tour reservations. It helps the Travel Company to organize tours to manage customer information, back-office activities, tour information, accounting, and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tour booking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a feature-rich, user-friendly booking system designed for travel agencies who wish to provide their clients with a large selection of local tours, excursions, and experiences in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primary purpose of tour booking software for any tour operator business is to make it easier for businesses to manage bookings, customer information, payment details, and other operational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7416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4" name="TextBox 3">
            <a:extLst>
              <a:ext uri="{FF2B5EF4-FFF2-40B4-BE49-F238E27FC236}">
                <a16:creationId xmlns:a16="http://schemas.microsoft.com/office/drawing/2014/main" id="{F5D62DAC-5D1A-9C87-E428-B2DB16EB4811}"/>
              </a:ext>
            </a:extLst>
          </p:cNvPr>
          <p:cNvSpPr txBox="1"/>
          <p:nvPr/>
        </p:nvSpPr>
        <p:spPr>
          <a:xfrm>
            <a:off x="788276" y="720374"/>
            <a:ext cx="10615448"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online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lets tour operators’ package and sell their tours online. They will combine flights, hotels, activities, and transfers from any part of the world and sell them as fixed or custom packages. It is useful for inbound and outbound tour operators as well as activity/excursion providers.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this software, travel companies can easily organize tours to manage client’s data and information such as tour information, back-office activities, booking, accounting, and reports. A tour booking system or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online tour booking website</a:t>
            </a:r>
            <a:r>
              <a:rPr lang="en-IN" sz="2400" kern="100" dirty="0">
                <a:effectLst/>
                <a:latin typeface="Calibri" panose="020F0502020204030204" pitchFamily="34" charset="0"/>
                <a:ea typeface="Calibri" panose="020F0502020204030204" pitchFamily="34" charset="0"/>
                <a:cs typeface="Calibri" panose="020F0502020204030204" pitchFamily="34" charset="0"/>
              </a:rPr>
              <a:t> streamlines the booking process for customers from all over the world by providing a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5"/>
              </a:rPr>
              <a:t>tour booking quotation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that eventually increases booking and revenue for the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operators can easily integrate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6"/>
              </a:rPr>
              <a:t>tour operator reservation systems</a:t>
            </a:r>
            <a:r>
              <a:rPr lang="en-IN" sz="2400" kern="100" dirty="0">
                <a:effectLst/>
                <a:latin typeface="Calibri" panose="020F0502020204030204" pitchFamily="34" charset="0"/>
                <a:ea typeface="Calibri" panose="020F0502020204030204" pitchFamily="34" charset="0"/>
                <a:cs typeface="Calibri" panose="020F0502020204030204" pitchFamily="34" charset="0"/>
              </a:rPr>
              <a:t> into their travel websites, allowing 24/7 access and quick response, preventing the loss of potential bookers.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0546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A589807C-8FBF-16F2-E575-0D5BE2CC996B}"/>
              </a:ext>
            </a:extLst>
          </p:cNvPr>
          <p:cNvSpPr txBox="1"/>
          <p:nvPr/>
        </p:nvSpPr>
        <p:spPr>
          <a:xfrm>
            <a:off x="900217" y="815367"/>
            <a:ext cx="10152993" cy="5227265"/>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How do you choose the right Tour Booking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Implementing a suitable tour operator reservation system is an essential choice for tour operators in the travel industry. An effective tour booking software can change your entire tourism business game.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searching for the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best tour operator booking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 are at the right place. Trawex builds Tour Booking Software that helps travel specialists including tour operators, destination management companies, and travel agencies to interact efficiently with their clients’ requisites.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build a tour booking system that meets all the needs of tour operators and travel agencies to keep up with new trending technologies and lead to increased revenue for their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tourism business</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4798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7A9AE1FA-E1ED-E3CA-B450-BF52C159104C}"/>
              </a:ext>
            </a:extLst>
          </p:cNvPr>
          <p:cNvSpPr txBox="1"/>
          <p:nvPr/>
        </p:nvSpPr>
        <p:spPr>
          <a:xfrm>
            <a:off x="805623" y="366452"/>
            <a:ext cx="10429935" cy="6017609"/>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Why go for our Tour Operator Reservation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Trawex’s tour operator booking software provides a versatile and powerful solution for tour operators looking to thrive in the ever-evolving travel industry. Trawex enables operators to simplify their processes, improve customer experiences, and easily adjust to changing marketplace dynamics thanks to its extensive feature set, modular architecture, and dedication to customer-centricity.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unique feature of our tour operator software is its ability to increase consumer reach and return on investment, enabling you to achieve exceptional success in all aspects.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enterprise specializes in creating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tour management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DMCs and tour operators. From inquiry to itinerary creation, it is an all-inclusive solution for managing the tour cycle.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0445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52C44632-DA7B-8C65-4494-CF80A1DFE423}"/>
              </a:ext>
            </a:extLst>
          </p:cNvPr>
          <p:cNvSpPr txBox="1"/>
          <p:nvPr/>
        </p:nvSpPr>
        <p:spPr>
          <a:xfrm>
            <a:off x="851337" y="852576"/>
            <a:ext cx="10195035" cy="567488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software manages a wide range of business operations for Destination Management, Tour Management, Excursion Management, Fleet Management,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MICE Solutions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Financial Accounting.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Trawex's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Online Travel Management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affordable and can be modified based on your needs. We provide a comprehensive, expert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5"/>
              </a:rPr>
              <a:t>travel software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that is integrated with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6"/>
              </a:rPr>
              <a:t>online booking technology</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also focus on delivering end-to-end solutions for travel reservations, hotel reservations, back-office, and distribution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For managing the daily schedule of tours, the </a:t>
            </a:r>
            <a:r>
              <a:rPr lang="en-IN" sz="2400" u="sng"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7"/>
              </a:rPr>
              <a:t>tour module</a:t>
            </a:r>
            <a:r>
              <a:rPr lang="en-IN" sz="2400" dirty="0">
                <a:effectLst/>
                <a:latin typeface="Calibri" panose="020F0502020204030204" pitchFamily="34" charset="0"/>
                <a:ea typeface="Calibri" panose="020F0502020204030204" pitchFamily="34" charset="0"/>
              </a:rPr>
              <a:t> integrates seamlessly with the itinerary module. Our tour management system features an intuitive UI, complete with all the features required to turn a booking into an actual trip with real-time traveler tracking.</a:t>
            </a:r>
            <a:br>
              <a:rPr lang="en-IN" sz="2400" dirty="0">
                <a:effectLst/>
                <a:latin typeface="Calibri" panose="020F0502020204030204" pitchFamily="34" charset="0"/>
                <a:ea typeface="Calibri" panose="020F0502020204030204" pitchFamily="34" charset="0"/>
              </a:rPr>
            </a:br>
            <a:br>
              <a:rPr lang="en-IN" sz="2400" dirty="0">
                <a:effectLst/>
                <a:latin typeface="Calibri" panose="020F0502020204030204" pitchFamily="34" charset="0"/>
                <a:ea typeface="Calibri" panose="020F0502020204030204" pitchFamily="34" charset="0"/>
              </a:rPr>
            </a:br>
            <a:endParaRPr lang="en-IN" sz="2400" dirty="0"/>
          </a:p>
        </p:txBody>
      </p:sp>
    </p:spTree>
    <p:extLst>
      <p:ext uri="{BB962C8B-B14F-4D97-AF65-F5344CB8AC3E}">
        <p14:creationId xmlns:p14="http://schemas.microsoft.com/office/powerpoint/2010/main" val="3455997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50F46ADF-2E82-172E-03CD-635A8859E980}"/>
              </a:ext>
            </a:extLst>
          </p:cNvPr>
          <p:cNvSpPr txBox="1"/>
          <p:nvPr/>
        </p:nvSpPr>
        <p:spPr>
          <a:xfrm>
            <a:off x="762000" y="646579"/>
            <a:ext cx="10667999"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Using this software, travel agencies can manage client data and information, including tour details, back-office operations, booking, accounting, and reports, to arrange tours with ease.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Tour Booking System helps increase the web presence of their tourism business and drives travelers directly to their tours and excursions. We provide the world's best tour booking system for vacation, activity, tour, and package reservations.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tour booking software is designed to meet the needs of travel agencies and tour operators, enabling them to stay up to date with emerging technology and boost their revenue streams.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tour software can be fully customized with the integration of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travel APIs</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travel deals and payment gateway. By integrating GDS, Hotel XMLs, and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Car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one can allow the guest to customize his travel plans and various bookings of flights, hotels, and transfers.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7961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D4CC0E5B-2EE4-BF6B-CA75-9D212EF50300}"/>
              </a:ext>
            </a:extLst>
          </p:cNvPr>
          <p:cNvSpPr txBox="1"/>
          <p:nvPr/>
        </p:nvSpPr>
        <p:spPr>
          <a:xfrm>
            <a:off x="861848" y="923937"/>
            <a:ext cx="10321159" cy="4832092"/>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Our Tour Booking Software consists of:</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portals assist customers/agents in searching for and booking tours based on real-time pricing and availability via the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B2C/B2B booking engine</a:t>
            </a:r>
            <a:r>
              <a:rPr lang="en-IN" sz="2400" kern="100" dirty="0">
                <a:effectLst/>
                <a:latin typeface="Calibri" panose="020F0502020204030204" pitchFamily="34" charset="0"/>
                <a:ea typeface="Calibri" panose="020F0502020204030204" pitchFamily="34" charset="0"/>
                <a:cs typeface="Calibri" panose="020F0502020204030204" pitchFamily="34" charset="0"/>
              </a:rPr>
              <a:t>, both on the web and mobile.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Itinerary Builder: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These systems create fixed packages as well as custom packages, allowing the customer to choose from a wide range of flights, hotels, activities, and modes of transportation.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Quotation Builder: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enables tour operators to share quotations for complex tours and then send them to customers via email, decreasing turnaround time and cost. It would also eventually assist in servicing more queries.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134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FF1E90C2-81B5-06D7-1237-90A252187E78}"/>
              </a:ext>
            </a:extLst>
          </p:cNvPr>
          <p:cNvSpPr txBox="1"/>
          <p:nvPr/>
        </p:nvSpPr>
        <p:spPr>
          <a:xfrm>
            <a:off x="945931" y="1115546"/>
            <a:ext cx="9921766"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Back-Office: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back-office system automates management functions, allowing operators to manage suppliers, agents, customers, and accounting from a single web-based location.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Inventory Management and Channel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also enables tour operators to distribute tour packages to B2B agents and resellers through a unified API. The sales channels can be managed from one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Automate your Sales:</a:t>
            </a:r>
            <a:r>
              <a:rPr lang="en-IN" sz="2400" kern="100" dirty="0">
                <a:effectLst/>
                <a:latin typeface="Calibri" panose="020F0502020204030204" pitchFamily="34" charset="0"/>
                <a:ea typeface="Calibri" panose="020F0502020204030204" pitchFamily="34" charset="0"/>
                <a:cs typeface="Calibri" panose="020F0502020204030204" pitchFamily="34" charset="0"/>
              </a:rPr>
              <a:t> Allow your clients to book your package excursions online, anytime, anywhere. Our websites are appealing and designed for Smartphones and tablets, enabling you to book both on the web and mobile devices. Moreover, these are CMS-based, making it incredibly easy for you to configure the platform and manage all of its content on your own.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20775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611FB83A-C107-D3E8-071D-E88B6AC261CD}"/>
              </a:ext>
            </a:extLst>
          </p:cNvPr>
          <p:cNvSpPr txBox="1"/>
          <p:nvPr/>
        </p:nvSpPr>
        <p:spPr>
          <a:xfrm>
            <a:off x="931747" y="1313132"/>
            <a:ext cx="1012146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Booking: </a:t>
            </a:r>
            <a:r>
              <a:rPr lang="en-IN" sz="2400" kern="100" dirty="0">
                <a:effectLst/>
                <a:latin typeface="Calibri" panose="020F0502020204030204" pitchFamily="34" charset="0"/>
                <a:ea typeface="Calibri" panose="020F0502020204030204" pitchFamily="34" charset="0"/>
                <a:cs typeface="Calibri" panose="020F0502020204030204" pitchFamily="34" charset="0"/>
              </a:rPr>
              <a:t>Allow your clients/agents to search and book your tours/excursions using our B2C/B2B booking engine, which offers real-time availability and pricing. Our online booking engine is incorporated with Payment Gateways, enabling your consumers a choice of payment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Manage your Inventory:</a:t>
            </a:r>
            <a:r>
              <a:rPr lang="en-IN" sz="2400" kern="100" dirty="0">
                <a:effectLst/>
                <a:latin typeface="Calibri" panose="020F0502020204030204" pitchFamily="34" charset="0"/>
                <a:ea typeface="Calibri" panose="020F0502020204030204" pitchFamily="34" charset="0"/>
                <a:cs typeface="Calibri" panose="020F0502020204030204" pitchFamily="34" charset="0"/>
              </a:rPr>
              <a:t> Easily create and manage all your negotiated inventory of hotels, packages, activities, and transfers along with availability and net rates.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3rd Party Supplier Connectivity: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System incorporated with each major supplier (GDSs/LCCs/Consolidators/Aggregators) enabled by the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510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63D84D3C-4C6F-39E2-AC8F-CFDE8CCBEE0C}"/>
              </a:ext>
            </a:extLst>
          </p:cNvPr>
          <p:cNvSpPr txBox="1"/>
          <p:nvPr/>
        </p:nvSpPr>
        <p:spPr>
          <a:xfrm>
            <a:off x="856592" y="475309"/>
            <a:ext cx="10294883" cy="6222794"/>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Key features of the Tour Booking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Here are some key features commonly found in Tour Booking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Online Booking: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Tour Booking Systems allow customers to book tours and activities directly through a website or online platform. This feature provides real-time availability and enables instant confirmation of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Availability Updates:</a:t>
            </a:r>
            <a:r>
              <a:rPr lang="en-IN" sz="2400" kern="100" dirty="0">
                <a:effectLst/>
                <a:latin typeface="Calibri" panose="020F0502020204030204" pitchFamily="34" charset="0"/>
                <a:ea typeface="Calibri" panose="020F0502020204030204" pitchFamily="34" charset="0"/>
                <a:cs typeface="Calibri" panose="020F0502020204030204" pitchFamily="34" charset="0"/>
              </a:rPr>
              <a:t> The system keeps track of tour availability, instantly updating it as bookings are made or cancelled. This ensures that customers are aware of current availability and helps prevent overbooking.</a:t>
            </a:r>
          </a:p>
          <a:p>
            <a:pPr marL="342900" indent="-342900" algn="just">
              <a:lnSpc>
                <a:spcPct val="107000"/>
              </a:lnSpc>
              <a:spcAft>
                <a:spcPts val="800"/>
              </a:spcAft>
              <a:buFont typeface="Arial" panose="020B0604020202020204" pitchFamily="34" charset="0"/>
              <a:buChar char="•"/>
            </a:pPr>
            <a:r>
              <a:rPr lang="en-IN" sz="2400" b="1" kern="100" dirty="0">
                <a:latin typeface="Calibri" panose="020F0502020204030204" pitchFamily="34" charset="0"/>
                <a:ea typeface="Calibri" panose="020F0502020204030204" pitchFamily="34" charset="0"/>
                <a:cs typeface="Calibri" panose="020F0502020204030204" pitchFamily="34" charset="0"/>
              </a:rPr>
              <a:t>Secure Payment Processing: </a:t>
            </a:r>
            <a:r>
              <a:rPr lang="en-IN" sz="2400" kern="100" dirty="0">
                <a:latin typeface="Calibri" panose="020F0502020204030204" pitchFamily="34" charset="0"/>
                <a:ea typeface="Calibri" panose="020F0502020204030204" pitchFamily="34" charset="0"/>
                <a:cs typeface="Calibri" panose="020F0502020204030204" pitchFamily="34" charset="0"/>
              </a:rPr>
              <a:t>Tour Booking Systems often integrate with secure payment gateways, allowing customers to make payments securely using credit cards or other online payment methods. This feature helps protect sensitive customer information.</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1058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95706136-FBC4-2293-D109-431A385F13D2}"/>
              </a:ext>
            </a:extLst>
          </p:cNvPr>
          <p:cNvSpPr txBox="1"/>
          <p:nvPr/>
        </p:nvSpPr>
        <p:spPr>
          <a:xfrm>
            <a:off x="809296" y="1115546"/>
            <a:ext cx="10331669"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Booking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provides a single dashboard where tour operators can manage their bookings. This includes viewing, modifying, or cancelling bookings, assigning guides, and tracking sales and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Online Booking and Reservation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help of tour booking software, a user can easily view the available tour packages, check the availability of tickets, make bookings, and cancel bookings via the website or the mobile application.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Payment Processing and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Some people might not trust the tour booking software at first. But, these software are safe to use as they integrate their users to a secure payment gateway. Users can pay using credit cards, debit cards, or any other currency they choose.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171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F1546E29-9CBB-2D7E-14D7-24C2E663AE0A}"/>
              </a:ext>
            </a:extLst>
          </p:cNvPr>
          <p:cNvSpPr txBox="1"/>
          <p:nvPr/>
        </p:nvSpPr>
        <p:spPr>
          <a:xfrm>
            <a:off x="922283" y="1115546"/>
            <a:ext cx="998745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Automated Communication: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Systems automate communication with customers, sending confirmation emails, booking reminders, and other notifications. This reduces manual effort and assures that customers receive essential information before their tour.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Reporting and Analytics: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Systems frequently offer reporting and analytics features. This allows businesses to track key performance indicators (KPIs), monitor sales trends, and gain insights for strategic decision-making.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Mobile-Friendly:</a:t>
            </a:r>
            <a:r>
              <a:rPr lang="en-IN" sz="2400" kern="100" dirty="0">
                <a:effectLst/>
                <a:latin typeface="Calibri" panose="020F0502020204030204" pitchFamily="34" charset="0"/>
                <a:ea typeface="Calibri" panose="020F0502020204030204" pitchFamily="34" charset="0"/>
                <a:cs typeface="Calibri" panose="020F0502020204030204" pitchFamily="34" charset="0"/>
              </a:rPr>
              <a:t> Many Tour Booking Systems offer mobile-friendly interfaces or dedicated mobile apps. This enables tour operators to manage bookings and access vital details while on the go.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7511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59C747B8-4236-53E6-6F7E-F45983DD7164}"/>
              </a:ext>
            </a:extLst>
          </p:cNvPr>
          <p:cNvSpPr txBox="1"/>
          <p:nvPr/>
        </p:nvSpPr>
        <p:spPr>
          <a:xfrm>
            <a:off x="1040524" y="1562014"/>
            <a:ext cx="9879724"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Customer Database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allows tour operators to maintain a customer database, storing data such as contact details, booking history, and preferences. This helps personalize the customer experience and enables targeted marketing efforts.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Integrations: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Systems frequently integrates with other software and services such as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accounting systems</a:t>
            </a:r>
            <a:r>
              <a:rPr lang="en-IN" sz="2400" kern="100" dirty="0">
                <a:effectLst/>
                <a:latin typeface="Calibri" panose="020F0502020204030204" pitchFamily="34" charset="0"/>
                <a:ea typeface="Calibri" panose="020F0502020204030204" pitchFamily="34" charset="0"/>
                <a:cs typeface="Calibri" panose="020F0502020204030204" pitchFamily="34" charset="0"/>
              </a:rPr>
              <a:t>, email marketing platforms, and customer relationship management (CRM) tools. These integrations enhance operational efficiency and offer a seamless workflow for the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38372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6682A314-463E-5BCC-AE8F-A45EA1DBBA1C}"/>
              </a:ext>
            </a:extLst>
          </p:cNvPr>
          <p:cNvSpPr txBox="1"/>
          <p:nvPr/>
        </p:nvSpPr>
        <p:spPr>
          <a:xfrm>
            <a:off x="857249" y="923500"/>
            <a:ext cx="10477501" cy="4729500"/>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How does Tour Booking Software help tour operators?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operator software is a game-changer in the travel industry, offering a wide array of benefits to both operators and travelers. It streamlines operations, enhances customer service, and allows operators to stay competitive in a rapidly changing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Tour operator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incorporates more than just an online booking engine where customers can search and book tours based on their preferences. In addition, it gives tour operators the ability to effectively control bookings, create new itineraries, and manage existing ones, ensuring a complete solution for both tourists and tour operators.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4236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C5E2F4F9-2BC0-7F51-61C3-36CEA2BEFC67}"/>
              </a:ext>
            </a:extLst>
          </p:cNvPr>
          <p:cNvSpPr txBox="1"/>
          <p:nvPr/>
        </p:nvSpPr>
        <p:spPr>
          <a:xfrm>
            <a:off x="865267" y="420195"/>
            <a:ext cx="10727644" cy="6017609"/>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Key benefits of the Tour Booking System:</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Implementing a Tour Booking System for a travel business can bring several key benefits. Here are some of the key advantages of using a Tour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Streamlined Operations: </a:t>
            </a:r>
            <a:r>
              <a:rPr lang="en-IN" sz="2400" kern="100" dirty="0">
                <a:effectLst/>
                <a:latin typeface="Calibri" panose="020F0502020204030204" pitchFamily="34" charset="0"/>
                <a:ea typeface="Calibri" panose="020F0502020204030204" pitchFamily="34" charset="0"/>
                <a:cs typeface="Calibri" panose="020F0502020204030204" pitchFamily="34" charset="0"/>
              </a:rPr>
              <a:t>A Tour Booking System automates many manual processes, such as managing bookings, availability updates, and customer communication. This reduces operations, reduces administrative tasks, and saves time for tour operators, enabling them to focus on providing excellent customer experiences.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Increased Efficiency: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Tour Booking System, tour operators can manage their bookings and operations from one location. This eliminates the need for multiple spreadsheets, paper records, or manual processes. By automating tasks, businesses become more efficient, minimizing errors, and reducing double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5604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6410AE75-82F2-3255-C54E-13EC25932FBD}"/>
              </a:ext>
            </a:extLst>
          </p:cNvPr>
          <p:cNvSpPr txBox="1"/>
          <p:nvPr/>
        </p:nvSpPr>
        <p:spPr>
          <a:xfrm>
            <a:off x="840827" y="889899"/>
            <a:ext cx="1066800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Availability and Instant Bookings: </a:t>
            </a:r>
            <a:r>
              <a:rPr lang="en-IN" sz="2400" kern="100" dirty="0">
                <a:effectLst/>
                <a:latin typeface="Calibri" panose="020F0502020204030204" pitchFamily="34" charset="0"/>
                <a:ea typeface="Calibri" panose="020F0502020204030204" pitchFamily="34" charset="0"/>
                <a:cs typeface="Calibri" panose="020F0502020204030204" pitchFamily="34" charset="0"/>
              </a:rPr>
              <a:t>A Tour Booking System provides real-time availability updates, allowing customers to instantly view tour availability and make bookings online. Customers can book tours and activities at their convenience, boosting the booking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Improved Customer Experience: </a:t>
            </a:r>
            <a:r>
              <a:rPr lang="en-IN" sz="2400" kern="100" dirty="0">
                <a:effectLst/>
                <a:latin typeface="Calibri" panose="020F0502020204030204" pitchFamily="34" charset="0"/>
                <a:ea typeface="Calibri" panose="020F0502020204030204" pitchFamily="34" charset="0"/>
                <a:cs typeface="Calibri" panose="020F0502020204030204" pitchFamily="34" charset="0"/>
              </a:rPr>
              <a:t>A Tour Booking System enables tour operators to provide a seamless and personalized experience to their customers. Automated confirmation emails, booking reminders, and other notifications enhance communication and ensure customers have all the necessary details before their tour. Additionally, a centralized customer database allows for personalized service and targeted marketing.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Increased Online Visibility and Reach:</a:t>
            </a:r>
            <a:r>
              <a:rPr lang="en-IN" sz="2400" kern="100" dirty="0">
                <a:effectLst/>
                <a:latin typeface="Calibri" panose="020F0502020204030204" pitchFamily="34" charset="0"/>
                <a:ea typeface="Calibri" panose="020F0502020204030204" pitchFamily="34" charset="0"/>
                <a:cs typeface="Calibri" panose="020F0502020204030204" pitchFamily="34" charset="0"/>
              </a:rPr>
              <a:t> Many Tour Booking Systems offer integration with online travel agencies (OTAs) and other distribution channels. </a:t>
            </a:r>
          </a:p>
          <a:p>
            <a:pPr marL="285750" indent="-28575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0201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A2712983-3CA2-0C40-82D6-8BA55E29AFC1}"/>
              </a:ext>
            </a:extLst>
          </p:cNvPr>
          <p:cNvSpPr txBox="1"/>
          <p:nvPr/>
        </p:nvSpPr>
        <p:spPr>
          <a:xfrm>
            <a:off x="977461" y="1729087"/>
            <a:ext cx="9984829"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Automated Booking Process: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software automates the booking procedure and makes it available 24*7 so that users can quickly create or manage their bookings. It streamlines the entire procedure and even reduces the need for paperwork and manual record-keeping.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Real-time Updates and Availability: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Customers can use tour booking software to obtain real-time availability, providing them with the most current schedules and available slots. It helps by reducing the risk of overbooking and even provides the customers with the most accurate details.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5278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8F007001-E33B-5EAF-9A82-3950D75B73CB}"/>
              </a:ext>
            </a:extLst>
          </p:cNvPr>
          <p:cNvSpPr txBox="1"/>
          <p:nvPr/>
        </p:nvSpPr>
        <p:spPr>
          <a:xfrm>
            <a:off x="840827" y="1176940"/>
            <a:ext cx="10510345" cy="4334328"/>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Grow Your Tour Business with Trawex</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Grow your business to reach more customers with a powerful travel technology company - Trawex. As the travel and tourism industry continues to transform, Trawex stands as a steady partner for tour operators, helping them navigate the path to success in this dynamic landscape.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reliable technology partner focusing on Tour Management Systems. Our wide range of travel technology solutions provides travel agencies with a competitive advantage, that's why they rely on us. Our excellent, affordable solutions can help you grow your business to new heights.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1629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A4CD515F-9B8B-2737-13A8-688D93C2A4C4}"/>
              </a:ext>
            </a:extLst>
          </p:cNvPr>
          <p:cNvSpPr txBox="1"/>
          <p:nvPr/>
        </p:nvSpPr>
        <p:spPr>
          <a:xfrm>
            <a:off x="767255" y="720374"/>
            <a:ext cx="1065749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the Best Travel Technology for travel agencies, tour operators, hotel operators, and travel corporations to assist them streamline day-to-day operations, increase operational efficiency, and maximize bookings while increasing the customer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transforms the travel industry with its innovative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flight reservation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Say goodbye to the hassle of searching for flights across the globe. With Trawex, travelers can easily browse and book their desired flights online with the convenience of secure online payments. This cutting-edge software offers a comprehensive flight schedule, passenger reservation management, and thorough ticket records – all at your fingertips.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Additionally, Trawex's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vacation booking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enhances online visibility. It ultimately draws maximum traffic to the travel website. When it comes to serving clients, we have no limits.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0927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3" name="TextBox 2">
            <a:extLst>
              <a:ext uri="{FF2B5EF4-FFF2-40B4-BE49-F238E27FC236}">
                <a16:creationId xmlns:a16="http://schemas.microsoft.com/office/drawing/2014/main" id="{1F637A00-FC0F-D141-7A6D-D146FC6713EC}"/>
              </a:ext>
            </a:extLst>
          </p:cNvPr>
          <p:cNvSpPr txBox="1"/>
          <p:nvPr/>
        </p:nvSpPr>
        <p:spPr>
          <a:xfrm>
            <a:off x="877613" y="846498"/>
            <a:ext cx="1043677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Each business aspires to have a personalized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3"/>
              </a:rPr>
              <a:t>travel reservation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with top-notch functionality. At Trawex, we accomplish this dream of our clients. We deliver clients what they look for, and it became possible only due to our </a:t>
            </a:r>
            <a:r>
              <a:rPr lang="en-IN" sz="2400" u="sng" kern="100" dirty="0">
                <a:solidFill>
                  <a:srgbClr val="137FB3"/>
                </a:solidFill>
                <a:effectLst/>
                <a:latin typeface="Calibri" panose="020F0502020204030204" pitchFamily="34" charset="0"/>
                <a:ea typeface="Calibri" panose="020F0502020204030204" pitchFamily="34" charset="0"/>
                <a:cs typeface="Calibri" panose="020F0502020204030204" pitchFamily="34" charset="0"/>
                <a:hlinkClick r:id="rId4"/>
              </a:rPr>
              <a:t>tour and activity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Trawex, we collaborate with experts in their respective fields. That is why we recognize what features support the growth of travel companies. No matter how big or small, we address every need of our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at Trawex works continuously to provide the most effective and efficient solution to our clients. Grab our tour booking system to unleash the full potential of your business.</a:t>
            </a:r>
            <a:br>
              <a:rPr lang="en-IN" sz="2400" kern="100" dirty="0">
                <a:effectLst/>
                <a:latin typeface="Calibri" panose="020F0502020204030204" pitchFamily="34" charset="0"/>
                <a:ea typeface="Calibri" panose="020F0502020204030204" pitchFamily="34" charset="0"/>
                <a:cs typeface="Calibri" panose="020F0502020204030204" pitchFamily="34" charset="0"/>
              </a:rPr>
            </a:b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a Tour Operator or Destination Management Company (DMC), looking for the best software or travel portal to increase your sales &amp; achieve better results.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8143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7BFCC3-E647-58E1-6BFD-5922AB131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2074" y="159897"/>
            <a:ext cx="1962272" cy="413110"/>
          </a:xfrm>
          <a:prstGeom prst="rect">
            <a:avLst/>
          </a:prstGeom>
        </p:spPr>
      </p:pic>
      <p:sp>
        <p:nvSpPr>
          <p:cNvPr id="2" name="Title 1">
            <a:extLst>
              <a:ext uri="{FF2B5EF4-FFF2-40B4-BE49-F238E27FC236}">
                <a16:creationId xmlns:a16="http://schemas.microsoft.com/office/drawing/2014/main" id="{D82438CD-3CE8-1DC1-0D5E-30164B40D1D9}"/>
              </a:ext>
            </a:extLst>
          </p:cNvPr>
          <p:cNvSpPr txBox="1">
            <a:spLocks/>
          </p:cNvSpPr>
          <p:nvPr/>
        </p:nvSpPr>
        <p:spPr>
          <a:xfrm>
            <a:off x="1284522" y="1026699"/>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buClr>
                <a:srgbClr val="6F6F74"/>
              </a:buClr>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buClr>
                <a:srgbClr val="6F6F74"/>
              </a:buClr>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buClr>
                <a:srgbClr val="6F6F74"/>
              </a:buClr>
            </a:pP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https://www.trawex.com/tour-booking-system.php</a:t>
            </a:r>
          </a:p>
          <a:p>
            <a:pPr algn="ctr">
              <a:spcBef>
                <a:spcPts val="0"/>
              </a:spcBef>
              <a:buClr>
                <a:srgbClr val="6F6F74"/>
              </a:buClr>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buClr>
                <a:srgbClr val="6F6F74"/>
              </a:buClr>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buClr>
                <a:srgbClr val="6F6F74"/>
              </a:buClr>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29828994"/>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30</TotalTime>
  <Words>2528</Words>
  <Application>Microsoft Office PowerPoint</Application>
  <PresentationFormat>Widescreen</PresentationFormat>
  <Paragraphs>83</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2</cp:revision>
  <dcterms:created xsi:type="dcterms:W3CDTF">2024-05-11T04:08:00Z</dcterms:created>
  <dcterms:modified xsi:type="dcterms:W3CDTF">2024-05-11T04:38:46Z</dcterms:modified>
</cp:coreProperties>
</file>