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4" name="Rectangle 3"/>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03504" y="770467"/>
            <a:ext cx="10782300" cy="3352800"/>
          </a:xfrm>
        </p:spPr>
        <p:txBody>
          <a:bodyPr anchor="b">
            <a:noAutofit/>
          </a:bodyPr>
          <a:lstStyle>
            <a:lvl1pPr algn="l">
              <a:lnSpc>
                <a:spcPct val="80000"/>
              </a:lnSpc>
              <a:defRPr sz="8800" spc="-12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667512" y="4206876"/>
            <a:ext cx="9228201" cy="1645920"/>
          </a:xfrm>
        </p:spPr>
        <p:txBody>
          <a:bodyPr>
            <a:normAutofit/>
          </a:bodyPr>
          <a:lstStyle>
            <a:lvl1pPr marL="0" indent="0" algn="l">
              <a:buNone/>
              <a:defRPr sz="3200">
                <a:solidFill>
                  <a:schemeClr val="bg1"/>
                </a:solidFill>
                <a:latin typeface="+mj-lt"/>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lvl1pPr>
              <a:defRPr>
                <a:solidFill>
                  <a:srgbClr val="FFFFFF">
                    <a:alpha val="80000"/>
                  </a:srgbClr>
                </a:solidFill>
              </a:defRPr>
            </a:lvl1pPr>
          </a:lstStyle>
          <a:p>
            <a:fld id="{801ADE72-B514-458F-8B9B-54DB3A8B820C}" type="datetimeFigureOut">
              <a:rPr lang="en-IN" smtClean="0"/>
              <a:t>17-05-2024</a:t>
            </a:fld>
            <a:endParaRPr lang="en-IN"/>
          </a:p>
        </p:txBody>
      </p:sp>
      <p:sp>
        <p:nvSpPr>
          <p:cNvPr id="8" name="Footer Placeholder 7"/>
          <p:cNvSpPr>
            <a:spLocks noGrp="1"/>
          </p:cNvSpPr>
          <p:nvPr>
            <p:ph type="ftr" sz="quarter" idx="11"/>
          </p:nvPr>
        </p:nvSpPr>
        <p:spPr/>
        <p:txBody>
          <a:bodyPr/>
          <a:lstStyle>
            <a:lvl1pPr>
              <a:defRPr>
                <a:solidFill>
                  <a:srgbClr val="FFFFFF">
                    <a:alpha val="80000"/>
                  </a:srgbClr>
                </a:solidFill>
              </a:defRPr>
            </a:lvl1pPr>
          </a:lstStyle>
          <a:p>
            <a:endParaRPr lang="en-IN"/>
          </a:p>
        </p:txBody>
      </p:sp>
      <p:sp>
        <p:nvSpPr>
          <p:cNvPr id="9" name="Slide Number Placeholder 8"/>
          <p:cNvSpPr>
            <a:spLocks noGrp="1"/>
          </p:cNvSpPr>
          <p:nvPr>
            <p:ph type="sldNum" sz="quarter" idx="12"/>
          </p:nvPr>
        </p:nvSpPr>
        <p:spPr/>
        <p:txBody>
          <a:bodyPr/>
          <a:lstStyle>
            <a:lvl1pPr>
              <a:defRPr>
                <a:solidFill>
                  <a:srgbClr val="FFFFFF">
                    <a:alpha val="25000"/>
                  </a:srgbClr>
                </a:solidFill>
              </a:defRPr>
            </a:lvl1pPr>
          </a:lstStyle>
          <a:p>
            <a:fld id="{BE7B05CD-D923-4A84-AF72-ABB3B1B482A1}" type="slidenum">
              <a:rPr lang="en-IN" smtClean="0"/>
              <a:t>‹#›</a:t>
            </a:fld>
            <a:endParaRPr lang="en-IN"/>
          </a:p>
        </p:txBody>
      </p:sp>
    </p:spTree>
    <p:extLst>
      <p:ext uri="{BB962C8B-B14F-4D97-AF65-F5344CB8AC3E}">
        <p14:creationId xmlns:p14="http://schemas.microsoft.com/office/powerpoint/2010/main" val="33423330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01ADE72-B514-458F-8B9B-54DB3A8B820C}" type="datetimeFigureOut">
              <a:rPr lang="en-IN" smtClean="0"/>
              <a:t>17-05-2024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E7B05CD-D923-4A84-AF72-ABB3B1B482A1}" type="slidenum">
              <a:rPr lang="en-IN" smtClean="0"/>
              <a:t>‹#›</a:t>
            </a:fld>
            <a:endParaRPr lang="en-IN"/>
          </a:p>
        </p:txBody>
      </p:sp>
    </p:spTree>
    <p:extLst>
      <p:ext uri="{BB962C8B-B14F-4D97-AF65-F5344CB8AC3E}">
        <p14:creationId xmlns:p14="http://schemas.microsoft.com/office/powerpoint/2010/main" val="29923411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3504" y="767419"/>
            <a:ext cx="10780776" cy="3355848"/>
          </a:xfrm>
        </p:spPr>
        <p:txBody>
          <a:bodyPr anchor="b">
            <a:normAutofit/>
          </a:bodyPr>
          <a:lstStyle>
            <a:lvl1pPr>
              <a:lnSpc>
                <a:spcPct val="80000"/>
              </a:lnSpc>
              <a:defRPr sz="8800" b="0" baseline="0">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667512" y="4204209"/>
            <a:ext cx="9226296" cy="1645920"/>
          </a:xfrm>
        </p:spPr>
        <p:txBody>
          <a:bodyPr anchor="t">
            <a:normAutofit/>
          </a:bodyPr>
          <a:lstStyle>
            <a:lvl1pPr marL="0" indent="0">
              <a:buNone/>
              <a:defRPr sz="3200">
                <a:solidFill>
                  <a:schemeClr val="tx1"/>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01ADE72-B514-458F-8B9B-54DB3A8B820C}" type="datetimeFigureOut">
              <a:rPr lang="en-IN" smtClean="0"/>
              <a:t>17-05-2024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E7B05CD-D923-4A84-AF72-ABB3B1B482A1}" type="slidenum">
              <a:rPr lang="en-IN" smtClean="0"/>
              <a:t>‹#›</a:t>
            </a:fld>
            <a:endParaRPr lang="en-IN"/>
          </a:p>
        </p:txBody>
      </p:sp>
    </p:spTree>
    <p:extLst>
      <p:ext uri="{BB962C8B-B14F-4D97-AF65-F5344CB8AC3E}">
        <p14:creationId xmlns:p14="http://schemas.microsoft.com/office/powerpoint/2010/main" val="5179548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6656"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11330"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01ADE72-B514-458F-8B9B-54DB3A8B820C}" type="datetimeFigureOut">
              <a:rPr lang="en-IN" smtClean="0"/>
              <a:t>17-05-2024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E7B05CD-D923-4A84-AF72-ABB3B1B482A1}" type="slidenum">
              <a:rPr lang="en-IN" smtClean="0"/>
              <a:t>‹#›</a:t>
            </a:fld>
            <a:endParaRPr lang="en-IN"/>
          </a:p>
        </p:txBody>
      </p:sp>
    </p:spTree>
    <p:extLst>
      <p:ext uri="{BB962C8B-B14F-4D97-AF65-F5344CB8AC3E}">
        <p14:creationId xmlns:p14="http://schemas.microsoft.com/office/powerpoint/2010/main" val="8359960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676656" y="2040467"/>
            <a:ext cx="4663440" cy="723400"/>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6656" y="2753084"/>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07608" y="2038435"/>
            <a:ext cx="4663440" cy="722376"/>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007608" y="2750990"/>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01ADE72-B514-458F-8B9B-54DB3A8B820C}" type="datetimeFigureOut">
              <a:rPr lang="en-IN" smtClean="0"/>
              <a:t>17-05-2024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BE7B05CD-D923-4A84-AF72-ABB3B1B482A1}" type="slidenum">
              <a:rPr lang="en-IN" smtClean="0"/>
              <a:t>‹#›</a:t>
            </a:fld>
            <a:endParaRPr lang="en-IN"/>
          </a:p>
        </p:txBody>
      </p:sp>
    </p:spTree>
    <p:extLst>
      <p:ext uri="{BB962C8B-B14F-4D97-AF65-F5344CB8AC3E}">
        <p14:creationId xmlns:p14="http://schemas.microsoft.com/office/powerpoint/2010/main" val="21483607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01ADE72-B514-458F-8B9B-54DB3A8B820C}" type="datetimeFigureOut">
              <a:rPr lang="en-IN" smtClean="0"/>
              <a:t>17-05-2024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BE7B05CD-D923-4A84-AF72-ABB3B1B482A1}" type="slidenum">
              <a:rPr lang="en-IN" smtClean="0"/>
              <a:t>‹#›</a:t>
            </a:fld>
            <a:endParaRPr lang="en-IN"/>
          </a:p>
        </p:txBody>
      </p:sp>
    </p:spTree>
    <p:extLst>
      <p:ext uri="{BB962C8B-B14F-4D97-AF65-F5344CB8AC3E}">
        <p14:creationId xmlns:p14="http://schemas.microsoft.com/office/powerpoint/2010/main" val="17935517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1ADE72-B514-458F-8B9B-54DB3A8B820C}" type="datetimeFigureOut">
              <a:rPr lang="en-IN" smtClean="0"/>
              <a:t>17-05-2024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BE7B05CD-D923-4A84-AF72-ABB3B1B482A1}" type="slidenum">
              <a:rPr lang="en-IN" smtClean="0"/>
              <a:t>‹#›</a:t>
            </a:fld>
            <a:endParaRPr lang="en-IN"/>
          </a:p>
        </p:txBody>
      </p:sp>
    </p:spTree>
    <p:extLst>
      <p:ext uri="{BB962C8B-B14F-4D97-AF65-F5344CB8AC3E}">
        <p14:creationId xmlns:p14="http://schemas.microsoft.com/office/powerpoint/2010/main" val="6739605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Rectangle 1"/>
          <p:cNvSpPr/>
          <p:nvPr/>
        </p:nvSpPr>
        <p:spPr>
          <a:xfrm>
            <a:off x="7620000" y="0"/>
            <a:ext cx="457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9" name="Title 8"/>
          <p:cNvSpPr>
            <a:spLocks noGrp="1"/>
          </p:cNvSpPr>
          <p:nvPr>
            <p:ph type="title"/>
          </p:nvPr>
        </p:nvSpPr>
        <p:spPr>
          <a:xfrm>
            <a:off x="8261404" y="542282"/>
            <a:ext cx="3383280" cy="1920240"/>
          </a:xfrm>
        </p:spPr>
        <p:txBody>
          <a:bodyPr anchor="b">
            <a:noAutofit/>
          </a:bodyPr>
          <a:lstStyle>
            <a:lvl1pPr>
              <a:lnSpc>
                <a:spcPct val="85000"/>
              </a:lnSpc>
              <a:defRPr sz="400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762000" y="762000"/>
            <a:ext cx="6096000" cy="45720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275982" y="2511813"/>
            <a:ext cx="3398520" cy="3126987"/>
          </a:xfrm>
        </p:spPr>
        <p:txBody>
          <a:bodyPr>
            <a:normAutofit/>
          </a:bodyPr>
          <a:lstStyle>
            <a:lvl1pPr marL="0" marR="0" indent="0" algn="l" defTabSz="914400" rtl="0" eaLnBrk="1" fontAlgn="auto" latinLnBrk="0" hangingPunct="1">
              <a:lnSpc>
                <a:spcPct val="100000"/>
              </a:lnSpc>
              <a:spcBef>
                <a:spcPts val="1200"/>
              </a:spcBef>
              <a:spcAft>
                <a:spcPts val="0"/>
              </a:spcAft>
              <a:buClrTx/>
              <a:buSzTx/>
              <a:buFontTx/>
              <a:buNone/>
              <a:tabLst/>
              <a:defRPr sz="18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1400"/>
              </a:spcBef>
              <a:spcAft>
                <a:spcPts val="0"/>
              </a:spcAft>
              <a:buClrTx/>
              <a:buSzTx/>
              <a:buFontTx/>
              <a:buNone/>
              <a:tabLst/>
              <a:defRPr/>
            </a:pPr>
            <a:r>
              <a:rPr lang="en-US"/>
              <a:t>Click to edit Master text styles</a:t>
            </a:r>
          </a:p>
        </p:txBody>
      </p:sp>
      <p:sp>
        <p:nvSpPr>
          <p:cNvPr id="5" name="Date Placeholder 4"/>
          <p:cNvSpPr>
            <a:spLocks noGrp="1"/>
          </p:cNvSpPr>
          <p:nvPr>
            <p:ph type="dt" sz="half" idx="10"/>
          </p:nvPr>
        </p:nvSpPr>
        <p:spPr/>
        <p:txBody>
          <a:bodyPr/>
          <a:lstStyle/>
          <a:p>
            <a:fld id="{801ADE72-B514-458F-8B9B-54DB3A8B820C}" type="datetimeFigureOut">
              <a:rPr lang="en-IN" smtClean="0"/>
              <a:t>17-05-2024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lvl1pPr>
              <a:defRPr>
                <a:solidFill>
                  <a:srgbClr val="FFFFFF">
                    <a:alpha val="20000"/>
                  </a:srgbClr>
                </a:solidFill>
              </a:defRPr>
            </a:lvl1pPr>
          </a:lstStyle>
          <a:p>
            <a:fld id="{BE7B05CD-D923-4A84-AF72-ABB3B1B482A1}" type="slidenum">
              <a:rPr lang="en-IN" smtClean="0"/>
              <a:t>‹#›</a:t>
            </a:fld>
            <a:endParaRPr lang="en-IN"/>
          </a:p>
        </p:txBody>
      </p:sp>
    </p:spTree>
    <p:extLst>
      <p:ext uri="{BB962C8B-B14F-4D97-AF65-F5344CB8AC3E}">
        <p14:creationId xmlns:p14="http://schemas.microsoft.com/office/powerpoint/2010/main" val="17789376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49224" y="5418667"/>
            <a:ext cx="10780776" cy="613283"/>
          </a:xfrm>
        </p:spPr>
        <p:txBody>
          <a:bodyPr anchor="b">
            <a:normAutofit/>
          </a:bodyPr>
          <a:lstStyle>
            <a:lvl1pPr>
              <a:defRPr sz="32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12192000" cy="5330952"/>
          </a:xfrm>
          <a:solidFill>
            <a:schemeClr val="accent1">
              <a:lumMod val="40000"/>
              <a:lumOff val="60000"/>
            </a:schemeClr>
          </a:solidFill>
        </p:spPr>
        <p:txBody>
          <a:bodyPr anchor="t"/>
          <a:lstStyle>
            <a:lvl1pPr marL="0" indent="0" algn="ctr">
              <a:spcBef>
                <a:spcPts val="800"/>
              </a:spcBef>
              <a:buNone/>
              <a:defRPr sz="3200">
                <a:solidFill>
                  <a:schemeClr val="tx1">
                    <a:lumMod val="75000"/>
                    <a:lumOff val="2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76656" y="5909735"/>
            <a:ext cx="9229344" cy="533400"/>
          </a:xfrm>
        </p:spPr>
        <p:txBody>
          <a:bodyPr>
            <a:normAutofit/>
          </a:bodyPr>
          <a:lstStyle>
            <a:lvl1pPr marL="0" indent="0">
              <a:lnSpc>
                <a:spcPct val="90000"/>
              </a:lnSpc>
              <a:buNone/>
              <a:defRPr sz="14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2" name="Date Placeholder 11"/>
          <p:cNvSpPr>
            <a:spLocks noGrp="1"/>
          </p:cNvSpPr>
          <p:nvPr>
            <p:ph type="dt" sz="half" idx="10"/>
          </p:nvPr>
        </p:nvSpPr>
        <p:spPr/>
        <p:txBody>
          <a:bodyPr/>
          <a:lstStyle>
            <a:lvl1pPr>
              <a:defRPr>
                <a:solidFill>
                  <a:srgbClr val="FFFFFF">
                    <a:alpha val="80000"/>
                  </a:srgbClr>
                </a:solidFill>
              </a:defRPr>
            </a:lvl1pPr>
          </a:lstStyle>
          <a:p>
            <a:fld id="{801ADE72-B514-458F-8B9B-54DB3A8B820C}" type="datetimeFigureOut">
              <a:rPr lang="en-IN" smtClean="0"/>
              <a:t>17-05-2024</a:t>
            </a:fld>
            <a:endParaRPr lang="en-IN"/>
          </a:p>
        </p:txBody>
      </p:sp>
      <p:sp>
        <p:nvSpPr>
          <p:cNvPr id="13" name="Footer Placeholder 12"/>
          <p:cNvSpPr>
            <a:spLocks noGrp="1"/>
          </p:cNvSpPr>
          <p:nvPr>
            <p:ph type="ftr" sz="quarter" idx="11"/>
          </p:nvPr>
        </p:nvSpPr>
        <p:spPr/>
        <p:txBody>
          <a:bodyPr/>
          <a:lstStyle>
            <a:lvl1pPr>
              <a:defRPr>
                <a:solidFill>
                  <a:srgbClr val="FFFFFF">
                    <a:alpha val="80000"/>
                  </a:srgbClr>
                </a:solidFill>
              </a:defRPr>
            </a:lvl1pPr>
          </a:lstStyle>
          <a:p>
            <a:endParaRPr lang="en-IN"/>
          </a:p>
        </p:txBody>
      </p:sp>
      <p:sp>
        <p:nvSpPr>
          <p:cNvPr id="14" name="Slide Number Placeholder 13"/>
          <p:cNvSpPr>
            <a:spLocks noGrp="1"/>
          </p:cNvSpPr>
          <p:nvPr>
            <p:ph type="sldNum" sz="quarter" idx="12"/>
          </p:nvPr>
        </p:nvSpPr>
        <p:spPr/>
        <p:txBody>
          <a:bodyPr/>
          <a:lstStyle>
            <a:lvl1pPr>
              <a:defRPr>
                <a:solidFill>
                  <a:srgbClr val="FFFFFF">
                    <a:alpha val="25000"/>
                  </a:srgbClr>
                </a:solidFill>
              </a:defRPr>
            </a:lvl1pPr>
          </a:lstStyle>
          <a:p>
            <a:fld id="{BE7B05CD-D923-4A84-AF72-ABB3B1B482A1}" type="slidenum">
              <a:rPr lang="en-IN" smtClean="0"/>
              <a:t>‹#›</a:t>
            </a:fld>
            <a:endParaRPr lang="en-IN"/>
          </a:p>
        </p:txBody>
      </p:sp>
    </p:spTree>
    <p:extLst>
      <p:ext uri="{BB962C8B-B14F-4D97-AF65-F5344CB8AC3E}">
        <p14:creationId xmlns:p14="http://schemas.microsoft.com/office/powerpoint/2010/main" val="2091302084"/>
      </p:ext>
    </p:extLst>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01ADE72-B514-458F-8B9B-54DB3A8B820C}" type="datetimeFigureOut">
              <a:rPr lang="en-IN" smtClean="0"/>
              <a:t>17-05-2024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E7B05CD-D923-4A84-AF72-ABB3B1B482A1}" type="slidenum">
              <a:rPr lang="en-IN" smtClean="0"/>
              <a:t>‹#›</a:t>
            </a:fld>
            <a:endParaRPr lang="en-IN"/>
          </a:p>
        </p:txBody>
      </p:sp>
    </p:spTree>
    <p:extLst>
      <p:ext uri="{BB962C8B-B14F-4D97-AF65-F5344CB8AC3E}">
        <p14:creationId xmlns:p14="http://schemas.microsoft.com/office/powerpoint/2010/main" val="32282382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43950" y="695325"/>
            <a:ext cx="2628900" cy="48006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71525" y="714375"/>
            <a:ext cx="7734300" cy="54006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01ADE72-B514-458F-8B9B-54DB3A8B820C}" type="datetimeFigureOut">
              <a:rPr lang="en-IN" smtClean="0"/>
              <a:t>17-05-2024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E7B05CD-D923-4A84-AF72-ABB3B1B482A1}" type="slidenum">
              <a:rPr lang="en-IN" smtClean="0"/>
              <a:t>‹#›</a:t>
            </a:fld>
            <a:endParaRPr lang="en-IN"/>
          </a:p>
        </p:txBody>
      </p:sp>
    </p:spTree>
    <p:extLst>
      <p:ext uri="{BB962C8B-B14F-4D97-AF65-F5344CB8AC3E}">
        <p14:creationId xmlns:p14="http://schemas.microsoft.com/office/powerpoint/2010/main" val="27696505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57224" y="499533"/>
            <a:ext cx="10772775" cy="165819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76656" y="2011680"/>
            <a:ext cx="10753725" cy="376618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5800" y="6412447"/>
            <a:ext cx="4114800" cy="228600"/>
          </a:xfrm>
          <a:prstGeom prst="rect">
            <a:avLst/>
          </a:prstGeom>
        </p:spPr>
        <p:txBody>
          <a:bodyPr vert="horz" lIns="91440" tIns="45720" rIns="91440" bIns="45720" rtlCol="0" anchor="ctr"/>
          <a:lstStyle>
            <a:lvl1pPr algn="l">
              <a:defRPr sz="950">
                <a:solidFill>
                  <a:schemeClr val="tx1">
                    <a:alpha val="80000"/>
                  </a:schemeClr>
                </a:solidFill>
              </a:defRPr>
            </a:lvl1pPr>
          </a:lstStyle>
          <a:p>
            <a:fld id="{801ADE72-B514-458F-8B9B-54DB3A8B820C}" type="datetimeFigureOut">
              <a:rPr lang="en-IN" smtClean="0"/>
              <a:t>17-05-2024</a:t>
            </a:fld>
            <a:endParaRPr lang="en-IN"/>
          </a:p>
        </p:txBody>
      </p:sp>
      <p:sp>
        <p:nvSpPr>
          <p:cNvPr id="5" name="Footer Placeholder 4"/>
          <p:cNvSpPr>
            <a:spLocks noGrp="1"/>
          </p:cNvSpPr>
          <p:nvPr>
            <p:ph type="ftr" sz="quarter" idx="3"/>
          </p:nvPr>
        </p:nvSpPr>
        <p:spPr>
          <a:xfrm>
            <a:off x="685800" y="6554697"/>
            <a:ext cx="5029200" cy="228600"/>
          </a:xfrm>
          <a:prstGeom prst="rect">
            <a:avLst/>
          </a:prstGeom>
        </p:spPr>
        <p:txBody>
          <a:bodyPr vert="horz" lIns="91440" tIns="45720" rIns="91440" bIns="45720" rtlCol="0" anchor="ctr"/>
          <a:lstStyle>
            <a:lvl1pPr algn="l">
              <a:defRPr sz="950" cap="all" baseline="0">
                <a:solidFill>
                  <a:schemeClr val="tx1">
                    <a:alpha val="80000"/>
                  </a:schemeClr>
                </a:solidFill>
              </a:defRPr>
            </a:lvl1pPr>
          </a:lstStyle>
          <a:p>
            <a:endParaRPr lang="en-IN"/>
          </a:p>
        </p:txBody>
      </p:sp>
      <p:sp>
        <p:nvSpPr>
          <p:cNvPr id="6" name="Slide Number Placeholder 5"/>
          <p:cNvSpPr>
            <a:spLocks noGrp="1"/>
          </p:cNvSpPr>
          <p:nvPr>
            <p:ph type="sldNum" sz="quarter" idx="4"/>
          </p:nvPr>
        </p:nvSpPr>
        <p:spPr>
          <a:xfrm>
            <a:off x="8763926" y="5876412"/>
            <a:ext cx="2926080" cy="1397039"/>
          </a:xfrm>
          <a:prstGeom prst="rect">
            <a:avLst/>
          </a:prstGeom>
        </p:spPr>
        <p:txBody>
          <a:bodyPr vert="horz" lIns="91440" tIns="45720" rIns="91440" bIns="45720" rtlCol="0" anchor="b"/>
          <a:lstStyle>
            <a:lvl1pPr algn="r">
              <a:defRPr sz="10300" b="0">
                <a:ln>
                  <a:noFill/>
                </a:ln>
                <a:solidFill>
                  <a:schemeClr val="accent1">
                    <a:alpha val="25000"/>
                  </a:schemeClr>
                </a:solidFill>
                <a:latin typeface="+mj-lt"/>
              </a:defRPr>
            </a:lvl1pPr>
          </a:lstStyle>
          <a:p>
            <a:fld id="{BE7B05CD-D923-4A84-AF72-ABB3B1B482A1}" type="slidenum">
              <a:rPr lang="en-IN" smtClean="0"/>
              <a:t>‹#›</a:t>
            </a:fld>
            <a:endParaRPr lang="en-IN"/>
          </a:p>
        </p:txBody>
      </p:sp>
    </p:spTree>
    <p:extLst>
      <p:ext uri="{BB962C8B-B14F-4D97-AF65-F5344CB8AC3E}">
        <p14:creationId xmlns:p14="http://schemas.microsoft.com/office/powerpoint/2010/main" val="398193260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5400" kern="1200" spc="-120" baseline="0">
          <a:solidFill>
            <a:schemeClr val="accent1"/>
          </a:solidFill>
          <a:latin typeface="+mj-lt"/>
          <a:ea typeface="+mj-ea"/>
          <a:cs typeface="+mj-cs"/>
        </a:defRPr>
      </a:lvl1pPr>
    </p:titleStyle>
    <p:body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mailto:contact@trawex.com"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www.trawex.com/"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www.trawex.com/hotel-booking-system.php"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www.trawex.com/gds-software.php"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www.trawex.com/online-travel-booking.php"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trawex.com/"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www.trawex.com/holiday-package-api.php"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www.trawex.com/online-booking-system.php"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s://www.trawex.com/travel-portal-development-cost.php"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s://www.trawex.com/hotel-booking-engine.php"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www.trawex.com/online-travel-booking-system.php"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www.trawex.com/travel-management-software.php"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hyperlink" Target="https://www.trawex.com/travel-website-development.php"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hyperlink" Target="https://www.trawex.com/flight-reservation-system.php"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hyperlink" Target="https://www.trawex.com/travel-agency-management-software.php"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www.trawex.com/flight-aggregator.php" TargetMode="Externa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hyperlink" Target="https://www.slideshare.net/travextech/b2b-travel-portal-trawex"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hyperlink" Target="https://www.trawex.com/travel-agency-software.php"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hyperlink" Target="mailto:contact@trawex.com"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131E4B92-00DD-2D9E-6EBD-78F660E1719D}"/>
              </a:ext>
            </a:extLst>
          </p:cNvPr>
          <p:cNvSpPr txBox="1"/>
          <p:nvPr/>
        </p:nvSpPr>
        <p:spPr>
          <a:xfrm>
            <a:off x="2895600" y="145636"/>
            <a:ext cx="6400800" cy="769441"/>
          </a:xfrm>
          <a:prstGeom prst="rect">
            <a:avLst/>
          </a:prstGeom>
          <a:noFill/>
        </p:spPr>
        <p:txBody>
          <a:bodyPr wrap="square">
            <a:spAutoFit/>
          </a:bodyPr>
          <a:lstStyle/>
          <a:p>
            <a:r>
              <a:rPr lang="en-IN" sz="4400" b="1" dirty="0"/>
              <a:t>Travel Technology Solution</a:t>
            </a:r>
          </a:p>
        </p:txBody>
      </p:sp>
      <p:pic>
        <p:nvPicPr>
          <p:cNvPr id="12" name="Picture 11">
            <a:extLst>
              <a:ext uri="{FF2B5EF4-FFF2-40B4-BE49-F238E27FC236}">
                <a16:creationId xmlns:a16="http://schemas.microsoft.com/office/drawing/2014/main" id="{2849D97D-EE76-8721-1095-1CA0D8207F5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4114" y="128311"/>
            <a:ext cx="1909721" cy="402046"/>
          </a:xfrm>
          <a:prstGeom prst="rect">
            <a:avLst/>
          </a:prstGeom>
        </p:spPr>
      </p:pic>
      <p:pic>
        <p:nvPicPr>
          <p:cNvPr id="16" name="Picture 15">
            <a:extLst>
              <a:ext uri="{FF2B5EF4-FFF2-40B4-BE49-F238E27FC236}">
                <a16:creationId xmlns:a16="http://schemas.microsoft.com/office/drawing/2014/main" id="{3AD986A9-5AB6-93BD-52E0-E1ADE143C55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7207" y="915077"/>
            <a:ext cx="10568047" cy="4664119"/>
          </a:xfrm>
          <a:prstGeom prst="rect">
            <a:avLst/>
          </a:prstGeom>
        </p:spPr>
      </p:pic>
      <p:sp>
        <p:nvSpPr>
          <p:cNvPr id="17" name="TextBox 16">
            <a:extLst>
              <a:ext uri="{FF2B5EF4-FFF2-40B4-BE49-F238E27FC236}">
                <a16:creationId xmlns:a16="http://schemas.microsoft.com/office/drawing/2014/main" id="{B92BE642-F9B6-DF3B-B3CD-C84AD4C5A9A3}"/>
              </a:ext>
            </a:extLst>
          </p:cNvPr>
          <p:cNvSpPr txBox="1"/>
          <p:nvPr/>
        </p:nvSpPr>
        <p:spPr>
          <a:xfrm>
            <a:off x="4311618" y="5696701"/>
            <a:ext cx="3679223" cy="1015663"/>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contact@trawex.com</a:t>
            </a:r>
            <a:endParaRPr lang="en-IN" sz="2000" dirty="0">
              <a:latin typeface="Calibri" panose="020F0502020204030204" pitchFamily="34" charset="0"/>
              <a:ea typeface="Calibri" panose="020F0502020204030204" pitchFamily="34" charset="0"/>
              <a:cs typeface="Calibri" panose="020F0502020204030204" pitchFamily="34" charset="0"/>
            </a:endParaRPr>
          </a:p>
          <a:p>
            <a:r>
              <a:rPr lang="en-IN" sz="2000" b="1" dirty="0">
                <a:latin typeface="Calibri" panose="020F0502020204030204" pitchFamily="34" charset="0"/>
                <a:ea typeface="Calibri" panose="020F0502020204030204" pitchFamily="34" charset="0"/>
                <a:cs typeface="Calibri" panose="020F0502020204030204" pitchFamily="34" charset="0"/>
              </a:rPr>
              <a:t>Phone No : </a:t>
            </a:r>
            <a:r>
              <a:rPr lang="en-IN" sz="2000" dirty="0">
                <a:latin typeface="Calibri" panose="020F0502020204030204" pitchFamily="34" charset="0"/>
                <a:ea typeface="Calibri" panose="020F0502020204030204" pitchFamily="34" charset="0"/>
                <a:cs typeface="Calibri" panose="020F0502020204030204" pitchFamily="34" charset="0"/>
              </a:rPr>
              <a:t>91485 87111</a:t>
            </a:r>
          </a:p>
          <a:p>
            <a:endParaRPr lang="en-IN" sz="20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5284814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2849D97D-EE76-8721-1095-1CA0D8207F5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4114" y="128311"/>
            <a:ext cx="1909721" cy="402046"/>
          </a:xfrm>
          <a:prstGeom prst="rect">
            <a:avLst/>
          </a:prstGeom>
        </p:spPr>
      </p:pic>
      <p:sp>
        <p:nvSpPr>
          <p:cNvPr id="3" name="TextBox 2">
            <a:extLst>
              <a:ext uri="{FF2B5EF4-FFF2-40B4-BE49-F238E27FC236}">
                <a16:creationId xmlns:a16="http://schemas.microsoft.com/office/drawing/2014/main" id="{9DFC6E23-D871-F780-D1C8-1B912007F4FA}"/>
              </a:ext>
            </a:extLst>
          </p:cNvPr>
          <p:cNvSpPr txBox="1"/>
          <p:nvPr/>
        </p:nvSpPr>
        <p:spPr>
          <a:xfrm>
            <a:off x="961696" y="883971"/>
            <a:ext cx="10268607" cy="4832092"/>
          </a:xfrm>
          <a:prstGeom prst="rect">
            <a:avLst/>
          </a:prstGeom>
          <a:noFill/>
        </p:spPr>
        <p:txBody>
          <a:bodyPr wrap="square">
            <a:spAutoFit/>
          </a:bodyPr>
          <a:lstStyle/>
          <a:p>
            <a:pPr algn="ctr">
              <a:lnSpc>
                <a:spcPct val="107000"/>
              </a:lnSpc>
              <a:spcAft>
                <a:spcPts val="800"/>
              </a:spcAft>
            </a:pP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One-Stop Travel Technology Platform</a:t>
            </a:r>
          </a:p>
          <a:p>
            <a:pPr algn="ctr">
              <a:lnSpc>
                <a:spcPct val="107000"/>
              </a:lnSpc>
              <a:spcAft>
                <a:spcPts val="800"/>
              </a:spcAft>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is the best </a:t>
            </a:r>
            <a:r>
              <a:rPr lang="en-IN" sz="2400"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Technology Company</a:t>
            </a:r>
            <a:r>
              <a:rPr lang="en-IN" sz="2400" kern="100" dirty="0">
                <a:effectLst/>
                <a:latin typeface="Calibri" panose="020F0502020204030204" pitchFamily="34" charset="0"/>
                <a:ea typeface="Calibri" panose="020F0502020204030204" pitchFamily="34" charset="0"/>
                <a:cs typeface="Calibri" panose="020F0502020204030204" pitchFamily="34" charset="0"/>
              </a:rPr>
              <a:t> providing best technology solutions and delivered over thousands of projects with the help of Travel developers with clients across the globe.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software is specially customized for travel aggregators, DMC’s, travel management companies, B2B &amp; B2C travel agencies, tour operators and travel agents.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At Trawex our mission is simple. Our goal is to transform the company of leisure travel by equipping bookers with the most advanced booking and distribution software in the world.</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116223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2849D97D-EE76-8721-1095-1CA0D8207F5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4114" y="128311"/>
            <a:ext cx="1909721" cy="402046"/>
          </a:xfrm>
          <a:prstGeom prst="rect">
            <a:avLst/>
          </a:prstGeom>
        </p:spPr>
      </p:pic>
      <p:sp>
        <p:nvSpPr>
          <p:cNvPr id="3" name="TextBox 2">
            <a:extLst>
              <a:ext uri="{FF2B5EF4-FFF2-40B4-BE49-F238E27FC236}">
                <a16:creationId xmlns:a16="http://schemas.microsoft.com/office/drawing/2014/main" id="{160F2D19-41C9-A98D-4CB1-9576D0D745FE}"/>
              </a:ext>
            </a:extLst>
          </p:cNvPr>
          <p:cNvSpPr txBox="1"/>
          <p:nvPr/>
        </p:nvSpPr>
        <p:spPr>
          <a:xfrm>
            <a:off x="1008993" y="866663"/>
            <a:ext cx="10174014" cy="5124673"/>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It enables travel businesses to connect online within one platform to company associates (B2B Agents), retail clients (B2C) and distributors.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integrated the SAAS-based model decreases implementation time, provide high efficiency, zero downtime, very scalable, free upgrade characteristics, and extremely guaranteed.</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know the travel market's requirements in various geographies and uniquely equipped to deliver the best products on the market in the class with the shortest time.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connected with top travel aggregators, global systems of distribution and DMCs. We focus on technology and innovation to develop and deliver solutions for world-class travel technology to global travel agents, DMCs and MICE Company.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807535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2849D97D-EE76-8721-1095-1CA0D8207F5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4114" y="128311"/>
            <a:ext cx="1909721" cy="402046"/>
          </a:xfrm>
          <a:prstGeom prst="rect">
            <a:avLst/>
          </a:prstGeom>
        </p:spPr>
      </p:pic>
      <p:sp>
        <p:nvSpPr>
          <p:cNvPr id="3" name="TextBox 2">
            <a:extLst>
              <a:ext uri="{FF2B5EF4-FFF2-40B4-BE49-F238E27FC236}">
                <a16:creationId xmlns:a16="http://schemas.microsoft.com/office/drawing/2014/main" id="{056BAA0F-096B-7BCF-0E76-F2372150FE11}"/>
              </a:ext>
            </a:extLst>
          </p:cNvPr>
          <p:cNvSpPr txBox="1"/>
          <p:nvPr/>
        </p:nvSpPr>
        <p:spPr>
          <a:xfrm>
            <a:off x="924910" y="815367"/>
            <a:ext cx="10342179" cy="522726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is the best web-based </a:t>
            </a:r>
            <a:r>
              <a:rPr lang="en-IN" sz="2400"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hotel booking platform</a:t>
            </a:r>
            <a:r>
              <a:rPr lang="en-IN" sz="2400" kern="100" dirty="0">
                <a:effectLst/>
                <a:latin typeface="Calibri" panose="020F0502020204030204" pitchFamily="34" charset="0"/>
                <a:ea typeface="Calibri" panose="020F0502020204030204" pitchFamily="34" charset="0"/>
                <a:cs typeface="Calibri" panose="020F0502020204030204" pitchFamily="34" charset="0"/>
              </a:rPr>
              <a:t> to give you seamless, efficient solutions for your business.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Travel agency </a:t>
            </a:r>
            <a:r>
              <a:rPr lang="en-IN" sz="2400"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back-office system</a:t>
            </a:r>
            <a:r>
              <a:rPr lang="en-IN" sz="2400" kern="100" dirty="0">
                <a:effectLst/>
                <a:latin typeface="Calibri" panose="020F0502020204030204" pitchFamily="34" charset="0"/>
                <a:ea typeface="Calibri" panose="020F0502020204030204" pitchFamily="34" charset="0"/>
                <a:cs typeface="Calibri" panose="020F0502020204030204" pitchFamily="34" charset="0"/>
              </a:rPr>
              <a:t> completely automates the entire booking process to manage multiple sales channels (B2C, B2B, B2B2B, and B2B2C).</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B2C &amp; B2B travel agency software &amp; tour operator software is all-in-one suit to automate the travel business process from content acquisition all the way to the distribution process.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You will find reliable, efficient and cost-effective travel software solutions customized to your needs. We offer you Single interface to access GDS and Non GDS services.</a:t>
            </a:r>
          </a:p>
          <a:p>
            <a:pPr marL="285750" indent="-285750" algn="just">
              <a:lnSpc>
                <a:spcPct val="107000"/>
              </a:lnSpc>
              <a:spcAft>
                <a:spcPts val="800"/>
              </a:spcAft>
              <a:buFont typeface="Arial" panose="020B0604020202020204" pitchFamily="34" charset="0"/>
              <a:buChar char="•"/>
            </a:pPr>
            <a:r>
              <a:rPr lang="en-IN" sz="2400" kern="100" dirty="0">
                <a:latin typeface="Calibri" panose="020F0502020204030204" pitchFamily="34" charset="0"/>
                <a:ea typeface="Calibri" panose="020F0502020204030204" pitchFamily="34" charset="0"/>
                <a:cs typeface="Calibri" panose="020F0502020204030204" pitchFamily="34" charset="0"/>
              </a:rPr>
              <a:t>Trawex is a premier travel technology solutions provider with a focus on delivering world-class technology products to the travel industry.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504180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2849D97D-EE76-8721-1095-1CA0D8207F5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4114" y="128311"/>
            <a:ext cx="1909721" cy="402046"/>
          </a:xfrm>
          <a:prstGeom prst="rect">
            <a:avLst/>
          </a:prstGeom>
        </p:spPr>
      </p:pic>
      <p:sp>
        <p:nvSpPr>
          <p:cNvPr id="3" name="TextBox 2">
            <a:extLst>
              <a:ext uri="{FF2B5EF4-FFF2-40B4-BE49-F238E27FC236}">
                <a16:creationId xmlns:a16="http://schemas.microsoft.com/office/drawing/2014/main" id="{BDB7CAB2-82B2-0900-09A8-7B37241ACD23}"/>
              </a:ext>
            </a:extLst>
          </p:cNvPr>
          <p:cNvSpPr txBox="1"/>
          <p:nvPr/>
        </p:nvSpPr>
        <p:spPr>
          <a:xfrm>
            <a:off x="945931" y="720374"/>
            <a:ext cx="10300138"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can deliver your customers 500 + airlines, 100000 + hotels, 1000 + holiday packages, 300000 + rental car locations worldwide and travel experience and more. Our solutions help customers to develop, reduce costs and work efficiently. The offerings are intuitive, scalable and, flexible.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engagement models are highly flexible that offers customers a wide range of options as per their budget &amp; deadline. Travel is the world’s largest growing industry with no signs of slowing down in the 21st century. Moreover, if you are in this business and want to grow rapidly than creating your own web travel portal adds much worth to it.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 Technology Solution provides technology services for </a:t>
            </a:r>
            <a:r>
              <a:rPr lang="en-IN" sz="2400"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Tour Booking Portal for Travel Agents</a:t>
            </a:r>
            <a:r>
              <a:rPr lang="en-IN" sz="2400" kern="100" dirty="0">
                <a:effectLst/>
                <a:latin typeface="Calibri" panose="020F0502020204030204" pitchFamily="34" charset="0"/>
                <a:ea typeface="Calibri" panose="020F0502020204030204" pitchFamily="34" charset="0"/>
                <a:cs typeface="Calibri" panose="020F0502020204030204" pitchFamily="34" charset="0"/>
              </a:rPr>
              <a:t> and Agencies which is realistic and affordable. We deliver our service in a promised time so as to maintain good and healthy relationships with our customers.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88800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2849D97D-EE76-8721-1095-1CA0D8207F5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4114" y="128311"/>
            <a:ext cx="1909721" cy="402046"/>
          </a:xfrm>
          <a:prstGeom prst="rect">
            <a:avLst/>
          </a:prstGeom>
        </p:spPr>
      </p:pic>
      <p:sp>
        <p:nvSpPr>
          <p:cNvPr id="3" name="TextBox 2">
            <a:extLst>
              <a:ext uri="{FF2B5EF4-FFF2-40B4-BE49-F238E27FC236}">
                <a16:creationId xmlns:a16="http://schemas.microsoft.com/office/drawing/2014/main" id="{8D8FA41C-04BA-6E71-4745-23F3D2F29007}"/>
              </a:ext>
            </a:extLst>
          </p:cNvPr>
          <p:cNvSpPr txBox="1"/>
          <p:nvPr/>
        </p:nvSpPr>
        <p:spPr>
          <a:xfrm>
            <a:off x="940676" y="1115546"/>
            <a:ext cx="10310648" cy="4626908"/>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relate our experience with the technology to serve our clients better than any other </a:t>
            </a:r>
            <a:r>
              <a:rPr lang="en-IN" sz="2400"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technology company</a:t>
            </a:r>
            <a:r>
              <a:rPr lang="en-IN" sz="2400" kern="100" dirty="0">
                <a:effectLst/>
                <a:latin typeface="Calibri" panose="020F0502020204030204" pitchFamily="34" charset="0"/>
                <a:ea typeface="Calibri" panose="020F0502020204030204" pitchFamily="34" charset="0"/>
                <a:cs typeface="Calibri" panose="020F0502020204030204" pitchFamily="34" charset="0"/>
              </a:rPr>
              <a:t>. Travel Technology Solution offers Tour Booking Portals that are easy to navigate, enrich with interactive designs and technology.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Package Portals is cheap flight booking, </a:t>
            </a:r>
            <a:r>
              <a:rPr lang="en-IN" sz="2400"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best Holiday packages</a:t>
            </a:r>
            <a:r>
              <a:rPr lang="en-IN" sz="2400" kern="100" dirty="0">
                <a:effectLst/>
                <a:latin typeface="Calibri" panose="020F0502020204030204" pitchFamily="34" charset="0"/>
                <a:ea typeface="Calibri" panose="020F0502020204030204" pitchFamily="34" charset="0"/>
                <a:cs typeface="Calibri" panose="020F0502020204030204" pitchFamily="34" charset="0"/>
              </a:rPr>
              <a:t> of all famous destinations around the world, Instant bookings of tickets and many more features can be added to portals.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 unique user id and password are provided to clients who purchase our products for booking the packages in an easy and convenient manner.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secure and reliable payment gateway is integrated for easy payment and cancellation is done automatically.</a:t>
            </a:r>
          </a:p>
        </p:txBody>
      </p:sp>
    </p:spTree>
    <p:extLst>
      <p:ext uri="{BB962C8B-B14F-4D97-AF65-F5344CB8AC3E}">
        <p14:creationId xmlns:p14="http://schemas.microsoft.com/office/powerpoint/2010/main" val="29341093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2849D97D-EE76-8721-1095-1CA0D8207F5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4114" y="128311"/>
            <a:ext cx="1909721" cy="402046"/>
          </a:xfrm>
          <a:prstGeom prst="rect">
            <a:avLst/>
          </a:prstGeom>
        </p:spPr>
      </p:pic>
      <p:sp>
        <p:nvSpPr>
          <p:cNvPr id="3" name="TextBox 2">
            <a:extLst>
              <a:ext uri="{FF2B5EF4-FFF2-40B4-BE49-F238E27FC236}">
                <a16:creationId xmlns:a16="http://schemas.microsoft.com/office/drawing/2014/main" id="{96457B9B-CF58-3A9F-5E0F-39EF5C393F20}"/>
              </a:ext>
            </a:extLst>
          </p:cNvPr>
          <p:cNvSpPr txBox="1"/>
          <p:nvPr/>
        </p:nvSpPr>
        <p:spPr>
          <a:xfrm>
            <a:off x="1030013" y="922901"/>
            <a:ext cx="10131973" cy="4832092"/>
          </a:xfrm>
          <a:prstGeom prst="rect">
            <a:avLst/>
          </a:prstGeom>
          <a:noFill/>
        </p:spPr>
        <p:txBody>
          <a:bodyPr wrap="square">
            <a:spAutoFit/>
          </a:bodyPr>
          <a:lstStyle/>
          <a:p>
            <a:pPr algn="ctr">
              <a:lnSpc>
                <a:spcPct val="107000"/>
              </a:lnSpc>
              <a:spcAft>
                <a:spcPts val="800"/>
              </a:spcAft>
            </a:pP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Elevate customer experience and operational efficiency with cutting-edge travel technology.</a:t>
            </a:r>
          </a:p>
          <a:p>
            <a:pPr marL="342900" indent="-342900" algn="just">
              <a:lnSpc>
                <a:spcPct val="107000"/>
              </a:lnSpc>
              <a:spcAft>
                <a:spcPts val="800"/>
              </a:spcAft>
              <a:buFont typeface="Arial" panose="020B0604020202020204" pitchFamily="34" charset="0"/>
              <a:buChar char="•"/>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is a global leading player in the development of innovative solutions for the travel and tourism industry. We deliver </a:t>
            </a:r>
            <a:r>
              <a:rPr lang="en-IN" sz="2400"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online travel technology</a:t>
            </a:r>
            <a:r>
              <a:rPr lang="en-IN" sz="2400" kern="100" dirty="0">
                <a:effectLst/>
                <a:latin typeface="Calibri" panose="020F0502020204030204" pitchFamily="34" charset="0"/>
                <a:ea typeface="Calibri" panose="020F0502020204030204" pitchFamily="34" charset="0"/>
                <a:cs typeface="Calibri" panose="020F0502020204030204" pitchFamily="34" charset="0"/>
              </a:rPr>
              <a:t>, including tickets, hotels, transfers, and car rentals.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enable better travel by optimizing leading popular travel applications like reservations system, PSS, departure control systems, ecommerce applications, internet booking engine and many more.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expertise enables the growing interconnection of business processes to drive companies’ ability to quickly adapt to changing demands.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661811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2849D97D-EE76-8721-1095-1CA0D8207F5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4114" y="128311"/>
            <a:ext cx="1909721" cy="402046"/>
          </a:xfrm>
          <a:prstGeom prst="rect">
            <a:avLst/>
          </a:prstGeom>
        </p:spPr>
      </p:pic>
      <p:sp>
        <p:nvSpPr>
          <p:cNvPr id="3" name="TextBox 2">
            <a:extLst>
              <a:ext uri="{FF2B5EF4-FFF2-40B4-BE49-F238E27FC236}">
                <a16:creationId xmlns:a16="http://schemas.microsoft.com/office/drawing/2014/main" id="{5BF05E55-33C8-F43E-4E57-68A2A2A2DCB3}"/>
              </a:ext>
            </a:extLst>
          </p:cNvPr>
          <p:cNvSpPr txBox="1"/>
          <p:nvPr/>
        </p:nvSpPr>
        <p:spPr>
          <a:xfrm>
            <a:off x="1030013" y="1115546"/>
            <a:ext cx="10310649" cy="462690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use the most modern technologies in the infrastructure to ensure the highest availability rates (uptime), high performance and full redundancy across all components. Our products empower Retail Sales, B2B resellers, Tour Operator and Business travel intermediaries.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understand the needs of the travel industry in a number of regions and are well qualified to deliver the best-in-class services with the shortest time on the market. We partner with over forty top travel aggregators, global distribution networks, channel managers and DMCs.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With a clear focus on technology ‚ agile methodology and creativity, we provide high-quality deliverables and fast turnaround to build and deliver flexible travel portals and booking engines.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468190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2849D97D-EE76-8721-1095-1CA0D8207F5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4114" y="128311"/>
            <a:ext cx="1909721" cy="402046"/>
          </a:xfrm>
          <a:prstGeom prst="rect">
            <a:avLst/>
          </a:prstGeom>
        </p:spPr>
      </p:pic>
      <p:sp>
        <p:nvSpPr>
          <p:cNvPr id="3" name="TextBox 2">
            <a:extLst>
              <a:ext uri="{FF2B5EF4-FFF2-40B4-BE49-F238E27FC236}">
                <a16:creationId xmlns:a16="http://schemas.microsoft.com/office/drawing/2014/main" id="{E3DFE2E7-39D4-0C39-F148-3C8228EC14B1}"/>
              </a:ext>
            </a:extLst>
          </p:cNvPr>
          <p:cNvSpPr txBox="1"/>
          <p:nvPr/>
        </p:nvSpPr>
        <p:spPr>
          <a:xfrm>
            <a:off x="1035269" y="720374"/>
            <a:ext cx="10121462" cy="502208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implement complete transparency in project work and communication without any hidden cost, which helps clients to make informed decisions and overall delivers a better product. We also offer you a bunch of choices of the largest airlines consolidators across the world.</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are one of the world’s leading </a:t>
            </a:r>
            <a:r>
              <a:rPr lang="en-IN" sz="2400"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portal development companies</a:t>
            </a:r>
            <a:r>
              <a:rPr lang="en-IN" sz="2400" kern="100" dirty="0">
                <a:effectLst/>
                <a:latin typeface="Calibri" panose="020F0502020204030204" pitchFamily="34" charset="0"/>
                <a:ea typeface="Calibri" panose="020F0502020204030204" pitchFamily="34" charset="0"/>
                <a:cs typeface="Calibri" panose="020F0502020204030204" pitchFamily="34" charset="0"/>
              </a:rPr>
              <a:t>. We provide all the relevant travel portal related software solutions that would help your business get a global recognition. A well-responsive website with all the advanced technical features is what you will get from Trawex.</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make your path to success. We offer the complete software solution for flight booking system. We help the travel portals get the most favourable technical support so that they can serve their clients the most authentic and responsive flight booking system.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990587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2849D97D-EE76-8721-1095-1CA0D8207F5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4114" y="128311"/>
            <a:ext cx="1909721" cy="402046"/>
          </a:xfrm>
          <a:prstGeom prst="rect">
            <a:avLst/>
          </a:prstGeom>
        </p:spPr>
      </p:pic>
      <p:sp>
        <p:nvSpPr>
          <p:cNvPr id="3" name="TextBox 2">
            <a:extLst>
              <a:ext uri="{FF2B5EF4-FFF2-40B4-BE49-F238E27FC236}">
                <a16:creationId xmlns:a16="http://schemas.microsoft.com/office/drawing/2014/main" id="{89331360-C6C8-7CB7-844E-C027362AB18B}"/>
              </a:ext>
            </a:extLst>
          </p:cNvPr>
          <p:cNvSpPr txBox="1"/>
          <p:nvPr/>
        </p:nvSpPr>
        <p:spPr>
          <a:xfrm>
            <a:off x="982716" y="666286"/>
            <a:ext cx="10226567"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If you are in search of the fastest and safest </a:t>
            </a:r>
            <a:r>
              <a:rPr lang="en-IN" sz="2400"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hotel booking tools</a:t>
            </a:r>
            <a:r>
              <a:rPr lang="en-IN" sz="2400" kern="100" dirty="0">
                <a:effectLst/>
                <a:latin typeface="Calibri" panose="020F0502020204030204" pitchFamily="34" charset="0"/>
                <a:ea typeface="Calibri" panose="020F0502020204030204" pitchFamily="34" charset="0"/>
                <a:cs typeface="Calibri" panose="020F0502020204030204" pitchFamily="34" charset="0"/>
              </a:rPr>
              <a:t> for your travel portal, this is the right place for you. We assure you the safest hotel booking and extranet software solution that will help your travel portal get the most favourable response and result.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is ready to help you ease your clients’ journey. We are associated with the top travel service providers across the world who can help you grab profitable holiday package deals including flight booking, hotel booking etc.</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Promote in your own Travel Portal Software /Travel Portal Development /</a:t>
            </a:r>
            <a:r>
              <a:rPr lang="en-IN" sz="2400"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Travel Booking Engine Software</a:t>
            </a:r>
            <a:r>
              <a:rPr lang="en-IN" sz="2400" kern="100" dirty="0">
                <a:effectLst/>
                <a:latin typeface="Calibri" panose="020F0502020204030204" pitchFamily="34" charset="0"/>
                <a:ea typeface="Calibri" panose="020F0502020204030204" pitchFamily="34" charset="0"/>
                <a:cs typeface="Calibri" panose="020F0502020204030204" pitchFamily="34" charset="0"/>
              </a:rPr>
              <a:t>, Travel portal solution is important for managing your travel services from different regions of world, travel websites expert designer and experience developer(s) always require to integrate the API or white label solution for this we are best place to partner with our technology, we are your travel technology partner.</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36290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2849D97D-EE76-8721-1095-1CA0D8207F5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4114" y="128311"/>
            <a:ext cx="1909721" cy="402046"/>
          </a:xfrm>
          <a:prstGeom prst="rect">
            <a:avLst/>
          </a:prstGeom>
        </p:spPr>
      </p:pic>
      <p:sp>
        <p:nvSpPr>
          <p:cNvPr id="3" name="TextBox 2">
            <a:extLst>
              <a:ext uri="{FF2B5EF4-FFF2-40B4-BE49-F238E27FC236}">
                <a16:creationId xmlns:a16="http://schemas.microsoft.com/office/drawing/2014/main" id="{6E210704-4734-C305-B2BF-93197DA6BBC2}"/>
              </a:ext>
            </a:extLst>
          </p:cNvPr>
          <p:cNvSpPr txBox="1"/>
          <p:nvPr/>
        </p:nvSpPr>
        <p:spPr>
          <a:xfrm>
            <a:off x="1035269" y="899588"/>
            <a:ext cx="10121462"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It has developed Travel Technology Software which providing a complete Travel CRM Software and Travel Technology Solution in Trawex-Travel Booking Software.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comprehensive travel software is developed with the help of Travel Technology Consultants which is easy and efficient in co-located and distributed teams. Manage sales, Bookings, Tours, Itineraries and track progress in real time – all with a few mouse clicks within the </a:t>
            </a:r>
            <a:r>
              <a:rPr lang="en-IN" sz="2400"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management software</a:t>
            </a:r>
            <a:r>
              <a:rPr lang="en-IN" sz="2400" kern="100" dirty="0">
                <a:effectLst/>
                <a:latin typeface="Calibri" panose="020F0502020204030204" pitchFamily="34" charset="0"/>
                <a:ea typeface="Calibri" panose="020F0502020204030204" pitchFamily="34" charset="0"/>
                <a:cs typeface="Calibri" panose="020F0502020204030204" pitchFamily="34" charset="0"/>
              </a:rPr>
              <a: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is an international Travel Technology Company working with travel agencies across the globe. We provide travel agency software, Travel Portal Software Solution for large and small scale with comprehensive modules for flights, hotels, transfers, cars, sightseeing, insurance and holiday packages with different sales channels like B2C &amp; B2B &amp; B2B2B etc.</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072582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2849D97D-EE76-8721-1095-1CA0D8207F5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4114" y="128311"/>
            <a:ext cx="1909721" cy="402046"/>
          </a:xfrm>
          <a:prstGeom prst="rect">
            <a:avLst/>
          </a:prstGeom>
        </p:spPr>
      </p:pic>
      <p:sp>
        <p:nvSpPr>
          <p:cNvPr id="3" name="TextBox 2">
            <a:extLst>
              <a:ext uri="{FF2B5EF4-FFF2-40B4-BE49-F238E27FC236}">
                <a16:creationId xmlns:a16="http://schemas.microsoft.com/office/drawing/2014/main" id="{F61BA6BA-2B60-30D7-7375-C367349F65CA}"/>
              </a:ext>
            </a:extLst>
          </p:cNvPr>
          <p:cNvSpPr txBox="1"/>
          <p:nvPr/>
        </p:nvSpPr>
        <p:spPr>
          <a:xfrm>
            <a:off x="1082564" y="720374"/>
            <a:ext cx="9774621"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offer fully integrated airline reservations system with GDS like Amadeus, Sabre, Galileo, Travelport, Wordspan. We are combining GDS and non-GDS system content into a single platform of our booking tool.</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provide </a:t>
            </a:r>
            <a:r>
              <a:rPr lang="en-IN" sz="2400"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website development</a:t>
            </a:r>
            <a:r>
              <a:rPr lang="en-IN" sz="2400" kern="100" dirty="0">
                <a:effectLst/>
                <a:latin typeface="Calibri" panose="020F0502020204030204" pitchFamily="34" charset="0"/>
                <a:ea typeface="Calibri" panose="020F0502020204030204" pitchFamily="34" charset="0"/>
                <a:cs typeface="Calibri" panose="020F0502020204030204" pitchFamily="34" charset="0"/>
              </a:rPr>
              <a:t> that empowers companies to deliver a fully loaded online travel booking website that goes well beyond customer expectations. We provide development for all the aspects of B2B &amp; B2C travel portal development and Travel API Integration for air booking, hotel booking, and travel packages.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provide white labeled solution for all the travel search engines and travel booking software projects. We provide you with an attractive and most convincing website to enhance your marketing goals. Our travel portal consists of GDS/third party API Integration for b2b flight booking portal, Hotel booking and Car booking services.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326000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2849D97D-EE76-8721-1095-1CA0D8207F5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4114" y="128311"/>
            <a:ext cx="1909721" cy="402046"/>
          </a:xfrm>
          <a:prstGeom prst="rect">
            <a:avLst/>
          </a:prstGeom>
        </p:spPr>
      </p:pic>
      <p:sp>
        <p:nvSpPr>
          <p:cNvPr id="3" name="TextBox 2">
            <a:extLst>
              <a:ext uri="{FF2B5EF4-FFF2-40B4-BE49-F238E27FC236}">
                <a16:creationId xmlns:a16="http://schemas.microsoft.com/office/drawing/2014/main" id="{18D27145-C0EC-7169-627B-C0D16070FBC6}"/>
              </a:ext>
            </a:extLst>
          </p:cNvPr>
          <p:cNvSpPr txBox="1"/>
          <p:nvPr/>
        </p:nvSpPr>
        <p:spPr>
          <a:xfrm>
            <a:off x="1177157" y="1115546"/>
            <a:ext cx="9480331" cy="462690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offer all kind of travel portal solutions for B2B &amp; B2Ctravel agency across the planet. We integrate complete travel white label B2C and white label B2B. Trawex promises you the best solution to keep up with the advanced travel industry and helps you offer your clients the best deals in Air Tickets, Hotels, and Tour Packages.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 technology solution will manage all your payment option and gives you report for online transactions.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is the International Travel Technology Company; our providers are looking at multiple avenues including technology, processes, management, and business models to revolutionize and innovative their services.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956281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2849D97D-EE76-8721-1095-1CA0D8207F5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4114" y="128311"/>
            <a:ext cx="1909721" cy="402046"/>
          </a:xfrm>
          <a:prstGeom prst="rect">
            <a:avLst/>
          </a:prstGeom>
        </p:spPr>
      </p:pic>
      <p:sp>
        <p:nvSpPr>
          <p:cNvPr id="3" name="TextBox 2">
            <a:extLst>
              <a:ext uri="{FF2B5EF4-FFF2-40B4-BE49-F238E27FC236}">
                <a16:creationId xmlns:a16="http://schemas.microsoft.com/office/drawing/2014/main" id="{7CA6AE45-D355-9AE2-B87C-578F65DE8F64}"/>
              </a:ext>
            </a:extLst>
          </p:cNvPr>
          <p:cNvSpPr txBox="1"/>
          <p:nvPr/>
        </p:nvSpPr>
        <p:spPr>
          <a:xfrm>
            <a:off x="966952" y="720374"/>
            <a:ext cx="10415752"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are a professional web design and software development company based in India, We provide website design and graphic design services with our expert designers and programmers. We work in technologies like ASP. Net, PHP, AJAX, ecommerce, CMS solutions, flash presentation and also designs logos and brochures.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catered for web designs and development for Hotel and Travel websites, Web application development, Search Engine Optimization (SEO), Economic and effective Search Engine Marketing (SEM, PPC) is our forte and we have successfully executed offshore projects leveraging their efficiency, output and saving the cost of software development.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It is an expert in delivering online travel software including </a:t>
            </a:r>
            <a:r>
              <a:rPr lang="en-IN" sz="2400"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airline reservation system</a:t>
            </a:r>
            <a:r>
              <a:rPr lang="en-IN" sz="2400" kern="100" dirty="0">
                <a:effectLst/>
                <a:latin typeface="Calibri" panose="020F0502020204030204" pitchFamily="34" charset="0"/>
                <a:ea typeface="Calibri" panose="020F0502020204030204" pitchFamily="34" charset="0"/>
                <a:cs typeface="Calibri" panose="020F0502020204030204" pitchFamily="34" charset="0"/>
              </a:rPr>
              <a:t>, hotel reservation system, and car reservation system and holiday packages module.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920961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2849D97D-EE76-8721-1095-1CA0D8207F5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4114" y="128311"/>
            <a:ext cx="1909721" cy="402046"/>
          </a:xfrm>
          <a:prstGeom prst="rect">
            <a:avLst/>
          </a:prstGeom>
        </p:spPr>
      </p:pic>
      <p:sp>
        <p:nvSpPr>
          <p:cNvPr id="3" name="TextBox 2">
            <a:extLst>
              <a:ext uri="{FF2B5EF4-FFF2-40B4-BE49-F238E27FC236}">
                <a16:creationId xmlns:a16="http://schemas.microsoft.com/office/drawing/2014/main" id="{CCD52707-CCB7-445A-6518-F9C309A0EDDB}"/>
              </a:ext>
            </a:extLst>
          </p:cNvPr>
          <p:cNvSpPr txBox="1"/>
          <p:nvPr/>
        </p:nvSpPr>
        <p:spPr>
          <a:xfrm>
            <a:off x="956441" y="1003654"/>
            <a:ext cx="9900745" cy="502208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travel management software is specially tailored for </a:t>
            </a:r>
            <a:r>
              <a:rPr lang="en-IN" sz="2400"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management companies</a:t>
            </a:r>
            <a:r>
              <a:rPr lang="en-IN" sz="2400" kern="100" dirty="0">
                <a:effectLst/>
                <a:latin typeface="Calibri" panose="020F0502020204030204" pitchFamily="34" charset="0"/>
                <a:ea typeface="Calibri" panose="020F0502020204030204" pitchFamily="34" charset="0"/>
                <a:cs typeface="Calibri" panose="020F0502020204030204" pitchFamily="34" charset="0"/>
              </a:rPr>
              <a:t>, destination management companies, </a:t>
            </a:r>
            <a:r>
              <a:rPr lang="en-IN" sz="2400"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travel aggregators</a:t>
            </a:r>
            <a:r>
              <a:rPr lang="en-IN" sz="2400" kern="100" dirty="0">
                <a:effectLst/>
                <a:latin typeface="Calibri" panose="020F0502020204030204" pitchFamily="34" charset="0"/>
                <a:ea typeface="Calibri" panose="020F0502020204030204" pitchFamily="34" charset="0"/>
                <a:cs typeface="Calibri" panose="020F0502020204030204" pitchFamily="34" charset="0"/>
              </a:rPr>
              <a:t>, B2B B2C travel agencies, tour operators and home-based travel agents.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will connect with GDS and external supplier and wholesaler systems in real-time. We provide innovatively and cost-effective technology services and software solutions to its clients, which helps them to streamline their business processes and achieve a competitive advantage.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is an award-winning travel portal development and mobility solutions company, delivering B2B / B2C travel software, travel CRM, accounting software, car rental software and mobility solutions to global travel &amp; hospitality companies. Our booking engine is an advanced web and mobile platform solution.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133422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2849D97D-EE76-8721-1095-1CA0D8207F5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4114" y="128311"/>
            <a:ext cx="1909721" cy="402046"/>
          </a:xfrm>
          <a:prstGeom prst="rect">
            <a:avLst/>
          </a:prstGeom>
        </p:spPr>
      </p:pic>
      <p:sp>
        <p:nvSpPr>
          <p:cNvPr id="3" name="TextBox 2">
            <a:extLst>
              <a:ext uri="{FF2B5EF4-FFF2-40B4-BE49-F238E27FC236}">
                <a16:creationId xmlns:a16="http://schemas.microsoft.com/office/drawing/2014/main" id="{46790503-96A7-6A94-C806-1A6F06962085}"/>
              </a:ext>
            </a:extLst>
          </p:cNvPr>
          <p:cNvSpPr txBox="1"/>
          <p:nvPr/>
        </p:nvSpPr>
        <p:spPr>
          <a:xfrm>
            <a:off x="956441" y="853624"/>
            <a:ext cx="10668000" cy="5417252"/>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travel agencies can now implement their OTA, B2C, B2B and B2E solutions. Trawex is partner with top travel providers, GDS, Direct channel and Distributors to bring you the best fares available. Our CRM Software is a widely accepted marketing tool that is used by successful companies across the world.</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RM helps businesses to streamline the various processes in marketing, sales, and service divisions to help its users focus on customer relationship that actually matters. Customer Relationship Management solutions (CRM) are used to maximize operational efficiency and to create strong relationships with you &amp; your customers.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most critical managing function of CRM software for small businesses is to record each instance of customer interaction via its website, telephone, live chat, direct mail, marketing tools, and social media to consolidate client's information into a single CRM database of travel agencies.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237004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2849D97D-EE76-8721-1095-1CA0D8207F5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4114" y="128311"/>
            <a:ext cx="1909721" cy="402046"/>
          </a:xfrm>
          <a:prstGeom prst="rect">
            <a:avLst/>
          </a:prstGeom>
        </p:spPr>
      </p:pic>
      <p:sp>
        <p:nvSpPr>
          <p:cNvPr id="3" name="TextBox 2">
            <a:extLst>
              <a:ext uri="{FF2B5EF4-FFF2-40B4-BE49-F238E27FC236}">
                <a16:creationId xmlns:a16="http://schemas.microsoft.com/office/drawing/2014/main" id="{8DD00909-6F4D-2A93-2C20-69D3E7BA1861}"/>
              </a:ext>
            </a:extLst>
          </p:cNvPr>
          <p:cNvSpPr txBox="1"/>
          <p:nvPr/>
        </p:nvSpPr>
        <p:spPr>
          <a:xfrm>
            <a:off x="924910" y="1115546"/>
            <a:ext cx="10342179" cy="462690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solutions enable travel agencies to automate leading popular travel applications such as reservation systems, PSS, departure control systems, e-commerce applications, online booking engine and much more. Our expertise enables the growing interconnection of business processes to drive companies’ ability to quickly adapt to changing demands.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By spreading their material to 3rd party travel businesses via our creative XML Out platform, our system travel wholesalers can readily grow their activities.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is the leading in Travel Technology Solutions, offering B2B (Agents), B2C (Customers) &amp; White Label Travel Portal with GDS and third-party APIs integration. We empower tour operators, </a:t>
            </a:r>
            <a:r>
              <a:rPr lang="en-IN" sz="2400"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B2B &amp; B2C travel agencies</a:t>
            </a:r>
            <a:r>
              <a:rPr lang="en-IN" sz="2400" kern="100" dirty="0">
                <a:effectLst/>
                <a:latin typeface="Calibri" panose="020F0502020204030204" pitchFamily="34" charset="0"/>
                <a:ea typeface="Calibri" panose="020F0502020204030204" pitchFamily="34" charset="0"/>
                <a:cs typeface="Calibri" panose="020F0502020204030204" pitchFamily="34" charset="0"/>
              </a:rPr>
              <a:t>, aggregate, as well as startup travel companies globally by offering revolutionary solutions.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721568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2849D97D-EE76-8721-1095-1CA0D8207F5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4114" y="128311"/>
            <a:ext cx="1909721" cy="402046"/>
          </a:xfrm>
          <a:prstGeom prst="rect">
            <a:avLst/>
          </a:prstGeom>
        </p:spPr>
      </p:pic>
      <p:sp>
        <p:nvSpPr>
          <p:cNvPr id="3" name="TextBox 2">
            <a:extLst>
              <a:ext uri="{FF2B5EF4-FFF2-40B4-BE49-F238E27FC236}">
                <a16:creationId xmlns:a16="http://schemas.microsoft.com/office/drawing/2014/main" id="{9905C50B-3FEF-D3ED-5CF4-12519BD19040}"/>
              </a:ext>
            </a:extLst>
          </p:cNvPr>
          <p:cNvSpPr txBox="1"/>
          <p:nvPr/>
        </p:nvSpPr>
        <p:spPr>
          <a:xfrm>
            <a:off x="966951" y="1115546"/>
            <a:ext cx="10258097" cy="462690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can be designed and develop a fully customized travel portal to empower your company. You will be able to deliver online travel bookings beyond your customers’ anticipation with a seamless and impressive interface.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offer online travel deals channels B2C, B2B, B2E, B2B2C, and B2B2B travel gateways, and these B2C set-out entries can consolidate to different APIs for flights, lodgings, transports for constant stock.</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create XML based travel sites for movement specialists, visit administrators, Corporate and Start-Up movement organizations. Our B2C web-based Booking System offers the correct devices that influence the booking to work quicker and less complex for a wide range of customers - corporate or end-clients.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0149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2849D97D-EE76-8721-1095-1CA0D8207F5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4114" y="128311"/>
            <a:ext cx="1909721" cy="402046"/>
          </a:xfrm>
          <a:prstGeom prst="rect">
            <a:avLst/>
          </a:prstGeom>
        </p:spPr>
      </p:pic>
      <p:sp>
        <p:nvSpPr>
          <p:cNvPr id="3" name="TextBox 2">
            <a:extLst>
              <a:ext uri="{FF2B5EF4-FFF2-40B4-BE49-F238E27FC236}">
                <a16:creationId xmlns:a16="http://schemas.microsoft.com/office/drawing/2014/main" id="{773E96F9-8D9C-A7B0-35DE-9D65C5127185}"/>
              </a:ext>
            </a:extLst>
          </p:cNvPr>
          <p:cNvSpPr txBox="1"/>
          <p:nvPr/>
        </p:nvSpPr>
        <p:spPr>
          <a:xfrm>
            <a:off x="987972" y="1313132"/>
            <a:ext cx="10216055" cy="4231736"/>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B2C Portal Solution is intended for organizations expecting to expand productivity by offering inventories specifically to clients. We can develop a user-friendly online hotel reservation system for you.</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provide you with a suite of connectivity solutions to ensure the best quality connection and coverage by meeting all your business needs, including, Revenue management, PMS (Property Management System), and, Channel management, and secure payment gateway options.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Faster result-oriented Flight Booking engine helps to increase the revenue of the travel agency. It has been in the business of building high-performance e-Commerce websites for SMB to Enterprises for almost year ago.</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8763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2849D97D-EE76-8721-1095-1CA0D8207F5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4114" y="128311"/>
            <a:ext cx="1909721" cy="402046"/>
          </a:xfrm>
          <a:prstGeom prst="rect">
            <a:avLst/>
          </a:prstGeom>
        </p:spPr>
      </p:pic>
      <p:sp>
        <p:nvSpPr>
          <p:cNvPr id="3" name="TextBox 2">
            <a:extLst>
              <a:ext uri="{FF2B5EF4-FFF2-40B4-BE49-F238E27FC236}">
                <a16:creationId xmlns:a16="http://schemas.microsoft.com/office/drawing/2014/main" id="{33D8A030-0E75-14CD-528E-E0DCAFA3594F}"/>
              </a:ext>
            </a:extLst>
          </p:cNvPr>
          <p:cNvSpPr txBox="1"/>
          <p:nvPr/>
        </p:nvSpPr>
        <p:spPr>
          <a:xfrm>
            <a:off x="893379" y="847256"/>
            <a:ext cx="10405241" cy="55198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have built our software on the latest technology we always believe technology is a game-changer for </a:t>
            </a:r>
            <a:r>
              <a:rPr lang="en-IN" sz="2400"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agency software</a:t>
            </a:r>
            <a:r>
              <a:rPr lang="en-IN" sz="2400" kern="100" dirty="0">
                <a:effectLst/>
                <a:latin typeface="Calibri" panose="020F0502020204030204" pitchFamily="34" charset="0"/>
                <a:ea typeface="Calibri" panose="020F0502020204030204" pitchFamily="34" charset="0"/>
                <a:cs typeface="Calibri" panose="020F0502020204030204" pitchFamily="34" charset="0"/>
              </a:rPr>
              <a:t>, mid-office, B2B, B2C, Corporate Booking Engine.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Support for the Customer is always on priority. We know if clients/partner growth will help to grow us.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is the leading online travel content aggregator and a distribution solutions provider. We operate and consolidates the world's largest inventory directly linking to 50+ travel suppliers to Online Travel Agencies, Corporate Bookings, Online Travel Search and Mobile app services.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are a leading player in pull-push the multi GDS/FSC inventory at one place also, NDC airlines to benefit the end users with all ancillary services. Today Trawex is one of the fastest growing online ticket booking solutions in the SAAS space.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242749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2849D97D-EE76-8721-1095-1CA0D8207F5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4114" y="128311"/>
            <a:ext cx="1909721" cy="402046"/>
          </a:xfrm>
          <a:prstGeom prst="rect">
            <a:avLst/>
          </a:prstGeom>
        </p:spPr>
      </p:pic>
      <p:sp>
        <p:nvSpPr>
          <p:cNvPr id="3" name="TextBox 2">
            <a:extLst>
              <a:ext uri="{FF2B5EF4-FFF2-40B4-BE49-F238E27FC236}">
                <a16:creationId xmlns:a16="http://schemas.microsoft.com/office/drawing/2014/main" id="{A8A9F74B-4F42-253F-0A86-930C625673E8}"/>
              </a:ext>
            </a:extLst>
          </p:cNvPr>
          <p:cNvSpPr txBox="1"/>
          <p:nvPr/>
        </p:nvSpPr>
        <p:spPr>
          <a:xfrm>
            <a:off x="840826" y="530357"/>
            <a:ext cx="10689021" cy="591501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platform is built on the services architecture and can seamlessly connect to your existing accounting, customer and CRM systems etc, thus preserving your investments into third-party systems.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online reservation system allows them to sell hotels, tours, transfers, flights, and rent a car product, As well as dynamic packages with particular mark-up concepts for various requirements via any internet, offline or both channels or through various branch offices.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provide B2C travel services on the website of your business empowers everyday passengers to act as their own agent as they generally have access to retail prices reserved only for travel agents.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online B2C Booking System provides the right tools to make booking process faster and easier for all types of customers–corporate or end-customers.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Trawex software for travel companies worldwide as it helps them increase their profits by avoiding paying commissions to sales agents.</a:t>
            </a:r>
          </a:p>
        </p:txBody>
      </p:sp>
    </p:spTree>
    <p:extLst>
      <p:ext uri="{BB962C8B-B14F-4D97-AF65-F5344CB8AC3E}">
        <p14:creationId xmlns:p14="http://schemas.microsoft.com/office/powerpoint/2010/main" val="34649473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2849D97D-EE76-8721-1095-1CA0D8207F5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4114" y="128311"/>
            <a:ext cx="1909721" cy="402046"/>
          </a:xfrm>
          <a:prstGeom prst="rect">
            <a:avLst/>
          </a:prstGeom>
        </p:spPr>
      </p:pic>
      <p:sp>
        <p:nvSpPr>
          <p:cNvPr id="3" name="TextBox 2">
            <a:extLst>
              <a:ext uri="{FF2B5EF4-FFF2-40B4-BE49-F238E27FC236}">
                <a16:creationId xmlns:a16="http://schemas.microsoft.com/office/drawing/2014/main" id="{8D5FE954-DAE8-94E1-9723-B68AFDE519C6}"/>
              </a:ext>
            </a:extLst>
          </p:cNvPr>
          <p:cNvSpPr txBox="1"/>
          <p:nvPr/>
        </p:nvSpPr>
        <p:spPr>
          <a:xfrm>
            <a:off x="1051034" y="530357"/>
            <a:ext cx="10089931" cy="581242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It is fully scalable cloud-based reservations and back-office system comprising of a back-office administration, reservation system, stock control and inventory, web booking front end and CRM. Truly unique technology to make complex pricing package easy to aggregate; from flexible mark-ups to the seamless real-time conversion of currency.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 Portal Development is one in all solution for your entire travel-related IT requirement. We integrate with our dynamic holiday packaging platform and helps tour operators and modern-day agents manage their own flight, hotel, event, and transfer contracts and to create traditional tour operator packages.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You can create packages too, combining your stock with the suppliers that best complement your offering. Our role extends to distribution partners too. You can sell your product to our extensive client’s database. We also facilitate distribution to the customers through our API.</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573113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2849D97D-EE76-8721-1095-1CA0D8207F5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4114" y="128311"/>
            <a:ext cx="1909721" cy="402046"/>
          </a:xfrm>
          <a:prstGeom prst="rect">
            <a:avLst/>
          </a:prstGeom>
        </p:spPr>
      </p:pic>
      <p:sp>
        <p:nvSpPr>
          <p:cNvPr id="3" name="TextBox 2">
            <a:extLst>
              <a:ext uri="{FF2B5EF4-FFF2-40B4-BE49-F238E27FC236}">
                <a16:creationId xmlns:a16="http://schemas.microsoft.com/office/drawing/2014/main" id="{CF833040-9BD7-2179-5BD4-30A9F66DEFE2}"/>
              </a:ext>
            </a:extLst>
          </p:cNvPr>
          <p:cNvSpPr txBox="1"/>
          <p:nvPr/>
        </p:nvSpPr>
        <p:spPr>
          <a:xfrm>
            <a:off x="1187669" y="917960"/>
            <a:ext cx="10068910" cy="502208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This means third parties can search and book your products through one single and consistent interface. And with every function centrally controlled, you can rest assured that the latest availability and prices will always be displayed, avoiding conflicts and double bookings.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products empower Retail Sales, B2B Reseller, and Tour Operator and Business Travel, intermediaries. Trawex equips travel companies with required software tools enabling them to gain a competitive edge and increase revenue. Trawex is one of the major travel technology businesses in the world, its prides itself.</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travel engineers' have that special blend of domain experience and technology expertise to turn-out some of the most exciting travel technology applications, every day.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0346325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2849D97D-EE76-8721-1095-1CA0D8207F5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4114" y="128311"/>
            <a:ext cx="1909721" cy="402046"/>
          </a:xfrm>
          <a:prstGeom prst="rect">
            <a:avLst/>
          </a:prstGeom>
        </p:spPr>
      </p:pic>
      <p:sp>
        <p:nvSpPr>
          <p:cNvPr id="3" name="TextBox 2">
            <a:extLst>
              <a:ext uri="{FF2B5EF4-FFF2-40B4-BE49-F238E27FC236}">
                <a16:creationId xmlns:a16="http://schemas.microsoft.com/office/drawing/2014/main" id="{399BB42E-E90B-A983-0C20-8FA9715A18EA}"/>
              </a:ext>
            </a:extLst>
          </p:cNvPr>
          <p:cNvSpPr txBox="1"/>
          <p:nvPr/>
        </p:nvSpPr>
        <p:spPr>
          <a:xfrm>
            <a:off x="1040524" y="1024676"/>
            <a:ext cx="10552386" cy="502208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Trawex Web Service is driven by the OTA platform based on our own GDS &amp; Non-GDS / XML-API Travel Gateway, which extracts information from various suppliers / sources and makes it uniform on a single display format. No need to work on different XML standards of different web services, you only need to understand its standards.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specialized team who can easily manage multiple selling channels using a single application. Our Booking Engine is designed to easily set up additional users and affiliated websites.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Whenever your customer books directly with travel agents (B2B) or they prefer to shop and book online (B2C), Trawex booking engine provides the ability to service them fast and easily. Our applications are easily customized to support each client’s own brand identity and unique selling style.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597286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2849D97D-EE76-8721-1095-1CA0D8207F5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4114" y="128311"/>
            <a:ext cx="1909721" cy="402046"/>
          </a:xfrm>
          <a:prstGeom prst="rect">
            <a:avLst/>
          </a:prstGeom>
        </p:spPr>
      </p:pic>
      <p:sp>
        <p:nvSpPr>
          <p:cNvPr id="3" name="TextBox 2">
            <a:extLst>
              <a:ext uri="{FF2B5EF4-FFF2-40B4-BE49-F238E27FC236}">
                <a16:creationId xmlns:a16="http://schemas.microsoft.com/office/drawing/2014/main" id="{8B9DB608-D3E1-F085-ABD5-B946EDF3D3E2}"/>
              </a:ext>
            </a:extLst>
          </p:cNvPr>
          <p:cNvSpPr txBox="1"/>
          <p:nvPr/>
        </p:nvSpPr>
        <p:spPr>
          <a:xfrm>
            <a:off x="1103587" y="1562014"/>
            <a:ext cx="9280634" cy="3733971"/>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booking engine is accommodated by us; however, we customized the header, footer as well as the look and feel to provide a seamless online experience. We also offer completely customized application for the business owner looking to design their own solutions.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online travel booking solutions use a safe, powerful booking platform that's designed to fit the demands of suppliers and online travel agencies as well as the end-users. Real-time connectivity with suppliers ensures the more accurate and up to the minute schedules, availability and pricing are used.</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012092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2849D97D-EE76-8721-1095-1CA0D8207F5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4114" y="128311"/>
            <a:ext cx="1909721" cy="402046"/>
          </a:xfrm>
          <a:prstGeom prst="rect">
            <a:avLst/>
          </a:prstGeom>
        </p:spPr>
      </p:pic>
      <p:sp>
        <p:nvSpPr>
          <p:cNvPr id="3" name="TextBox 2">
            <a:extLst>
              <a:ext uri="{FF2B5EF4-FFF2-40B4-BE49-F238E27FC236}">
                <a16:creationId xmlns:a16="http://schemas.microsoft.com/office/drawing/2014/main" id="{37FC547F-D331-85A0-80EA-225813844209}"/>
              </a:ext>
            </a:extLst>
          </p:cNvPr>
          <p:cNvSpPr txBox="1"/>
          <p:nvPr/>
        </p:nvSpPr>
        <p:spPr>
          <a:xfrm>
            <a:off x="1061544" y="1006546"/>
            <a:ext cx="9448801" cy="4626908"/>
          </a:xfrm>
          <a:prstGeom prst="rect">
            <a:avLst/>
          </a:prstGeom>
          <a:noFill/>
        </p:spPr>
        <p:txBody>
          <a:bodyPr wrap="square">
            <a:spAutoFit/>
          </a:bodyPr>
          <a:lstStyle/>
          <a:p>
            <a:pPr algn="ctr">
              <a:lnSpc>
                <a:spcPct val="107000"/>
              </a:lnSpc>
              <a:spcAft>
                <a:spcPts val="800"/>
              </a:spcAft>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Features of the Travel Technology Company</a:t>
            </a:r>
          </a:p>
          <a:p>
            <a:pPr algn="just">
              <a:lnSpc>
                <a:spcPct val="107000"/>
              </a:lnSpc>
              <a:spcAft>
                <a:spcPts val="800"/>
              </a:spcAft>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Centralized and integrated backend Interface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Multiple Sales Channel (B2C, B2B, B2B2B, B2B2C)</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Multiple online payment gateway integration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Multilanguage and multicurrency facility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Manage multiple white label websites and sub agencies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Set credit limits &amp; deposits for subagents through mid-office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Agents’ admin interface to control their individual mark-ups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Manage bookings on behalf of B2B agents, direct client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View multilevel reports for agents &amp; sub agents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349535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2849D97D-EE76-8721-1095-1CA0D8207F5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4114" y="128311"/>
            <a:ext cx="1909721" cy="402046"/>
          </a:xfrm>
          <a:prstGeom prst="rect">
            <a:avLst/>
          </a:prstGeom>
        </p:spPr>
      </p:pic>
      <p:sp>
        <p:nvSpPr>
          <p:cNvPr id="2" name="Title 1">
            <a:extLst>
              <a:ext uri="{FF2B5EF4-FFF2-40B4-BE49-F238E27FC236}">
                <a16:creationId xmlns:a16="http://schemas.microsoft.com/office/drawing/2014/main" id="{2905EFD3-F6DA-652B-CBE2-DEE61F115A7B}"/>
              </a:ext>
            </a:extLst>
          </p:cNvPr>
          <p:cNvSpPr txBox="1">
            <a:spLocks/>
          </p:cNvSpPr>
          <p:nvPr/>
        </p:nvSpPr>
        <p:spPr>
          <a:xfrm>
            <a:off x="1284522" y="1026699"/>
            <a:ext cx="9622955"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buClr>
                <a:srgbClr val="6F6F74"/>
              </a:buClr>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buClr>
                <a:srgbClr val="6F6F74"/>
              </a:buClr>
            </a:pP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Bef>
                <a:spcPts val="0"/>
              </a:spcBef>
              <a:buClr>
                <a:srgbClr val="6F6F74"/>
              </a:buClr>
            </a:pP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https://www.trawex.com/travel-technology-solution.php</a:t>
            </a:r>
          </a:p>
          <a:p>
            <a:pPr algn="ctr">
              <a:spcBef>
                <a:spcPts val="0"/>
              </a:spcBef>
              <a:buClr>
                <a:srgbClr val="6F6F74"/>
              </a:buClr>
            </a:pPr>
            <a:endPar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buClr>
                <a:srgbClr val="6F6F74"/>
              </a:buClr>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contact@trawex.com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spcBef>
                <a:spcPts val="0"/>
              </a:spcBef>
              <a:buClr>
                <a:srgbClr val="6F6F74"/>
              </a:buClr>
            </a:pPr>
            <a:br>
              <a:rPr lang="en-IN" sz="2800"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br>
            <a:r>
              <a:rPr lang="en-IN" sz="2800"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IN" sz="2800" b="1" dirty="0">
                <a:solidFill>
                  <a:schemeClr val="tx1"/>
                </a:solidFill>
                <a:latin typeface="Calibri" panose="020F0502020204030204" pitchFamily="34" charset="0"/>
                <a:ea typeface="Calibri" panose="020F0502020204030204" pitchFamily="34" charset="0"/>
                <a:cs typeface="Calibri" panose="020F0502020204030204" pitchFamily="34" charset="0"/>
              </a:rPr>
              <a:t>91485 87111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620006600"/>
      </p:ext>
    </p:extLst>
  </p:cSld>
  <p:clrMapOvr>
    <a:masterClrMapping/>
  </p:clrMapOvr>
</p:sld>
</file>

<file path=ppt/theme/theme1.xml><?xml version="1.0" encoding="utf-8"?>
<a:theme xmlns:a="http://schemas.openxmlformats.org/drawingml/2006/main" name="Metropolitan">
  <a:themeElements>
    <a:clrScheme name="Metropolitan">
      <a:dk1>
        <a:sysClr val="windowText" lastClr="000000"/>
      </a:dk1>
      <a:lt1>
        <a:sysClr val="window" lastClr="FFFFFF"/>
      </a:lt1>
      <a:dk2>
        <a:srgbClr val="162F33"/>
      </a:dk2>
      <a:lt2>
        <a:srgbClr val="EAF0E0"/>
      </a:lt2>
      <a:accent1>
        <a:srgbClr val="50B4C8"/>
      </a:accent1>
      <a:accent2>
        <a:srgbClr val="A8B97F"/>
      </a:accent2>
      <a:accent3>
        <a:srgbClr val="9B9256"/>
      </a:accent3>
      <a:accent4>
        <a:srgbClr val="657689"/>
      </a:accent4>
      <a:accent5>
        <a:srgbClr val="7A855D"/>
      </a:accent5>
      <a:accent6>
        <a:srgbClr val="84AC9D"/>
      </a:accent6>
      <a:hlink>
        <a:srgbClr val="2370CD"/>
      </a:hlink>
      <a:folHlink>
        <a:srgbClr val="877589"/>
      </a:folHlink>
    </a:clrScheme>
    <a:fontScheme name="Metropolita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Metropolitan">
      <a:fillStyleLst>
        <a:solidFill>
          <a:schemeClr val="phClr"/>
        </a:solidFill>
        <a:gradFill rotWithShape="1">
          <a:gsLst>
            <a:gs pos="0">
              <a:schemeClr val="phClr">
                <a:tint val="70000"/>
                <a:satMod val="100000"/>
                <a:lumMod val="110000"/>
              </a:schemeClr>
            </a:gs>
            <a:gs pos="50000">
              <a:schemeClr val="phClr">
                <a:tint val="75000"/>
                <a:satMod val="101000"/>
                <a:lumMod val="105000"/>
              </a:schemeClr>
            </a:gs>
            <a:gs pos="100000">
              <a:schemeClr val="phClr">
                <a:tint val="82000"/>
                <a:satMod val="104000"/>
                <a:lumMod val="105000"/>
              </a:schemeClr>
            </a:gs>
          </a:gsLst>
          <a:lin ang="2700000" scaled="0"/>
        </a:gradFill>
        <a:gradFill rotWithShape="1">
          <a:gsLst>
            <a:gs pos="0">
              <a:schemeClr val="phClr">
                <a:tint val="97000"/>
                <a:satMod val="100000"/>
                <a:lumMod val="102000"/>
              </a:schemeClr>
            </a:gs>
            <a:gs pos="50000">
              <a:schemeClr val="phClr">
                <a:shade val="100000"/>
                <a:satMod val="100000"/>
                <a:lumMod val="100000"/>
              </a:schemeClr>
            </a:gs>
            <a:gs pos="100000">
              <a:schemeClr val="phClr">
                <a:shade val="80000"/>
                <a:satMod val="100000"/>
                <a:lumMod val="99000"/>
              </a:schemeClr>
            </a:gs>
          </a:gsLst>
          <a:lin ang="27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solidFill>
          <a:schemeClr val="phClr">
            <a:shade val="95000"/>
            <a:satMod val="170000"/>
          </a:schemeClr>
        </a:solidFill>
      </a:bgFillStyleLst>
    </a:fmtScheme>
  </a:themeElements>
  <a:objectDefaults/>
  <a:extraClrSchemeLst/>
  <a:extLst>
    <a:ext uri="{05A4C25C-085E-4340-85A3-A5531E510DB2}">
      <thm15:themeFamily xmlns:thm15="http://schemas.microsoft.com/office/thememl/2012/main" name="Metropolitan" id="{4C5440D6-04D2-4954-96CF-F251137069B2}" vid="{79CFCA13-9412-4290-BB4B-85112F88857B}"/>
    </a:ext>
  </a:extLst>
</a:theme>
</file>

<file path=docProps/app.xml><?xml version="1.0" encoding="utf-8"?>
<Properties xmlns="http://schemas.openxmlformats.org/officeDocument/2006/extended-properties" xmlns:vt="http://schemas.openxmlformats.org/officeDocument/2006/docPropsVTypes">
  <Template>Metropolitan</Template>
  <TotalTime>38</TotalTime>
  <Words>3276</Words>
  <Application>Microsoft Office PowerPoint</Application>
  <PresentationFormat>Widescreen</PresentationFormat>
  <Paragraphs>100</Paragraphs>
  <Slides>27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27</vt:i4>
      </vt:variant>
    </vt:vector>
  </HeadingPairs>
  <TitlesOfParts>
    <vt:vector size="33" baseType="lpstr">
      <vt:lpstr>Arial</vt:lpstr>
      <vt:lpstr>Calibri</vt:lpstr>
      <vt:lpstr>Calibri Light</vt:lpstr>
      <vt:lpstr>Symbol</vt:lpstr>
      <vt:lpstr>Times New Roman</vt:lpstr>
      <vt:lpstr>Metropolitan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anu suya</dc:creator>
  <cp:lastModifiedBy>anu suya</cp:lastModifiedBy>
  <cp:revision>6</cp:revision>
  <dcterms:created xsi:type="dcterms:W3CDTF">2024-05-17T11:01:52Z</dcterms:created>
  <dcterms:modified xsi:type="dcterms:W3CDTF">2024-05-17T12:02:15Z</dcterms:modified>
</cp:coreProperties>
</file>