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5" d="100"/>
          <a:sy n="85" d="100"/>
        </p:scale>
        <p:origin x="590"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ACD8460-4AFC-4342-BE26-690889AD2AD7}" type="datetimeFigureOut">
              <a:rPr lang="en-US" smtClean="0"/>
              <a:t>6/26/2024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B5C89D4-7BF1-419B-9D2C-8EAA70AB1893}" type="slidenum">
              <a:rPr lang="en-US" smtClean="0"/>
              <a:t>‹#›</a:t>
            </a:fld>
            <a:endParaRPr lang="en-US" dirty="0"/>
          </a:p>
        </p:txBody>
      </p:sp>
    </p:spTree>
    <p:extLst>
      <p:ext uri="{BB962C8B-B14F-4D97-AF65-F5344CB8AC3E}">
        <p14:creationId xmlns:p14="http://schemas.microsoft.com/office/powerpoint/2010/main" val="13609952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ACD8460-4AFC-4342-BE26-690889AD2AD7}" type="datetimeFigureOut">
              <a:rPr lang="en-US" smtClean="0"/>
              <a:t>6/26/2024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B5C89D4-7BF1-419B-9D2C-8EAA70AB1893}" type="slidenum">
              <a:rPr lang="en-US" smtClean="0"/>
              <a:t>‹#›</a:t>
            </a:fld>
            <a:endParaRPr lang="en-US" dirty="0"/>
          </a:p>
        </p:txBody>
      </p:sp>
    </p:spTree>
    <p:extLst>
      <p:ext uri="{BB962C8B-B14F-4D97-AF65-F5344CB8AC3E}">
        <p14:creationId xmlns:p14="http://schemas.microsoft.com/office/powerpoint/2010/main" val="10575828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ACD8460-4AFC-4342-BE26-690889AD2AD7}" type="datetimeFigureOut">
              <a:rPr lang="en-US" smtClean="0"/>
              <a:t>6/26/2024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B5C89D4-7BF1-419B-9D2C-8EAA70AB1893}" type="slidenum">
              <a:rPr lang="en-US" smtClean="0"/>
              <a:t>‹#›</a:t>
            </a:fld>
            <a:endParaRPr lang="en-US" dirty="0"/>
          </a:p>
        </p:txBody>
      </p:sp>
    </p:spTree>
    <p:extLst>
      <p:ext uri="{BB962C8B-B14F-4D97-AF65-F5344CB8AC3E}">
        <p14:creationId xmlns:p14="http://schemas.microsoft.com/office/powerpoint/2010/main" val="9851942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ACD8460-4AFC-4342-BE26-690889AD2AD7}" type="datetimeFigureOut">
              <a:rPr lang="en-US" smtClean="0"/>
              <a:t>6/26/2024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B5C89D4-7BF1-419B-9D2C-8EAA70AB1893}" type="slidenum">
              <a:rPr lang="en-US" smtClean="0"/>
              <a:t>‹#›</a:t>
            </a:fld>
            <a:endParaRPr lang="en-US" dirty="0"/>
          </a:p>
        </p:txBody>
      </p:sp>
    </p:spTree>
    <p:extLst>
      <p:ext uri="{BB962C8B-B14F-4D97-AF65-F5344CB8AC3E}">
        <p14:creationId xmlns:p14="http://schemas.microsoft.com/office/powerpoint/2010/main" val="31724656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ACD8460-4AFC-4342-BE26-690889AD2AD7}" type="datetimeFigureOut">
              <a:rPr lang="en-US" smtClean="0"/>
              <a:t>6/26/2024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B5C89D4-7BF1-419B-9D2C-8EAA70AB1893}" type="slidenum">
              <a:rPr lang="en-US" smtClean="0"/>
              <a:t>‹#›</a:t>
            </a:fld>
            <a:endParaRPr lang="en-US" dirty="0"/>
          </a:p>
        </p:txBody>
      </p:sp>
    </p:spTree>
    <p:extLst>
      <p:ext uri="{BB962C8B-B14F-4D97-AF65-F5344CB8AC3E}">
        <p14:creationId xmlns:p14="http://schemas.microsoft.com/office/powerpoint/2010/main" val="33306509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ACD8460-4AFC-4342-BE26-690889AD2AD7}" type="datetimeFigureOut">
              <a:rPr lang="en-US" smtClean="0"/>
              <a:t>6/26/2024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B5C89D4-7BF1-419B-9D2C-8EAA70AB1893}" type="slidenum">
              <a:rPr lang="en-US" smtClean="0"/>
              <a:t>‹#›</a:t>
            </a:fld>
            <a:endParaRPr lang="en-US" dirty="0"/>
          </a:p>
        </p:txBody>
      </p:sp>
    </p:spTree>
    <p:extLst>
      <p:ext uri="{BB962C8B-B14F-4D97-AF65-F5344CB8AC3E}">
        <p14:creationId xmlns:p14="http://schemas.microsoft.com/office/powerpoint/2010/main" val="37310880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ACD8460-4AFC-4342-BE26-690889AD2AD7}" type="datetimeFigureOut">
              <a:rPr lang="en-US" smtClean="0"/>
              <a:t>6/26/2024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B5C89D4-7BF1-419B-9D2C-8EAA70AB1893}" type="slidenum">
              <a:rPr lang="en-US" smtClean="0"/>
              <a:t>‹#›</a:t>
            </a:fld>
            <a:endParaRPr lang="en-US" dirty="0"/>
          </a:p>
        </p:txBody>
      </p:sp>
    </p:spTree>
    <p:extLst>
      <p:ext uri="{BB962C8B-B14F-4D97-AF65-F5344CB8AC3E}">
        <p14:creationId xmlns:p14="http://schemas.microsoft.com/office/powerpoint/2010/main" val="39031341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ACD8460-4AFC-4342-BE26-690889AD2AD7}" type="datetimeFigureOut">
              <a:rPr lang="en-US" smtClean="0"/>
              <a:t>6/26/2024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B5C89D4-7BF1-419B-9D2C-8EAA70AB1893}" type="slidenum">
              <a:rPr lang="en-US" smtClean="0"/>
              <a:t>‹#›</a:t>
            </a:fld>
            <a:endParaRPr lang="en-US" dirty="0"/>
          </a:p>
        </p:txBody>
      </p:sp>
    </p:spTree>
    <p:extLst>
      <p:ext uri="{BB962C8B-B14F-4D97-AF65-F5344CB8AC3E}">
        <p14:creationId xmlns:p14="http://schemas.microsoft.com/office/powerpoint/2010/main" val="30882252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ACD8460-4AFC-4342-BE26-690889AD2AD7}" type="datetimeFigureOut">
              <a:rPr lang="en-US" smtClean="0"/>
              <a:t>6/26/2024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B5C89D4-7BF1-419B-9D2C-8EAA70AB1893}" type="slidenum">
              <a:rPr lang="en-US" smtClean="0"/>
              <a:t>‹#›</a:t>
            </a:fld>
            <a:endParaRPr lang="en-US" dirty="0"/>
          </a:p>
        </p:txBody>
      </p:sp>
    </p:spTree>
    <p:extLst>
      <p:ext uri="{BB962C8B-B14F-4D97-AF65-F5344CB8AC3E}">
        <p14:creationId xmlns:p14="http://schemas.microsoft.com/office/powerpoint/2010/main" val="2069867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ACD8460-4AFC-4342-BE26-690889AD2AD7}" type="datetimeFigureOut">
              <a:rPr lang="en-US" smtClean="0"/>
              <a:t>6/26/2024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B5C89D4-7BF1-419B-9D2C-8EAA70AB1893}" type="slidenum">
              <a:rPr lang="en-US" smtClean="0"/>
              <a:t>‹#›</a:t>
            </a:fld>
            <a:endParaRPr lang="en-US" dirty="0"/>
          </a:p>
        </p:txBody>
      </p:sp>
    </p:spTree>
    <p:extLst>
      <p:ext uri="{BB962C8B-B14F-4D97-AF65-F5344CB8AC3E}">
        <p14:creationId xmlns:p14="http://schemas.microsoft.com/office/powerpoint/2010/main" val="27043691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ACD8460-4AFC-4342-BE26-690889AD2AD7}" type="datetimeFigureOut">
              <a:rPr lang="en-US" smtClean="0"/>
              <a:t>6/26/2024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B5C89D4-7BF1-419B-9D2C-8EAA70AB1893}" type="slidenum">
              <a:rPr lang="en-US" smtClean="0"/>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250992099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ACD8460-4AFC-4342-BE26-690889AD2AD7}" type="datetimeFigureOut">
              <a:rPr lang="en-US" smtClean="0"/>
              <a:t>6/26/2024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B5C89D4-7BF1-419B-9D2C-8EAA70AB1893}" type="slidenum">
              <a:rPr lang="en-US" smtClean="0"/>
              <a:t>‹#›</a:t>
            </a:fld>
            <a:endParaRPr lang="en-US" dirty="0"/>
          </a:p>
        </p:txBody>
      </p:sp>
    </p:spTree>
    <p:extLst>
      <p:ext uri="{BB962C8B-B14F-4D97-AF65-F5344CB8AC3E}">
        <p14:creationId xmlns:p14="http://schemas.microsoft.com/office/powerpoint/2010/main" val="218600061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ACD8460-4AFC-4342-BE26-690889AD2AD7}" type="datetimeFigureOut">
              <a:rPr lang="en-US" smtClean="0"/>
              <a:t>6/26/2024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B5C89D4-7BF1-419B-9D2C-8EAA70AB1893}" type="slidenum">
              <a:rPr lang="en-US" smtClean="0"/>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10570360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ACD8460-4AFC-4342-BE26-690889AD2AD7}" type="datetimeFigureOut">
              <a:rPr lang="en-US" smtClean="0"/>
              <a:t>6/26/2024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B5C89D4-7BF1-419B-9D2C-8EAA70AB1893}" type="slidenum">
              <a:rPr lang="en-US" smtClean="0"/>
              <a:t>‹#›</a:t>
            </a:fld>
            <a:endParaRPr lang="en-US" dirty="0"/>
          </a:p>
        </p:txBody>
      </p:sp>
    </p:spTree>
    <p:extLst>
      <p:ext uri="{BB962C8B-B14F-4D97-AF65-F5344CB8AC3E}">
        <p14:creationId xmlns:p14="http://schemas.microsoft.com/office/powerpoint/2010/main" val="189628230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ACD8460-4AFC-4342-BE26-690889AD2AD7}" type="datetimeFigureOut">
              <a:rPr lang="en-US" smtClean="0"/>
              <a:t>6/26/2024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B5C89D4-7BF1-419B-9D2C-8EAA70AB1893}" type="slidenum">
              <a:rPr lang="en-US" smtClean="0"/>
              <a:t>‹#›</a:t>
            </a:fld>
            <a:endParaRPr lang="en-US" dirty="0"/>
          </a:p>
        </p:txBody>
      </p:sp>
    </p:spTree>
    <p:extLst>
      <p:ext uri="{BB962C8B-B14F-4D97-AF65-F5344CB8AC3E}">
        <p14:creationId xmlns:p14="http://schemas.microsoft.com/office/powerpoint/2010/main" val="386591640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ACD8460-4AFC-4342-BE26-690889AD2AD7}" type="datetimeFigureOut">
              <a:rPr lang="en-US" smtClean="0"/>
              <a:t>6/26/2024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B5C89D4-7BF1-419B-9D2C-8EAA70AB1893}" type="slidenum">
              <a:rPr lang="en-US" smtClean="0"/>
              <a:t>‹#›</a:t>
            </a:fld>
            <a:endParaRPr lang="en-US" dirty="0"/>
          </a:p>
        </p:txBody>
      </p:sp>
    </p:spTree>
    <p:extLst>
      <p:ext uri="{BB962C8B-B14F-4D97-AF65-F5344CB8AC3E}">
        <p14:creationId xmlns:p14="http://schemas.microsoft.com/office/powerpoint/2010/main" val="11683898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FACD8460-4AFC-4342-BE26-690889AD2AD7}" type="datetimeFigureOut">
              <a:rPr lang="en-US" smtClean="0"/>
              <a:t>6/26/2024</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4B5C89D4-7BF1-419B-9D2C-8EAA70AB1893}" type="slidenum">
              <a:rPr lang="en-US" smtClean="0"/>
              <a:t>‹#›</a:t>
            </a:fld>
            <a:endParaRPr lang="en-US" dirty="0"/>
          </a:p>
        </p:txBody>
      </p:sp>
    </p:spTree>
    <p:extLst>
      <p:ext uri="{BB962C8B-B14F-4D97-AF65-F5344CB8AC3E}">
        <p14:creationId xmlns:p14="http://schemas.microsoft.com/office/powerpoint/2010/main" val="240436976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ailto:contact@flightslogic.com" TargetMode="External"/><Relationship Id="rId1" Type="http://schemas.openxmlformats.org/officeDocument/2006/relationships/slideLayout" Target="../slideLayouts/slideLayout6.xml"/><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flightslogic.com/flight-reservation-system.php" TargetMode="Externa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flightslogic.com/online-air-ticket-booking-system.php" TargetMode="Externa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flightslogic.com/flight-booking-system.php" TargetMode="Externa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flightslogic.com/central-reservation-system.php" TargetMode="Externa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flightslogic.com/online-booking-solution.php" TargetMode="Externa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flightslogic.com/online-booking-software-for-tour-operators.php" TargetMode="Externa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hyperlink" Target="mailto:contact@flightslogic.com" TargetMode="External"/><Relationship Id="rId2" Type="http://schemas.openxmlformats.org/officeDocument/2006/relationships/hyperlink" Target="https://www.flightslogic.com/internet-booking-engine.php" TargetMode="External"/><Relationship Id="rId1" Type="http://schemas.openxmlformats.org/officeDocument/2006/relationships/slideLayout" Target="../slideLayouts/slideLayout6.xml"/><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490D07A-BFEB-417C-9AC2-3D4BF33C26D3}"/>
              </a:ext>
            </a:extLst>
          </p:cNvPr>
          <p:cNvSpPr>
            <a:spLocks noGrp="1"/>
          </p:cNvSpPr>
          <p:nvPr>
            <p:ph type="title"/>
          </p:nvPr>
        </p:nvSpPr>
        <p:spPr>
          <a:xfrm>
            <a:off x="856628" y="651896"/>
            <a:ext cx="8596668" cy="932329"/>
          </a:xfrm>
        </p:spPr>
        <p:txBody>
          <a:bodyPr>
            <a:normAutofit/>
          </a:bodyPr>
          <a:lstStyle/>
          <a:p>
            <a:pPr algn="ctr"/>
            <a:r>
              <a:rPr lang="en-US" b="1" dirty="0">
                <a:effectLst/>
                <a:latin typeface="Calibri" panose="020F0502020204030204" pitchFamily="34" charset="0"/>
                <a:ea typeface="Calibri" panose="020F0502020204030204" pitchFamily="34" charset="0"/>
                <a:cs typeface="Times New Roman" panose="02020603050405020304" pitchFamily="18" charset="0"/>
              </a:rPr>
              <a:t>Internet Booking Engine</a:t>
            </a:r>
            <a:endParaRPr lang="en-US" sz="6000" dirty="0"/>
          </a:p>
        </p:txBody>
      </p:sp>
      <p:grpSp>
        <p:nvGrpSpPr>
          <p:cNvPr id="5" name="Group 4">
            <a:extLst>
              <a:ext uri="{FF2B5EF4-FFF2-40B4-BE49-F238E27FC236}">
                <a16:creationId xmlns:a16="http://schemas.microsoft.com/office/drawing/2014/main" id="{147AE848-818A-480E-900D-3A40D8F0869E}"/>
              </a:ext>
            </a:extLst>
          </p:cNvPr>
          <p:cNvGrpSpPr/>
          <p:nvPr/>
        </p:nvGrpSpPr>
        <p:grpSpPr>
          <a:xfrm>
            <a:off x="3244996" y="5011271"/>
            <a:ext cx="3994184" cy="838645"/>
            <a:chOff x="3166835" y="5046509"/>
            <a:chExt cx="3994184" cy="838645"/>
          </a:xfrm>
        </p:grpSpPr>
        <p:sp>
          <p:nvSpPr>
            <p:cNvPr id="6" name="TextBox 5">
              <a:extLst>
                <a:ext uri="{FF2B5EF4-FFF2-40B4-BE49-F238E27FC236}">
                  <a16:creationId xmlns:a16="http://schemas.microsoft.com/office/drawing/2014/main" id="{672E558B-3E8B-430B-B9C8-741C25FED9CC}"/>
                </a:ext>
              </a:extLst>
            </p:cNvPr>
            <p:cNvSpPr txBox="1"/>
            <p:nvPr/>
          </p:nvSpPr>
          <p:spPr>
            <a:xfrm>
              <a:off x="3166835" y="5046509"/>
              <a:ext cx="3994184" cy="400110"/>
            </a:xfrm>
            <a:prstGeom prst="rect">
              <a:avLst/>
            </a:prstGeom>
            <a:noFill/>
          </p:spPr>
          <p:txBody>
            <a:bodyPr wrap="square" rtlCol="0">
              <a:spAutoFit/>
            </a:bodyPr>
            <a:lstStyle/>
            <a:p>
              <a:pPr algn="ctr"/>
              <a:r>
                <a:rPr lang="en-IN" sz="2000" b="1" dirty="0">
                  <a:latin typeface="Calibri" panose="020F0502020204030204" pitchFamily="34" charset="0"/>
                  <a:ea typeface="Calibri" panose="020F0502020204030204" pitchFamily="34" charset="0"/>
                  <a:cs typeface="Calibri" panose="020F0502020204030204" pitchFamily="34" charset="0"/>
                </a:rPr>
                <a:t>Email id : </a:t>
              </a:r>
              <a:r>
                <a:rPr lang="en-IN" sz="2000" dirty="0">
                  <a:latin typeface="Calibri" panose="020F0502020204030204" pitchFamily="34" charset="0"/>
                  <a:ea typeface="Calibri" panose="020F0502020204030204" pitchFamily="34" charset="0"/>
                  <a:cs typeface="Calibri" panose="020F0502020204030204" pitchFamily="34" charset="0"/>
                  <a:hlinkClick r:id="rId2"/>
                </a:rPr>
                <a:t>contact@flightslogic.com</a:t>
              </a:r>
              <a:endParaRPr lang="en-IN" sz="2000" dirty="0">
                <a:latin typeface="Calibri" panose="020F0502020204030204" pitchFamily="34" charset="0"/>
                <a:ea typeface="Calibri" panose="020F0502020204030204" pitchFamily="34" charset="0"/>
                <a:cs typeface="Calibri" panose="020F0502020204030204" pitchFamily="34" charset="0"/>
              </a:endParaRPr>
            </a:p>
          </p:txBody>
        </p:sp>
        <p:sp>
          <p:nvSpPr>
            <p:cNvPr id="7" name="TextBox 6">
              <a:extLst>
                <a:ext uri="{FF2B5EF4-FFF2-40B4-BE49-F238E27FC236}">
                  <a16:creationId xmlns:a16="http://schemas.microsoft.com/office/drawing/2014/main" id="{F85DF2A1-D5F8-45C5-8F07-348526A2A7A3}"/>
                </a:ext>
              </a:extLst>
            </p:cNvPr>
            <p:cNvSpPr txBox="1"/>
            <p:nvPr/>
          </p:nvSpPr>
          <p:spPr>
            <a:xfrm>
              <a:off x="3257711" y="5515822"/>
              <a:ext cx="2847254" cy="369332"/>
            </a:xfrm>
            <a:prstGeom prst="rect">
              <a:avLst/>
            </a:prstGeom>
            <a:noFill/>
          </p:spPr>
          <p:txBody>
            <a:bodyPr wrap="none" rtlCol="0">
              <a:spAutoFit/>
            </a:bodyPr>
            <a:lstStyle/>
            <a:p>
              <a:r>
                <a:rPr lang="en-US" b="1" dirty="0"/>
                <a:t>Phone No : </a:t>
              </a:r>
              <a:r>
                <a:rPr lang="en-US" b="1" dirty="0">
                  <a:solidFill>
                    <a:schemeClr val="accent6">
                      <a:lumMod val="75000"/>
                    </a:schemeClr>
                  </a:solidFill>
                </a:rPr>
                <a:t>97312 78600</a:t>
              </a:r>
            </a:p>
          </p:txBody>
        </p:sp>
      </p:grpSp>
      <p:pic>
        <p:nvPicPr>
          <p:cNvPr id="8" name="Picture 7">
            <a:extLst>
              <a:ext uri="{FF2B5EF4-FFF2-40B4-BE49-F238E27FC236}">
                <a16:creationId xmlns:a16="http://schemas.microsoft.com/office/drawing/2014/main" id="{CFD1A22A-5301-4F44-89B4-953DE553A23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57942" y="90711"/>
            <a:ext cx="2434884" cy="509924"/>
          </a:xfrm>
          <a:prstGeom prst="rect">
            <a:avLst/>
          </a:prstGeom>
        </p:spPr>
      </p:pic>
      <p:pic>
        <p:nvPicPr>
          <p:cNvPr id="10" name="Picture 9">
            <a:extLst>
              <a:ext uri="{FF2B5EF4-FFF2-40B4-BE49-F238E27FC236}">
                <a16:creationId xmlns:a16="http://schemas.microsoft.com/office/drawing/2014/main" id="{9599BA1A-44A6-4BFD-B24F-6F73D7C2BC8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64853" y="1653428"/>
            <a:ext cx="7418854" cy="2853405"/>
          </a:xfrm>
          <a:prstGeom prst="rect">
            <a:avLst/>
          </a:prstGeom>
        </p:spPr>
      </p:pic>
    </p:spTree>
    <p:extLst>
      <p:ext uri="{BB962C8B-B14F-4D97-AF65-F5344CB8AC3E}">
        <p14:creationId xmlns:p14="http://schemas.microsoft.com/office/powerpoint/2010/main" val="39014497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AE215C-2F59-4EFD-BDB8-F249732A2192}"/>
              </a:ext>
            </a:extLst>
          </p:cNvPr>
          <p:cNvSpPr>
            <a:spLocks noGrp="1"/>
          </p:cNvSpPr>
          <p:nvPr>
            <p:ph type="title"/>
          </p:nvPr>
        </p:nvSpPr>
        <p:spPr>
          <a:xfrm>
            <a:off x="659404" y="143435"/>
            <a:ext cx="8596668" cy="591671"/>
          </a:xfrm>
        </p:spPr>
        <p:txBody>
          <a:bodyPr>
            <a:normAutofit/>
          </a:bodyPr>
          <a:lstStyle/>
          <a:p>
            <a:pPr algn="ctr"/>
            <a:r>
              <a:rPr lang="en-US" sz="2400" b="1" dirty="0">
                <a:effectLst/>
                <a:latin typeface="Calibri" panose="020F0502020204030204" pitchFamily="34" charset="0"/>
                <a:ea typeface="Calibri" panose="020F0502020204030204" pitchFamily="34" charset="0"/>
                <a:cs typeface="Times New Roman" panose="02020603050405020304" pitchFamily="18" charset="0"/>
              </a:rPr>
              <a:t>The Ideal Internet Booking Engine for Your Travel Business! </a:t>
            </a:r>
            <a:endParaRPr lang="en-US" sz="4400" dirty="0"/>
          </a:p>
        </p:txBody>
      </p:sp>
      <p:sp>
        <p:nvSpPr>
          <p:cNvPr id="4" name="TextBox 3">
            <a:extLst>
              <a:ext uri="{FF2B5EF4-FFF2-40B4-BE49-F238E27FC236}">
                <a16:creationId xmlns:a16="http://schemas.microsoft.com/office/drawing/2014/main" id="{ADB59C86-339F-468F-9FCC-25DB70907D5E}"/>
              </a:ext>
            </a:extLst>
          </p:cNvPr>
          <p:cNvSpPr txBox="1"/>
          <p:nvPr/>
        </p:nvSpPr>
        <p:spPr>
          <a:xfrm>
            <a:off x="584082" y="833718"/>
            <a:ext cx="8596668" cy="5630324"/>
          </a:xfrm>
          <a:prstGeom prst="rect">
            <a:avLst/>
          </a:prstGeom>
          <a:noFill/>
        </p:spPr>
        <p:txBody>
          <a:bodyPr wrap="square">
            <a:spAutoFit/>
          </a:bodyPr>
          <a:lstStyle/>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FlightsLogic Internet Booking links your booking system with the Internet to form an online booking system. Create your products reserved online. Our Internet Booking makes your products obtainable online in your existing website layout.</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Our Internet Booking supports you in each B2B and B2C. We have designed our Internet Booking in such a way that we can integrate it with your existing system landforms.</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Here, the important goals are to win new clients and simplify your work processes. Our Internet Booking permits B2B and B2C through travel agents, tour operators, and travel industry across the world. The Internet Booking, therefore, drives traffic to your website, because your business partner Internet pages have backlinks to your website.</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Travelers see it as being more convenient because they can create their booking at their leisure rather than having to attend until you’re at your table. </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FlightsLogic Internet Booking is a web-based booking system that enables passengers to form bookings and manage their </a:t>
            </a:r>
            <a:r>
              <a:rPr lang="en-US" sz="18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2"/>
              </a:rPr>
              <a:t>flight reservations</a:t>
            </a:r>
            <a:r>
              <a:rPr lang="en-US" sz="1800" dirty="0">
                <a:effectLst/>
                <a:latin typeface="Calibri" panose="020F0502020204030204" pitchFamily="34" charset="0"/>
                <a:ea typeface="Calibri" panose="020F0502020204030204" pitchFamily="34" charset="0"/>
                <a:cs typeface="Times New Roman" panose="02020603050405020304" pitchFamily="18" charset="0"/>
              </a:rPr>
              <a:t> and have the benefit of different services obtainable.</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Our Internet Booking is extremely customizable, internet booking for airlines. Its responsive interface is appropriate for each mobile, Android and net.</a:t>
            </a:r>
          </a:p>
        </p:txBody>
      </p:sp>
      <p:pic>
        <p:nvPicPr>
          <p:cNvPr id="5" name="Picture 4">
            <a:extLst>
              <a:ext uri="{FF2B5EF4-FFF2-40B4-BE49-F238E27FC236}">
                <a16:creationId xmlns:a16="http://schemas.microsoft.com/office/drawing/2014/main" id="{05442C24-EC49-4BCA-A60C-23C1802710F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57942" y="90711"/>
            <a:ext cx="2434884" cy="509924"/>
          </a:xfrm>
          <a:prstGeom prst="rect">
            <a:avLst/>
          </a:prstGeom>
        </p:spPr>
      </p:pic>
    </p:spTree>
    <p:extLst>
      <p:ext uri="{BB962C8B-B14F-4D97-AF65-F5344CB8AC3E}">
        <p14:creationId xmlns:p14="http://schemas.microsoft.com/office/powerpoint/2010/main" val="30451794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74B0AA41-D5E7-4282-A2A5-213848B7D5FC}"/>
              </a:ext>
            </a:extLst>
          </p:cNvPr>
          <p:cNvSpPr txBox="1"/>
          <p:nvPr/>
        </p:nvSpPr>
        <p:spPr>
          <a:xfrm>
            <a:off x="484095" y="280387"/>
            <a:ext cx="8836958" cy="6325642"/>
          </a:xfrm>
          <a:prstGeom prst="rect">
            <a:avLst/>
          </a:prstGeom>
          <a:noFill/>
        </p:spPr>
        <p:txBody>
          <a:bodyPr wrap="square">
            <a:spAutoFit/>
          </a:bodyPr>
          <a:lstStyle/>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Our Internet Booking contains a convenient graphical user interface that enables the planning of targeted booking processes and offers, providing insights from completely different market segments.</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With our Internet Booking, passengers can book, modify flights and receive mobile boarding passes themselves, without having to decision airline agents or visit airline offices and counters. A website’s internet booking is that the software being used to secure online bookings.</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FlightsLogic internet booking engine permits clients to specify their travel needs like the Flight and class of travel. There are several advantages to using internet booking engines.</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But all of them can have an honest impact on your business and plenty of them, when used in conjunction, can offer you a way bigger return than if you were to use only the options in isolation.</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As flight booking online continues to provide more and more air travel content, options, and varieties, the market goes to still grow and thrive.</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This is necessary when you’re making an attempt to provide your customers the best provide you can, generally, you can offer them a superior offer when you provide your own internet booking engine. </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FlightsLogic </a:t>
            </a:r>
            <a:r>
              <a:rPr lang="en-US" sz="18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2"/>
              </a:rPr>
              <a:t>Internet Booking System</a:t>
            </a:r>
            <a:r>
              <a:rPr lang="en-US" sz="1800" dirty="0">
                <a:effectLst/>
                <a:latin typeface="Calibri" panose="020F0502020204030204" pitchFamily="34" charset="0"/>
                <a:ea typeface="Calibri" panose="020F0502020204030204" pitchFamily="34" charset="0"/>
                <a:cs typeface="Times New Roman" panose="02020603050405020304" pitchFamily="18" charset="0"/>
              </a:rPr>
              <a:t> can combine multiple services (like flights etc.) and will be integrated from a third-party seller (like Bookings.com etc.) into the website.</a:t>
            </a:r>
          </a:p>
        </p:txBody>
      </p:sp>
      <p:pic>
        <p:nvPicPr>
          <p:cNvPr id="5" name="Picture 4">
            <a:extLst>
              <a:ext uri="{FF2B5EF4-FFF2-40B4-BE49-F238E27FC236}">
                <a16:creationId xmlns:a16="http://schemas.microsoft.com/office/drawing/2014/main" id="{AC1940DE-DABF-44BB-B37A-DEAEE348301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57942" y="90711"/>
            <a:ext cx="2434884" cy="509924"/>
          </a:xfrm>
          <a:prstGeom prst="rect">
            <a:avLst/>
          </a:prstGeom>
        </p:spPr>
      </p:pic>
    </p:spTree>
    <p:extLst>
      <p:ext uri="{BB962C8B-B14F-4D97-AF65-F5344CB8AC3E}">
        <p14:creationId xmlns:p14="http://schemas.microsoft.com/office/powerpoint/2010/main" val="38474063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152F29-0137-43A4-AA19-2B9344006F11}"/>
              </a:ext>
            </a:extLst>
          </p:cNvPr>
          <p:cNvSpPr>
            <a:spLocks noGrp="1"/>
          </p:cNvSpPr>
          <p:nvPr>
            <p:ph type="title"/>
          </p:nvPr>
        </p:nvSpPr>
        <p:spPr>
          <a:xfrm>
            <a:off x="686299" y="0"/>
            <a:ext cx="8596668" cy="600635"/>
          </a:xfrm>
        </p:spPr>
        <p:txBody>
          <a:bodyPr>
            <a:normAutofit/>
          </a:bodyPr>
          <a:lstStyle/>
          <a:p>
            <a:pPr algn="ctr"/>
            <a:r>
              <a:rPr lang="en-US" sz="2400" b="1" dirty="0">
                <a:effectLst/>
                <a:latin typeface="Calibri" panose="020F0502020204030204" pitchFamily="34" charset="0"/>
                <a:ea typeface="Calibri" panose="020F0502020204030204" pitchFamily="34" charset="0"/>
                <a:cs typeface="Times New Roman" panose="02020603050405020304" pitchFamily="18" charset="0"/>
              </a:rPr>
              <a:t>Why Travel Agency Need an Online Travel Booking Engine?</a:t>
            </a:r>
            <a:endParaRPr lang="en-US" sz="4400" dirty="0"/>
          </a:p>
        </p:txBody>
      </p:sp>
      <p:sp>
        <p:nvSpPr>
          <p:cNvPr id="4" name="TextBox 3">
            <a:extLst>
              <a:ext uri="{FF2B5EF4-FFF2-40B4-BE49-F238E27FC236}">
                <a16:creationId xmlns:a16="http://schemas.microsoft.com/office/drawing/2014/main" id="{06D8358F-BB25-4906-805C-3F5C97183708}"/>
              </a:ext>
            </a:extLst>
          </p:cNvPr>
          <p:cNvSpPr txBox="1"/>
          <p:nvPr/>
        </p:nvSpPr>
        <p:spPr>
          <a:xfrm>
            <a:off x="267183" y="690282"/>
            <a:ext cx="9289192" cy="5868273"/>
          </a:xfrm>
          <a:prstGeom prst="rect">
            <a:avLst/>
          </a:prstGeom>
          <a:noFill/>
        </p:spPr>
        <p:txBody>
          <a:bodyPr wrap="square">
            <a:spAutoFit/>
          </a:bodyPr>
          <a:lstStyle/>
          <a:p>
            <a:pPr marL="285750" marR="0" indent="-285750" algn="just">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At FlightsLogic, we perceive however necessary the Internet Booking System is to you and your business. Comprehending that we use best in industry technology to provide you with a smart and powerful Internet Booking System that gets you enormous bookings for zero commission right from your travel website.</a:t>
            </a:r>
          </a:p>
          <a:p>
            <a:pPr marL="285750" marR="0" indent="-285750" algn="just">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With bigger access, Internet Booking System is the method the travel industry will continue to grow, and provide higher client service by meeting the wants of their customers at a time that is convenient for them.</a:t>
            </a:r>
          </a:p>
          <a:p>
            <a:pPr marL="285750" marR="0" indent="-285750" algn="just">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The end-customer version of our Internet Booking System helps clients through the booking method. The travel planner assists its customers in their travel planning.</a:t>
            </a:r>
          </a:p>
          <a:p>
            <a:pPr marL="285750" marR="0" indent="-285750" algn="just">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This module is geared towards end-users. We have emphasized however the services are conferred. Another one of the key professionals in getting an internet booking engine is </a:t>
            </a:r>
            <a:r>
              <a:rPr lang="en-US" sz="18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2"/>
              </a:rPr>
              <a:t>flight booking engines</a:t>
            </a:r>
            <a:r>
              <a:rPr lang="en-US" sz="1800" dirty="0">
                <a:effectLst/>
                <a:latin typeface="Calibri" panose="020F0502020204030204" pitchFamily="34" charset="0"/>
                <a:ea typeface="Calibri" panose="020F0502020204030204" pitchFamily="34" charset="0"/>
                <a:cs typeface="Times New Roman" panose="02020603050405020304" pitchFamily="18" charset="0"/>
              </a:rPr>
              <a:t>.</a:t>
            </a:r>
          </a:p>
          <a:p>
            <a:pPr marL="285750" marR="0" indent="-285750" algn="just">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It's crucial for you as a business to be able to grow. Rather, by having your own internet booking engine you will permit your customers, the flexibility to book their own travel when and wherever it's best for them.</a:t>
            </a:r>
          </a:p>
          <a:p>
            <a:pPr marL="285750" marR="0" indent="-285750" algn="just">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In addition to this, this also permits you to stay your customer's files on record just in case a suggestion comes up for their favorite vacation place. Being able to collect all this data and have it organized in a very single place is one of the most strengths of an internet booking engine.</a:t>
            </a:r>
          </a:p>
        </p:txBody>
      </p:sp>
      <p:pic>
        <p:nvPicPr>
          <p:cNvPr id="5" name="Picture 4">
            <a:extLst>
              <a:ext uri="{FF2B5EF4-FFF2-40B4-BE49-F238E27FC236}">
                <a16:creationId xmlns:a16="http://schemas.microsoft.com/office/drawing/2014/main" id="{6790E138-075E-4AC4-8950-A899CB3DC41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57942" y="90711"/>
            <a:ext cx="2434884" cy="509924"/>
          </a:xfrm>
          <a:prstGeom prst="rect">
            <a:avLst/>
          </a:prstGeom>
        </p:spPr>
      </p:pic>
    </p:spTree>
    <p:extLst>
      <p:ext uri="{BB962C8B-B14F-4D97-AF65-F5344CB8AC3E}">
        <p14:creationId xmlns:p14="http://schemas.microsoft.com/office/powerpoint/2010/main" val="42081603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E196DC13-ECB7-4DA5-83BD-426634560B27}"/>
              </a:ext>
            </a:extLst>
          </p:cNvPr>
          <p:cNvSpPr txBox="1"/>
          <p:nvPr/>
        </p:nvSpPr>
        <p:spPr>
          <a:xfrm>
            <a:off x="519953" y="494863"/>
            <a:ext cx="8657664" cy="5868273"/>
          </a:xfrm>
          <a:prstGeom prst="rect">
            <a:avLst/>
          </a:prstGeom>
          <a:noFill/>
        </p:spPr>
        <p:txBody>
          <a:bodyPr wrap="square">
            <a:spAutoFit/>
          </a:bodyPr>
          <a:lstStyle/>
          <a:p>
            <a:pPr marL="285750" marR="0" indent="-285750" algn="just">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Our Internet Booking Engine runs on top of the powerful and demand gateway platform and can be integrated with multiple properties.</a:t>
            </a:r>
          </a:p>
          <a:p>
            <a:pPr marL="285750" marR="0" indent="-285750" algn="just">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Simply exchangeable for your current booking platforms, our Internet Booking Engine continually integrates with your systems to provide cheap costs to your existing landscape.</a:t>
            </a:r>
          </a:p>
          <a:p>
            <a:pPr marL="285750" marR="0" indent="-285750" algn="just">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Connecting with your backend inventory &amp; </a:t>
            </a:r>
            <a:r>
              <a:rPr lang="en-US" sz="18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2"/>
              </a:rPr>
              <a:t>booking management systems</a:t>
            </a:r>
            <a:r>
              <a:rPr lang="en-US" sz="1800" dirty="0">
                <a:effectLst/>
                <a:latin typeface="Calibri" panose="020F0502020204030204" pitchFamily="34" charset="0"/>
                <a:ea typeface="Calibri" panose="020F0502020204030204" pitchFamily="34" charset="0"/>
                <a:cs typeface="Times New Roman" panose="02020603050405020304" pitchFamily="18" charset="0"/>
              </a:rPr>
              <a:t>, the Internet Booking Engine offers a wide kind of options that facilitate simple &amp; prompt bookings for your customers leading to conversions. This is wherever FlightsLogic Internet Booking Engine comes in.</a:t>
            </a:r>
          </a:p>
          <a:p>
            <a:pPr marL="285750" marR="0" indent="-285750" algn="just">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It links your booking system with the Internet to form an online booking system. Whatever services you want to form available for Internet Booking on your website, FlightsLogic will support you. If you want to distribute each package and distinctive services, then select our Internet Booking.</a:t>
            </a:r>
          </a:p>
          <a:p>
            <a:pPr marL="285750" marR="0" indent="-285750" algn="just">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For distributing services targeted on specific themes, our special Internet Booking can facilitate. They provide a sub-group of the effective range, focusing instead on optimum sales for a specific market segment.</a:t>
            </a:r>
          </a:p>
          <a:p>
            <a:pPr marL="285750" marR="0" indent="-285750" algn="just">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Such booking engines include Flight Internet Booking and other Internet Booking. There has been such a gradually increase in accommodations being reserved online that even the smallest of travels can’t ignore the necessity for an Internet booking.</a:t>
            </a:r>
          </a:p>
        </p:txBody>
      </p:sp>
      <p:pic>
        <p:nvPicPr>
          <p:cNvPr id="5" name="Picture 4">
            <a:extLst>
              <a:ext uri="{FF2B5EF4-FFF2-40B4-BE49-F238E27FC236}">
                <a16:creationId xmlns:a16="http://schemas.microsoft.com/office/drawing/2014/main" id="{37DA4CC5-93F3-4A52-A23D-58687265CD4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57942" y="90711"/>
            <a:ext cx="2434884" cy="509924"/>
          </a:xfrm>
          <a:prstGeom prst="rect">
            <a:avLst/>
          </a:prstGeom>
        </p:spPr>
      </p:pic>
    </p:spTree>
    <p:extLst>
      <p:ext uri="{BB962C8B-B14F-4D97-AF65-F5344CB8AC3E}">
        <p14:creationId xmlns:p14="http://schemas.microsoft.com/office/powerpoint/2010/main" val="9096881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4CC484-1CB1-4FBF-9AEC-A2CE5FB8261A}"/>
              </a:ext>
            </a:extLst>
          </p:cNvPr>
          <p:cNvSpPr>
            <a:spLocks noGrp="1"/>
          </p:cNvSpPr>
          <p:nvPr>
            <p:ph type="title"/>
          </p:nvPr>
        </p:nvSpPr>
        <p:spPr>
          <a:xfrm>
            <a:off x="686299" y="0"/>
            <a:ext cx="8596668" cy="627529"/>
          </a:xfrm>
        </p:spPr>
        <p:txBody>
          <a:bodyPr>
            <a:normAutofit/>
          </a:bodyPr>
          <a:lstStyle/>
          <a:p>
            <a:pPr algn="ctr"/>
            <a:r>
              <a:rPr lang="en-US" sz="2400" b="1" dirty="0">
                <a:effectLst/>
                <a:latin typeface="Calibri" panose="020F0502020204030204" pitchFamily="34" charset="0"/>
                <a:ea typeface="Calibri" panose="020F0502020204030204" pitchFamily="34" charset="0"/>
                <a:cs typeface="Times New Roman" panose="02020603050405020304" pitchFamily="18" charset="0"/>
              </a:rPr>
              <a:t>Gain Higher Revenues with Integrated Booking Engine:</a:t>
            </a:r>
            <a:endParaRPr lang="en-US" sz="4400" dirty="0"/>
          </a:p>
        </p:txBody>
      </p:sp>
      <p:sp>
        <p:nvSpPr>
          <p:cNvPr id="4" name="TextBox 3">
            <a:extLst>
              <a:ext uri="{FF2B5EF4-FFF2-40B4-BE49-F238E27FC236}">
                <a16:creationId xmlns:a16="http://schemas.microsoft.com/office/drawing/2014/main" id="{A71CA973-034B-40DD-BAFA-9BC781A5313D}"/>
              </a:ext>
            </a:extLst>
          </p:cNvPr>
          <p:cNvSpPr txBox="1"/>
          <p:nvPr/>
        </p:nvSpPr>
        <p:spPr>
          <a:xfrm>
            <a:off x="399427" y="690282"/>
            <a:ext cx="9022477" cy="5868273"/>
          </a:xfrm>
          <a:prstGeom prst="rect">
            <a:avLst/>
          </a:prstGeom>
          <a:noFill/>
        </p:spPr>
        <p:txBody>
          <a:bodyPr wrap="square">
            <a:spAutoFit/>
          </a:bodyPr>
          <a:lstStyle/>
          <a:p>
            <a:pPr marL="285750" marR="0" indent="-285750" algn="just">
              <a:spcBef>
                <a:spcPts val="0"/>
              </a:spcBef>
              <a:spcAft>
                <a:spcPts val="800"/>
              </a:spcAft>
              <a:buFont typeface="Wingdings" panose="05000000000000000000" pitchFamily="2" charset="2"/>
              <a:buChar char="Ø"/>
            </a:pPr>
            <a:r>
              <a:rPr lang="en-US" sz="1800" b="1" dirty="0">
                <a:effectLst/>
                <a:latin typeface="Calibri" panose="020F0502020204030204" pitchFamily="34" charset="0"/>
                <a:ea typeface="Calibri" panose="020F0502020204030204" pitchFamily="34" charset="0"/>
                <a:cs typeface="Times New Roman" panose="02020603050405020304" pitchFamily="18" charset="0"/>
              </a:rPr>
              <a:t>Increase Direct Revenue: </a:t>
            </a:r>
            <a:r>
              <a:rPr lang="en-US" sz="1800" dirty="0">
                <a:effectLst/>
                <a:latin typeface="Calibri" panose="020F0502020204030204" pitchFamily="34" charset="0"/>
                <a:ea typeface="Calibri" panose="020F0502020204030204" pitchFamily="34" charset="0"/>
                <a:cs typeface="Times New Roman" panose="02020603050405020304" pitchFamily="18" charset="0"/>
              </a:rPr>
              <a:t>Using a Booking Engine will result in direct bookings being added to your own website. This offers many advantages, the most notable of which is a decrease in acquisition costs per booking.</a:t>
            </a:r>
          </a:p>
          <a:p>
            <a:pPr marL="285750" marR="0" indent="-285750" algn="just">
              <a:spcBef>
                <a:spcPts val="0"/>
              </a:spcBef>
              <a:spcAft>
                <a:spcPts val="800"/>
              </a:spcAft>
              <a:buFont typeface="Wingdings" panose="05000000000000000000" pitchFamily="2" charset="2"/>
              <a:buChar char="Ø"/>
            </a:pPr>
            <a:r>
              <a:rPr lang="en-US" sz="1800" b="1" dirty="0">
                <a:effectLst/>
                <a:latin typeface="Calibri" panose="020F0502020204030204" pitchFamily="34" charset="0"/>
                <a:ea typeface="Calibri" panose="020F0502020204030204" pitchFamily="34" charset="0"/>
                <a:cs typeface="Times New Roman" panose="02020603050405020304" pitchFamily="18" charset="0"/>
              </a:rPr>
              <a:t>Effective Management &amp; Distribution: </a:t>
            </a:r>
            <a:r>
              <a:rPr lang="en-US" sz="1800" dirty="0">
                <a:effectLst/>
                <a:latin typeface="Calibri" panose="020F0502020204030204" pitchFamily="34" charset="0"/>
                <a:ea typeface="Calibri" panose="020F0502020204030204" pitchFamily="34" charset="0"/>
                <a:cs typeface="Times New Roman" panose="02020603050405020304" pitchFamily="18" charset="0"/>
              </a:rPr>
              <a:t>Using an integrated booking engine (which integrates with PMS &amp; Channel Manager) will minimize the time management needed to update various platforms, remove the need to manually insert bookings into your PMS system and enable you to control your inventory distribution.</a:t>
            </a:r>
          </a:p>
          <a:p>
            <a:pPr marL="285750" marR="0" indent="-285750" algn="just">
              <a:spcBef>
                <a:spcPts val="0"/>
              </a:spcBef>
              <a:spcAft>
                <a:spcPts val="800"/>
              </a:spcAft>
              <a:buFont typeface="Wingdings" panose="05000000000000000000" pitchFamily="2" charset="2"/>
              <a:buChar char="Ø"/>
            </a:pPr>
            <a:r>
              <a:rPr lang="en-US" sz="1800" b="1" dirty="0">
                <a:effectLst/>
                <a:latin typeface="Calibri" panose="020F0502020204030204" pitchFamily="34" charset="0"/>
                <a:ea typeface="Calibri" panose="020F0502020204030204" pitchFamily="34" charset="0"/>
                <a:cs typeface="Times New Roman" panose="02020603050405020304" pitchFamily="18" charset="0"/>
              </a:rPr>
              <a:t>Smarter insights: </a:t>
            </a:r>
            <a:r>
              <a:rPr lang="en-US" sz="1800" dirty="0">
                <a:effectLst/>
                <a:latin typeface="Calibri" panose="020F0502020204030204" pitchFamily="34" charset="0"/>
                <a:ea typeface="Calibri" panose="020F0502020204030204" pitchFamily="34" charset="0"/>
                <a:cs typeface="Times New Roman" panose="02020603050405020304" pitchFamily="18" charset="0"/>
              </a:rPr>
              <a:t>Access to booking data, helping you to better understand your customers, when and how they want to book along with the data to enhance your product offering in line with the needs of the customer.</a:t>
            </a:r>
          </a:p>
          <a:p>
            <a:pPr marL="285750" marR="0" indent="-285750" algn="just">
              <a:spcBef>
                <a:spcPts val="0"/>
              </a:spcBef>
              <a:spcAft>
                <a:spcPts val="800"/>
              </a:spcAft>
              <a:buFont typeface="Wingdings" panose="05000000000000000000" pitchFamily="2" charset="2"/>
              <a:buChar char="Ø"/>
            </a:pPr>
            <a:r>
              <a:rPr lang="en-US" sz="1800" b="1" dirty="0">
                <a:effectLst/>
                <a:latin typeface="Calibri" panose="020F0502020204030204" pitchFamily="34" charset="0"/>
                <a:ea typeface="Calibri" panose="020F0502020204030204" pitchFamily="34" charset="0"/>
                <a:cs typeface="Times New Roman" panose="02020603050405020304" pitchFamily="18" charset="0"/>
              </a:rPr>
              <a:t>Turn your website into the most competitive channel: </a:t>
            </a:r>
            <a:r>
              <a:rPr lang="en-US" sz="1800" dirty="0">
                <a:effectLst/>
                <a:latin typeface="Calibri" panose="020F0502020204030204" pitchFamily="34" charset="0"/>
                <a:ea typeface="Calibri" panose="020F0502020204030204" pitchFamily="34" charset="0"/>
                <a:cs typeface="Times New Roman" panose="02020603050405020304" pitchFamily="18" charset="0"/>
              </a:rPr>
              <a:t>Turn your website visitors into bookers with Booking Engine. It allows you to make more direct bookings to your hotel website so that you can own the guest and pay no commission. </a:t>
            </a:r>
          </a:p>
          <a:p>
            <a:pPr marL="285750" marR="0" indent="-285750" algn="just">
              <a:spcBef>
                <a:spcPts val="0"/>
              </a:spcBef>
              <a:spcAft>
                <a:spcPts val="800"/>
              </a:spcAft>
              <a:buFont typeface="Wingdings" panose="05000000000000000000" pitchFamily="2" charset="2"/>
              <a:buChar char="Ø"/>
            </a:pPr>
            <a:r>
              <a:rPr lang="en-US" sz="1800" b="1" dirty="0">
                <a:effectLst/>
                <a:latin typeface="Calibri" panose="020F0502020204030204" pitchFamily="34" charset="0"/>
                <a:ea typeface="Calibri" panose="020F0502020204030204" pitchFamily="34" charset="0"/>
                <a:cs typeface="Times New Roman" panose="02020603050405020304" pitchFamily="18" charset="0"/>
              </a:rPr>
              <a:t>Provide your guests with a convenient booking experience: </a:t>
            </a:r>
            <a:r>
              <a:rPr lang="en-US" sz="1800" dirty="0">
                <a:effectLst/>
                <a:latin typeface="Calibri" panose="020F0502020204030204" pitchFamily="34" charset="0"/>
                <a:ea typeface="Calibri" panose="020F0502020204030204" pitchFamily="34" charset="0"/>
                <a:cs typeface="Times New Roman" panose="02020603050405020304" pitchFamily="18" charset="0"/>
              </a:rPr>
              <a:t>Be immediately bookable via the </a:t>
            </a:r>
            <a:r>
              <a:rPr lang="en-US" sz="18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2"/>
              </a:rPr>
              <a:t>Booking Engine solution</a:t>
            </a:r>
            <a:r>
              <a:rPr lang="en-US" sz="1800" dirty="0">
                <a:effectLst/>
                <a:latin typeface="Calibri" panose="020F0502020204030204" pitchFamily="34" charset="0"/>
                <a:ea typeface="Calibri" panose="020F0502020204030204" pitchFamily="34" charset="0"/>
                <a:cs typeface="Times New Roman" panose="02020603050405020304" pitchFamily="18" charset="0"/>
              </a:rPr>
              <a:t> on your hotel website and meet your guest's standards. Don't miss out on the chance to have a smooth booking experience both on the smartphone and desktop.</a:t>
            </a:r>
          </a:p>
          <a:p>
            <a:pPr marL="285750" marR="0" indent="-285750" algn="just">
              <a:spcBef>
                <a:spcPts val="0"/>
              </a:spcBef>
              <a:spcAft>
                <a:spcPts val="800"/>
              </a:spcAft>
              <a:buFont typeface="Wingdings" panose="05000000000000000000" pitchFamily="2" charset="2"/>
              <a:buChar char="Ø"/>
            </a:pPr>
            <a:r>
              <a:rPr lang="en-US" sz="1800" b="1" dirty="0">
                <a:effectLst/>
                <a:latin typeface="Calibri" panose="020F0502020204030204" pitchFamily="34" charset="0"/>
                <a:ea typeface="Calibri" panose="020F0502020204030204" pitchFamily="34" charset="0"/>
                <a:cs typeface="Times New Roman" panose="02020603050405020304" pitchFamily="18" charset="0"/>
              </a:rPr>
              <a:t>Manage Bookings: </a:t>
            </a:r>
            <a:r>
              <a:rPr lang="en-US" sz="1800" dirty="0">
                <a:effectLst/>
                <a:latin typeface="Calibri" panose="020F0502020204030204" pitchFamily="34" charset="0"/>
                <a:ea typeface="Calibri" panose="020F0502020204030204" pitchFamily="34" charset="0"/>
                <a:cs typeface="Times New Roman" panose="02020603050405020304" pitchFamily="18" charset="0"/>
              </a:rPr>
              <a:t>A seamless integration of the booking engine to PMS instantly updates the records and bookings of all your guests.</a:t>
            </a:r>
          </a:p>
        </p:txBody>
      </p:sp>
      <p:pic>
        <p:nvPicPr>
          <p:cNvPr id="5" name="Picture 4">
            <a:extLst>
              <a:ext uri="{FF2B5EF4-FFF2-40B4-BE49-F238E27FC236}">
                <a16:creationId xmlns:a16="http://schemas.microsoft.com/office/drawing/2014/main" id="{5CA63D03-8542-4155-A95C-F4D4C66905A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57942" y="90711"/>
            <a:ext cx="2434884" cy="509924"/>
          </a:xfrm>
          <a:prstGeom prst="rect">
            <a:avLst/>
          </a:prstGeom>
        </p:spPr>
      </p:pic>
    </p:spTree>
    <p:extLst>
      <p:ext uri="{BB962C8B-B14F-4D97-AF65-F5344CB8AC3E}">
        <p14:creationId xmlns:p14="http://schemas.microsoft.com/office/powerpoint/2010/main" val="16376142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714E0B3-7BF7-44D7-B215-DE11A256E50F}"/>
              </a:ext>
            </a:extLst>
          </p:cNvPr>
          <p:cNvSpPr txBox="1"/>
          <p:nvPr/>
        </p:nvSpPr>
        <p:spPr>
          <a:xfrm>
            <a:off x="322730" y="198762"/>
            <a:ext cx="9197788" cy="6730048"/>
          </a:xfrm>
          <a:prstGeom prst="rect">
            <a:avLst/>
          </a:prstGeom>
          <a:noFill/>
        </p:spPr>
        <p:txBody>
          <a:bodyPr wrap="square">
            <a:spAutoFit/>
          </a:bodyPr>
          <a:lstStyle/>
          <a:p>
            <a:pPr marL="285750" marR="0" indent="-285750" algn="just">
              <a:spcBef>
                <a:spcPts val="0"/>
              </a:spcBef>
              <a:spcAft>
                <a:spcPts val="800"/>
              </a:spcAft>
              <a:buFont typeface="Wingdings" panose="05000000000000000000" pitchFamily="2" charset="2"/>
              <a:buChar char="Ø"/>
            </a:pPr>
            <a:r>
              <a:rPr lang="en-US" sz="1800" b="1" dirty="0">
                <a:effectLst/>
                <a:latin typeface="Calibri" panose="020F0502020204030204" pitchFamily="34" charset="0"/>
                <a:ea typeface="Calibri" panose="020F0502020204030204" pitchFamily="34" charset="0"/>
                <a:cs typeface="Times New Roman" panose="02020603050405020304" pitchFamily="18" charset="0"/>
              </a:rPr>
              <a:t>Multiple Room Types Bookings: </a:t>
            </a:r>
            <a:r>
              <a:rPr lang="en-US" sz="1800" dirty="0">
                <a:effectLst/>
                <a:latin typeface="Calibri" panose="020F0502020204030204" pitchFamily="34" charset="0"/>
                <a:ea typeface="Calibri" panose="020F0502020204030204" pitchFamily="34" charset="0"/>
                <a:cs typeface="Times New Roman" panose="02020603050405020304" pitchFamily="18" charset="0"/>
              </a:rPr>
              <a:t>Allow your guests to select multiple room types without any restrictions and make the booking process easy and comfortable.</a:t>
            </a:r>
          </a:p>
          <a:p>
            <a:pPr marL="285750" marR="0" indent="-285750" algn="just">
              <a:spcBef>
                <a:spcPts val="0"/>
              </a:spcBef>
              <a:spcAft>
                <a:spcPts val="800"/>
              </a:spcAft>
              <a:buFont typeface="Wingdings" panose="05000000000000000000" pitchFamily="2" charset="2"/>
              <a:buChar char="Ø"/>
            </a:pPr>
            <a:r>
              <a:rPr lang="en-US" sz="1800" b="1" dirty="0">
                <a:effectLst/>
                <a:latin typeface="Calibri" panose="020F0502020204030204" pitchFamily="34" charset="0"/>
                <a:ea typeface="Calibri" panose="020F0502020204030204" pitchFamily="34" charset="0"/>
                <a:cs typeface="Times New Roman" panose="02020603050405020304" pitchFamily="18" charset="0"/>
              </a:rPr>
              <a:t>Currency Conversion: </a:t>
            </a:r>
            <a:r>
              <a:rPr lang="en-US" sz="1800" dirty="0">
                <a:effectLst/>
                <a:latin typeface="Calibri" panose="020F0502020204030204" pitchFamily="34" charset="0"/>
                <a:ea typeface="Calibri" panose="020F0502020204030204" pitchFamily="34" charset="0"/>
                <a:cs typeface="Times New Roman" panose="02020603050405020304" pitchFamily="18" charset="0"/>
              </a:rPr>
              <a:t>Our booking engine supports multi-lingual and multi-currency to ensure that guests from every part of the globe are never missed.</a:t>
            </a:r>
          </a:p>
          <a:p>
            <a:pPr marL="285750" marR="0" indent="-285750" algn="just">
              <a:spcBef>
                <a:spcPts val="0"/>
              </a:spcBef>
              <a:spcAft>
                <a:spcPts val="800"/>
              </a:spcAft>
              <a:buFont typeface="Wingdings" panose="05000000000000000000" pitchFamily="2" charset="2"/>
              <a:buChar char="Ø"/>
            </a:pPr>
            <a:r>
              <a:rPr lang="en-US" sz="1800" b="1" dirty="0">
                <a:effectLst/>
                <a:latin typeface="Calibri" panose="020F0502020204030204" pitchFamily="34" charset="0"/>
                <a:ea typeface="Calibri" panose="020F0502020204030204" pitchFamily="34" charset="0"/>
                <a:cs typeface="Times New Roman" panose="02020603050405020304" pitchFamily="18" charset="0"/>
              </a:rPr>
              <a:t>Promotions: </a:t>
            </a:r>
            <a:r>
              <a:rPr lang="en-US" sz="1800" dirty="0">
                <a:effectLst/>
                <a:latin typeface="Calibri" panose="020F0502020204030204" pitchFamily="34" charset="0"/>
                <a:ea typeface="Calibri" panose="020F0502020204030204" pitchFamily="34" charset="0"/>
                <a:cs typeface="Times New Roman" panose="02020603050405020304" pitchFamily="18" charset="0"/>
              </a:rPr>
              <a:t>Develop personalize exclusive deals and promotional packages to convert visitors into customers and to promote online bookings.</a:t>
            </a:r>
          </a:p>
          <a:p>
            <a:pPr marL="285750" marR="0" indent="-285750" algn="just">
              <a:spcBef>
                <a:spcPts val="0"/>
              </a:spcBef>
              <a:spcAft>
                <a:spcPts val="800"/>
              </a:spcAft>
              <a:buFont typeface="Wingdings" panose="05000000000000000000" pitchFamily="2" charset="2"/>
              <a:buChar char="Ø"/>
            </a:pPr>
            <a:r>
              <a:rPr lang="en-US" sz="1800" b="1" dirty="0">
                <a:effectLst/>
                <a:latin typeface="Calibri" panose="020F0502020204030204" pitchFamily="34" charset="0"/>
                <a:ea typeface="Calibri" panose="020F0502020204030204" pitchFamily="34" charset="0"/>
                <a:cs typeface="Times New Roman" panose="02020603050405020304" pitchFamily="18" charset="0"/>
              </a:rPr>
              <a:t>In-depth Reports: </a:t>
            </a:r>
            <a:r>
              <a:rPr lang="en-US" sz="1800" dirty="0">
                <a:effectLst/>
                <a:latin typeface="Calibri" panose="020F0502020204030204" pitchFamily="34" charset="0"/>
                <a:ea typeface="Calibri" panose="020F0502020204030204" pitchFamily="34" charset="0"/>
                <a:cs typeface="Times New Roman" panose="02020603050405020304" pitchFamily="18" charset="0"/>
              </a:rPr>
              <a:t>Review your site’s performance and generate customized reports using our system’s advanced filtering options. View detailed reports from your booking calendar with Up-to-date check-in and check-out.</a:t>
            </a:r>
          </a:p>
          <a:p>
            <a:pPr marL="285750" marR="0" indent="-285750" algn="just">
              <a:spcBef>
                <a:spcPts val="0"/>
              </a:spcBef>
              <a:spcAft>
                <a:spcPts val="800"/>
              </a:spcAft>
              <a:buFont typeface="Wingdings" panose="05000000000000000000" pitchFamily="2" charset="2"/>
              <a:buChar char="Ø"/>
            </a:pPr>
            <a:r>
              <a:rPr lang="en-US" sz="1800" b="1" dirty="0">
                <a:effectLst/>
                <a:latin typeface="Calibri" panose="020F0502020204030204" pitchFamily="34" charset="0"/>
                <a:ea typeface="Calibri" panose="020F0502020204030204" pitchFamily="34" charset="0"/>
                <a:cs typeface="Times New Roman" panose="02020603050405020304" pitchFamily="18" charset="0"/>
              </a:rPr>
              <a:t>Digital Cancellation: </a:t>
            </a:r>
            <a:r>
              <a:rPr lang="en-US" sz="1800" dirty="0">
                <a:effectLst/>
                <a:latin typeface="Calibri" panose="020F0502020204030204" pitchFamily="34" charset="0"/>
                <a:ea typeface="Calibri" panose="020F0502020204030204" pitchFamily="34" charset="0"/>
                <a:cs typeface="Times New Roman" panose="02020603050405020304" pitchFamily="18" charset="0"/>
              </a:rPr>
              <a:t>Guests no longer need to call Hotel for cancellation approval. Instant cancelation digitally on the </a:t>
            </a:r>
            <a:r>
              <a:rPr lang="en-US" sz="18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2"/>
              </a:rPr>
              <a:t>Booking Engine website</a:t>
            </a:r>
            <a:r>
              <a:rPr lang="en-US" sz="1800" dirty="0">
                <a:effectLst/>
                <a:latin typeface="Calibri" panose="020F0502020204030204" pitchFamily="34" charset="0"/>
                <a:ea typeface="Calibri" panose="020F0502020204030204" pitchFamily="34" charset="0"/>
                <a:cs typeface="Times New Roman" panose="02020603050405020304" pitchFamily="18" charset="0"/>
              </a:rPr>
              <a:t>, with confirmation of return.</a:t>
            </a:r>
          </a:p>
          <a:p>
            <a:pPr marL="285750" marR="0" indent="-285750" algn="just">
              <a:spcBef>
                <a:spcPts val="0"/>
              </a:spcBef>
              <a:spcAft>
                <a:spcPts val="800"/>
              </a:spcAft>
              <a:buFont typeface="Wingdings" panose="05000000000000000000" pitchFamily="2" charset="2"/>
              <a:buChar char="Ø"/>
            </a:pPr>
            <a:r>
              <a:rPr lang="en-US" sz="1800" b="1" dirty="0">
                <a:effectLst/>
                <a:latin typeface="Calibri" panose="020F0502020204030204" pitchFamily="34" charset="0"/>
                <a:ea typeface="Calibri" panose="020F0502020204030204" pitchFamily="34" charset="0"/>
                <a:cs typeface="Times New Roman" panose="02020603050405020304" pitchFamily="18" charset="0"/>
              </a:rPr>
              <a:t>Secure &amp; Multi Payment Gateway: </a:t>
            </a:r>
            <a:r>
              <a:rPr lang="en-US" sz="1800" dirty="0">
                <a:effectLst/>
                <a:latin typeface="Calibri" panose="020F0502020204030204" pitchFamily="34" charset="0"/>
                <a:ea typeface="Calibri" panose="020F0502020204030204" pitchFamily="34" charset="0"/>
                <a:cs typeface="Times New Roman" panose="02020603050405020304" pitchFamily="18" charset="0"/>
              </a:rPr>
              <a:t>Get instant payments directly into your bank account with various payment gateway options. Secure payment gateways allow your guests to do safe transactions.</a:t>
            </a:r>
          </a:p>
          <a:p>
            <a:pPr marL="285750" marR="0" indent="-285750" algn="just">
              <a:spcBef>
                <a:spcPts val="0"/>
              </a:spcBef>
              <a:spcAft>
                <a:spcPts val="800"/>
              </a:spcAft>
              <a:buFont typeface="Wingdings" panose="05000000000000000000" pitchFamily="2" charset="2"/>
              <a:buChar char="Ø"/>
            </a:pPr>
            <a:r>
              <a:rPr lang="en-US" sz="1800" b="1" dirty="0">
                <a:effectLst/>
                <a:latin typeface="Calibri" panose="020F0502020204030204" pitchFamily="34" charset="0"/>
                <a:ea typeface="Calibri" panose="020F0502020204030204" pitchFamily="34" charset="0"/>
                <a:cs typeface="Times New Roman" panose="02020603050405020304" pitchFamily="18" charset="0"/>
              </a:rPr>
              <a:t>Book on Any Device:</a:t>
            </a:r>
            <a:r>
              <a:rPr lang="en-US" sz="1800" dirty="0">
                <a:effectLst/>
                <a:latin typeface="Calibri" panose="020F0502020204030204" pitchFamily="34" charset="0"/>
                <a:ea typeface="Calibri" panose="020F0502020204030204" pitchFamily="34" charset="0"/>
                <a:cs typeface="Times New Roman" panose="02020603050405020304" pitchFamily="18" charset="0"/>
              </a:rPr>
              <a:t> As the number of mobile bookings is increasing, we provide a responsive Booking Engine which allows customers to book from any device easily in a few minutes.</a:t>
            </a:r>
          </a:p>
          <a:p>
            <a:pPr marL="285750" marR="0" indent="-285750" algn="just">
              <a:spcBef>
                <a:spcPts val="0"/>
              </a:spcBef>
              <a:spcAft>
                <a:spcPts val="800"/>
              </a:spcAft>
              <a:buFont typeface="Wingdings" panose="05000000000000000000" pitchFamily="2" charset="2"/>
              <a:buChar char="Ø"/>
            </a:pPr>
            <a:r>
              <a:rPr lang="en-US" sz="1800" b="1" dirty="0">
                <a:effectLst/>
                <a:latin typeface="Calibri" panose="020F0502020204030204" pitchFamily="34" charset="0"/>
                <a:ea typeface="Calibri" panose="020F0502020204030204" pitchFamily="34" charset="0"/>
                <a:cs typeface="Times New Roman" panose="02020603050405020304" pitchFamily="18" charset="0"/>
              </a:rPr>
              <a:t>Multiple Secure Transactions: </a:t>
            </a:r>
            <a:r>
              <a:rPr lang="en-US" sz="1800" dirty="0">
                <a:effectLst/>
                <a:latin typeface="Calibri" panose="020F0502020204030204" pitchFamily="34" charset="0"/>
                <a:ea typeface="Calibri" panose="020F0502020204030204" pitchFamily="34" charset="0"/>
                <a:cs typeface="Times New Roman" panose="02020603050405020304" pitchFamily="18" charset="0"/>
              </a:rPr>
              <a:t>Let your customers pay securely online during booking or at the hotel. </a:t>
            </a:r>
          </a:p>
          <a:p>
            <a:pPr marL="285750" marR="0" indent="-285750" algn="just">
              <a:spcBef>
                <a:spcPts val="0"/>
              </a:spcBef>
              <a:spcAft>
                <a:spcPts val="800"/>
              </a:spcAft>
              <a:buFont typeface="Wingdings" panose="05000000000000000000" pitchFamily="2" charset="2"/>
              <a:buChar char="Ø"/>
            </a:pPr>
            <a:r>
              <a:rPr lang="en-US" sz="1800" b="1" dirty="0">
                <a:effectLst/>
                <a:latin typeface="Calibri" panose="020F0502020204030204" pitchFamily="34" charset="0"/>
                <a:ea typeface="Calibri" panose="020F0502020204030204" pitchFamily="34" charset="0"/>
                <a:cs typeface="Times New Roman" panose="02020603050405020304" pitchFamily="18" charset="0"/>
              </a:rPr>
              <a:t>Email Tracking: </a:t>
            </a:r>
            <a:r>
              <a:rPr lang="en-US" sz="1800" dirty="0">
                <a:effectLst/>
                <a:latin typeface="Calibri" panose="020F0502020204030204" pitchFamily="34" charset="0"/>
                <a:ea typeface="Calibri" panose="020F0502020204030204" pitchFamily="34" charset="0"/>
                <a:cs typeface="Times New Roman" panose="02020603050405020304" pitchFamily="18" charset="0"/>
              </a:rPr>
              <a:t>Online hotel reservation services allow businesses to track all bookings effortlessly starting from payment confirmation to booking failure.   </a:t>
            </a:r>
          </a:p>
        </p:txBody>
      </p:sp>
      <p:pic>
        <p:nvPicPr>
          <p:cNvPr id="5" name="Picture 4">
            <a:extLst>
              <a:ext uri="{FF2B5EF4-FFF2-40B4-BE49-F238E27FC236}">
                <a16:creationId xmlns:a16="http://schemas.microsoft.com/office/drawing/2014/main" id="{1DEABC1E-143E-423F-BCAD-A6B29C53616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57942" y="90711"/>
            <a:ext cx="2434884" cy="509924"/>
          </a:xfrm>
          <a:prstGeom prst="rect">
            <a:avLst/>
          </a:prstGeom>
        </p:spPr>
      </p:pic>
    </p:spTree>
    <p:extLst>
      <p:ext uri="{BB962C8B-B14F-4D97-AF65-F5344CB8AC3E}">
        <p14:creationId xmlns:p14="http://schemas.microsoft.com/office/powerpoint/2010/main" val="12876981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4DE44993-E2E4-4B07-8198-3A950B753656}"/>
              </a:ext>
            </a:extLst>
          </p:cNvPr>
          <p:cNvSpPr txBox="1"/>
          <p:nvPr/>
        </p:nvSpPr>
        <p:spPr>
          <a:xfrm>
            <a:off x="430306" y="202475"/>
            <a:ext cx="8908676" cy="6453049"/>
          </a:xfrm>
          <a:prstGeom prst="rect">
            <a:avLst/>
          </a:prstGeom>
          <a:noFill/>
        </p:spPr>
        <p:txBody>
          <a:bodyPr wrap="square">
            <a:spAutoFit/>
          </a:bodyPr>
          <a:lstStyle/>
          <a:p>
            <a:pPr marL="285750" marR="0" indent="-285750" algn="just">
              <a:spcBef>
                <a:spcPts val="0"/>
              </a:spcBef>
              <a:spcAft>
                <a:spcPts val="800"/>
              </a:spcAft>
              <a:buFont typeface="Wingdings" panose="05000000000000000000" pitchFamily="2" charset="2"/>
              <a:buChar char="Ø"/>
            </a:pPr>
            <a:r>
              <a:rPr lang="en-US" sz="1800" b="1" dirty="0">
                <a:effectLst/>
                <a:latin typeface="Calibri" panose="020F0502020204030204" pitchFamily="34" charset="0"/>
                <a:ea typeface="Calibri" panose="020F0502020204030204" pitchFamily="34" charset="0"/>
                <a:cs typeface="Times New Roman" panose="02020603050405020304" pitchFamily="18" charset="0"/>
              </a:rPr>
              <a:t>Single Login Access: </a:t>
            </a:r>
            <a:r>
              <a:rPr lang="en-US" sz="1800" dirty="0">
                <a:effectLst/>
                <a:latin typeface="Calibri" panose="020F0502020204030204" pitchFamily="34" charset="0"/>
                <a:ea typeface="Calibri" panose="020F0502020204030204" pitchFamily="34" charset="0"/>
                <a:cs typeface="Times New Roman" panose="02020603050405020304" pitchFamily="18" charset="0"/>
              </a:rPr>
              <a:t>A single login platform allows you to access all the details of online bookings.</a:t>
            </a:r>
          </a:p>
          <a:p>
            <a:pPr marL="285750" marR="0" indent="-285750" algn="just">
              <a:spcBef>
                <a:spcPts val="0"/>
              </a:spcBef>
              <a:spcAft>
                <a:spcPts val="800"/>
              </a:spcAft>
              <a:buFont typeface="Wingdings" panose="05000000000000000000" pitchFamily="2" charset="2"/>
              <a:buChar char="Ø"/>
            </a:pPr>
            <a:r>
              <a:rPr lang="en-US" sz="1800" b="1" dirty="0">
                <a:effectLst/>
                <a:latin typeface="Calibri" panose="020F0502020204030204" pitchFamily="34" charset="0"/>
                <a:ea typeface="Calibri" panose="020F0502020204030204" pitchFamily="34" charset="0"/>
                <a:cs typeface="Times New Roman" panose="02020603050405020304" pitchFamily="18" charset="0"/>
              </a:rPr>
              <a:t>Bookings from Social Media: </a:t>
            </a:r>
            <a:r>
              <a:rPr lang="en-US" sz="1800" dirty="0">
                <a:effectLst/>
                <a:latin typeface="Calibri" panose="020F0502020204030204" pitchFamily="34" charset="0"/>
                <a:ea typeface="Calibri" panose="020F0502020204030204" pitchFamily="34" charset="0"/>
                <a:cs typeface="Times New Roman" panose="02020603050405020304" pitchFamily="18" charset="0"/>
              </a:rPr>
              <a:t>Integrate your Booking Engine with social media platforms to increase the conversion rate and marketing your website.</a:t>
            </a:r>
          </a:p>
          <a:p>
            <a:pPr marL="285750" marR="0" indent="-285750" algn="just">
              <a:spcBef>
                <a:spcPts val="0"/>
              </a:spcBef>
              <a:spcAft>
                <a:spcPts val="800"/>
              </a:spcAft>
              <a:buFont typeface="Wingdings" panose="05000000000000000000" pitchFamily="2" charset="2"/>
              <a:buChar char="Ø"/>
            </a:pPr>
            <a:r>
              <a:rPr lang="en-US" sz="1800" b="1" dirty="0">
                <a:effectLst/>
                <a:latin typeface="Calibri" panose="020F0502020204030204" pitchFamily="34" charset="0"/>
                <a:ea typeface="Calibri" panose="020F0502020204030204" pitchFamily="34" charset="0"/>
                <a:cs typeface="Times New Roman" panose="02020603050405020304" pitchFamily="18" charset="0"/>
              </a:rPr>
              <a:t>Quick Support: </a:t>
            </a:r>
            <a:r>
              <a:rPr lang="en-US" sz="1800" dirty="0">
                <a:effectLst/>
                <a:latin typeface="Calibri" panose="020F0502020204030204" pitchFamily="34" charset="0"/>
                <a:ea typeface="Calibri" panose="020F0502020204030204" pitchFamily="34" charset="0"/>
                <a:cs typeface="Times New Roman" panose="02020603050405020304" pitchFamily="18" charset="0"/>
              </a:rPr>
              <a:t>Our dedicated technical team is always happy to assist you with the queries related to Booking Engine, 24 hours a day.</a:t>
            </a:r>
          </a:p>
          <a:p>
            <a:pPr marL="285750" marR="0" indent="-285750" algn="just">
              <a:spcBef>
                <a:spcPts val="0"/>
              </a:spcBef>
              <a:spcAft>
                <a:spcPts val="800"/>
              </a:spcAft>
              <a:buFont typeface="Wingdings" panose="05000000000000000000" pitchFamily="2" charset="2"/>
              <a:buChar char="Ø"/>
            </a:pPr>
            <a:r>
              <a:rPr lang="en-US" sz="1800" b="1" dirty="0">
                <a:effectLst/>
                <a:latin typeface="Calibri" panose="020F0502020204030204" pitchFamily="34" charset="0"/>
                <a:ea typeface="Calibri" panose="020F0502020204030204" pitchFamily="34" charset="0"/>
                <a:cs typeface="Times New Roman" panose="02020603050405020304" pitchFamily="18" charset="0"/>
              </a:rPr>
              <a:t>Responsive Website: </a:t>
            </a:r>
            <a:r>
              <a:rPr lang="en-US" sz="1800" dirty="0">
                <a:effectLst/>
                <a:latin typeface="Calibri" panose="020F0502020204030204" pitchFamily="34" charset="0"/>
                <a:ea typeface="Calibri" panose="020F0502020204030204" pitchFamily="34" charset="0"/>
                <a:cs typeface="Times New Roman" panose="02020603050405020304" pitchFamily="18" charset="0"/>
              </a:rPr>
              <a:t>Responsive website design with a booking engine from any device. Simple, professional website design allows guests to book rooms of their choice with a seamless booking engine.</a:t>
            </a:r>
          </a:p>
          <a:p>
            <a:pPr marL="285750" marR="0" indent="-285750" algn="just">
              <a:spcBef>
                <a:spcPts val="0"/>
              </a:spcBef>
              <a:spcAft>
                <a:spcPts val="800"/>
              </a:spcAft>
              <a:buFont typeface="Wingdings" panose="05000000000000000000" pitchFamily="2" charset="2"/>
              <a:buChar char="Ø"/>
            </a:pPr>
            <a:r>
              <a:rPr lang="en-US" sz="1800" b="1" dirty="0">
                <a:effectLst/>
                <a:latin typeface="Calibri" panose="020F0502020204030204" pitchFamily="34" charset="0"/>
                <a:ea typeface="Calibri" panose="020F0502020204030204" pitchFamily="34" charset="0"/>
                <a:cs typeface="Times New Roman" panose="02020603050405020304" pitchFamily="18" charset="0"/>
              </a:rPr>
              <a:t>Transparency with hotel reservation system: </a:t>
            </a:r>
            <a:r>
              <a:rPr lang="en-US" sz="1800" dirty="0">
                <a:effectLst/>
                <a:latin typeface="Calibri" panose="020F0502020204030204" pitchFamily="34" charset="0"/>
                <a:ea typeface="Calibri" panose="020F0502020204030204" pitchFamily="34" charset="0"/>
                <a:cs typeface="Times New Roman" panose="02020603050405020304" pitchFamily="18" charset="0"/>
              </a:rPr>
              <a:t>Automate hotel website integration with a hotel reservation system and provide you with an admin panel to accept bookings and configure room images, rates, facilities, etc.</a:t>
            </a:r>
          </a:p>
          <a:p>
            <a:pPr marL="285750" marR="0" indent="-285750" algn="just">
              <a:spcBef>
                <a:spcPts val="0"/>
              </a:spcBef>
              <a:spcAft>
                <a:spcPts val="800"/>
              </a:spcAft>
              <a:buFont typeface="Wingdings" panose="05000000000000000000" pitchFamily="2" charset="2"/>
              <a:buChar char="Ø"/>
            </a:pPr>
            <a:r>
              <a:rPr lang="en-US" sz="1800" b="1" dirty="0">
                <a:effectLst/>
                <a:latin typeface="Calibri" panose="020F0502020204030204" pitchFamily="34" charset="0"/>
                <a:ea typeface="Calibri" panose="020F0502020204030204" pitchFamily="34" charset="0"/>
                <a:cs typeface="Times New Roman" panose="02020603050405020304" pitchFamily="18" charset="0"/>
              </a:rPr>
              <a:t>Drive online bookings: </a:t>
            </a:r>
            <a:r>
              <a:rPr lang="en-US" sz="1800" dirty="0">
                <a:effectLst/>
                <a:latin typeface="Calibri" panose="020F0502020204030204" pitchFamily="34" charset="0"/>
                <a:ea typeface="Calibri" panose="020F0502020204030204" pitchFamily="34" charset="0"/>
                <a:cs typeface="Times New Roman" panose="02020603050405020304" pitchFamily="18" charset="0"/>
              </a:rPr>
              <a:t>Integrate a completely web-based hotel reservation engine seamlessly with no required technological installation or expertise.</a:t>
            </a:r>
          </a:p>
          <a:p>
            <a:pPr marL="285750" marR="0" indent="-285750" algn="just">
              <a:spcBef>
                <a:spcPts val="0"/>
              </a:spcBef>
              <a:spcAft>
                <a:spcPts val="800"/>
              </a:spcAft>
              <a:buFont typeface="Wingdings" panose="05000000000000000000" pitchFamily="2" charset="2"/>
              <a:buChar char="Ø"/>
            </a:pPr>
            <a:r>
              <a:rPr lang="en-US" sz="1800" b="1" dirty="0">
                <a:effectLst/>
                <a:latin typeface="Calibri" panose="020F0502020204030204" pitchFamily="34" charset="0"/>
                <a:ea typeface="Calibri" panose="020F0502020204030204" pitchFamily="34" charset="0"/>
                <a:cs typeface="Times New Roman" panose="02020603050405020304" pitchFamily="18" charset="0"/>
              </a:rPr>
              <a:t>Reservation Management: </a:t>
            </a:r>
            <a:r>
              <a:rPr lang="en-US" sz="1800" dirty="0">
                <a:effectLst/>
                <a:latin typeface="Calibri" panose="020F0502020204030204" pitchFamily="34" charset="0"/>
                <a:ea typeface="Calibri" panose="020F0502020204030204" pitchFamily="34" charset="0"/>
                <a:cs typeface="Times New Roman" panose="02020603050405020304" pitchFamily="18" charset="0"/>
              </a:rPr>
              <a:t>Oversee individual guest and group bookings, conveniently control online bookings, customer details, and finances in one dashboard. </a:t>
            </a:r>
          </a:p>
          <a:p>
            <a:pPr marL="285750" marR="0" indent="-285750" algn="just">
              <a:spcBef>
                <a:spcPts val="0"/>
              </a:spcBef>
              <a:spcAft>
                <a:spcPts val="800"/>
              </a:spcAft>
              <a:buFont typeface="Wingdings" panose="05000000000000000000" pitchFamily="2" charset="2"/>
              <a:buChar char="Ø"/>
            </a:pPr>
            <a:r>
              <a:rPr lang="en-US" sz="1800" b="1" dirty="0">
                <a:effectLst/>
                <a:latin typeface="Calibri" panose="020F0502020204030204" pitchFamily="34" charset="0"/>
                <a:ea typeface="Calibri" panose="020F0502020204030204" pitchFamily="34" charset="0"/>
                <a:cs typeface="Times New Roman" panose="02020603050405020304" pitchFamily="18" charset="0"/>
              </a:rPr>
              <a:t>Room Management: </a:t>
            </a:r>
            <a:r>
              <a:rPr lang="en-US" sz="1800" dirty="0">
                <a:effectLst/>
                <a:latin typeface="Calibri" panose="020F0502020204030204" pitchFamily="34" charset="0"/>
                <a:ea typeface="Calibri" panose="020F0502020204030204" pitchFamily="34" charset="0"/>
                <a:cs typeface="Times New Roman" panose="02020603050405020304" pitchFamily="18" charset="0"/>
              </a:rPr>
              <a:t>Add or delete rooms in your inventory, set rates, and fees, verify availability of rooms and provide details and images effortlessly.</a:t>
            </a:r>
          </a:p>
          <a:p>
            <a:pPr marL="285750" marR="0" indent="-285750" algn="just">
              <a:spcBef>
                <a:spcPts val="0"/>
              </a:spcBef>
              <a:spcAft>
                <a:spcPts val="800"/>
              </a:spcAft>
              <a:buFont typeface="Wingdings" panose="05000000000000000000" pitchFamily="2" charset="2"/>
              <a:buChar char="Ø"/>
            </a:pPr>
            <a:r>
              <a:rPr lang="en-US" sz="1800" b="1" dirty="0">
                <a:effectLst/>
                <a:latin typeface="Calibri" panose="020F0502020204030204" pitchFamily="34" charset="0"/>
                <a:ea typeface="Calibri" panose="020F0502020204030204" pitchFamily="34" charset="0"/>
                <a:cs typeface="Times New Roman" panose="02020603050405020304" pitchFamily="18" charset="0"/>
              </a:rPr>
              <a:t>Hotel Profile Management: </a:t>
            </a:r>
            <a:r>
              <a:rPr lang="en-US" sz="1800" dirty="0">
                <a:effectLst/>
                <a:latin typeface="Calibri" panose="020F0502020204030204" pitchFamily="34" charset="0"/>
                <a:ea typeface="Calibri" panose="020F0502020204030204" pitchFamily="34" charset="0"/>
                <a:cs typeface="Times New Roman" panose="02020603050405020304" pitchFamily="18" charset="0"/>
              </a:rPr>
              <a:t>Develop multiple user profiles for your staff. Track all system accesses, actions, and updates with a fully logged report.</a:t>
            </a:r>
          </a:p>
        </p:txBody>
      </p:sp>
      <p:pic>
        <p:nvPicPr>
          <p:cNvPr id="5" name="Picture 4">
            <a:extLst>
              <a:ext uri="{FF2B5EF4-FFF2-40B4-BE49-F238E27FC236}">
                <a16:creationId xmlns:a16="http://schemas.microsoft.com/office/drawing/2014/main" id="{8B20823E-1A83-47B4-9BA2-13FE3BD0F51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57942" y="90711"/>
            <a:ext cx="2434884" cy="509924"/>
          </a:xfrm>
          <a:prstGeom prst="rect">
            <a:avLst/>
          </a:prstGeom>
        </p:spPr>
      </p:pic>
    </p:spTree>
    <p:extLst>
      <p:ext uri="{BB962C8B-B14F-4D97-AF65-F5344CB8AC3E}">
        <p14:creationId xmlns:p14="http://schemas.microsoft.com/office/powerpoint/2010/main" val="23933777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20EC60-D228-4AAE-99BB-32155A6E0E63}"/>
              </a:ext>
            </a:extLst>
          </p:cNvPr>
          <p:cNvSpPr>
            <a:spLocks noGrp="1"/>
          </p:cNvSpPr>
          <p:nvPr>
            <p:ph type="title"/>
          </p:nvPr>
        </p:nvSpPr>
        <p:spPr>
          <a:xfrm>
            <a:off x="677334" y="233083"/>
            <a:ext cx="8596668" cy="717176"/>
          </a:xfrm>
        </p:spPr>
        <p:txBody>
          <a:bodyPr>
            <a:normAutofit/>
          </a:bodyPr>
          <a:lstStyle/>
          <a:p>
            <a:pPr algn="ctr"/>
            <a:r>
              <a:rPr lang="en-US" sz="2400" b="1" dirty="0">
                <a:effectLst/>
                <a:latin typeface="Calibri" panose="020F0502020204030204" pitchFamily="34" charset="0"/>
                <a:ea typeface="Calibri" panose="020F0502020204030204" pitchFamily="34" charset="0"/>
                <a:cs typeface="Times New Roman" panose="02020603050405020304" pitchFamily="18" charset="0"/>
              </a:rPr>
              <a:t>Benefits of Internet Hotel Booking Engine:</a:t>
            </a:r>
            <a:endParaRPr lang="en-US" sz="4400" dirty="0"/>
          </a:p>
        </p:txBody>
      </p:sp>
      <p:sp>
        <p:nvSpPr>
          <p:cNvPr id="4" name="TextBox 3">
            <a:extLst>
              <a:ext uri="{FF2B5EF4-FFF2-40B4-BE49-F238E27FC236}">
                <a16:creationId xmlns:a16="http://schemas.microsoft.com/office/drawing/2014/main" id="{EE3BB4BB-5E41-413F-98E4-3757A70FC303}"/>
              </a:ext>
            </a:extLst>
          </p:cNvPr>
          <p:cNvSpPr txBox="1"/>
          <p:nvPr/>
        </p:nvSpPr>
        <p:spPr>
          <a:xfrm>
            <a:off x="897847" y="1039906"/>
            <a:ext cx="7976347" cy="5413726"/>
          </a:xfrm>
          <a:prstGeom prst="rect">
            <a:avLst/>
          </a:prstGeom>
          <a:noFill/>
        </p:spPr>
        <p:txBody>
          <a:bodyPr wrap="square">
            <a:spAutoFit/>
          </a:bodyPr>
          <a:lstStyle/>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Easy to set up, user-friendly booking engine</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Multiple languages and currency support</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Aesthetic, intuitive and responsive</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Easily customizable</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Multiple destination search options</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Connected with multiple GDS</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Option for dynamic packaging</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Cross-sell functionality for multiple products</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Customized to suit the design aspects of your website</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Promotion codes and voucher redemption</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Secured online payment options with a credit card, debit card or net banking</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Centralized admin panel for easy booking management</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Generates tickets and vouchers automatically</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Easily control inventory, pricing, and availability</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Advertise hot deals for last-minute sales</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Set exclusive rates for corporate customers, travel agents and preferred guests</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Gain valuable insight into your market by analyzing online booking reports</a:t>
            </a:r>
          </a:p>
          <a:p>
            <a:pPr marL="342900" marR="0" lvl="0" indent="-34290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Never miss a booking with a hotel booking engine that’s open for business 24/7</a:t>
            </a:r>
          </a:p>
        </p:txBody>
      </p:sp>
      <p:pic>
        <p:nvPicPr>
          <p:cNvPr id="5" name="Picture 4">
            <a:extLst>
              <a:ext uri="{FF2B5EF4-FFF2-40B4-BE49-F238E27FC236}">
                <a16:creationId xmlns:a16="http://schemas.microsoft.com/office/drawing/2014/main" id="{C0A211BE-D5B6-467B-876A-B2E3224DA74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57942" y="90711"/>
            <a:ext cx="2434884" cy="509924"/>
          </a:xfrm>
          <a:prstGeom prst="rect">
            <a:avLst/>
          </a:prstGeom>
        </p:spPr>
      </p:pic>
    </p:spTree>
    <p:extLst>
      <p:ext uri="{BB962C8B-B14F-4D97-AF65-F5344CB8AC3E}">
        <p14:creationId xmlns:p14="http://schemas.microsoft.com/office/powerpoint/2010/main" val="9119289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C85FE8-C0A4-4CDA-AE4E-5B185B78454A}"/>
              </a:ext>
            </a:extLst>
          </p:cNvPr>
          <p:cNvSpPr>
            <a:spLocks noGrp="1"/>
          </p:cNvSpPr>
          <p:nvPr>
            <p:ph type="title"/>
          </p:nvPr>
        </p:nvSpPr>
        <p:spPr>
          <a:xfrm>
            <a:off x="677334" y="1057082"/>
            <a:ext cx="8596668" cy="873317"/>
          </a:xfrm>
        </p:spPr>
        <p:txBody>
          <a:bodyPr/>
          <a:lstStyle/>
          <a:p>
            <a:pPr algn="ctr"/>
            <a:r>
              <a:rPr lang="en-US" b="1" dirty="0"/>
              <a:t>Contact Us</a:t>
            </a:r>
          </a:p>
        </p:txBody>
      </p:sp>
      <p:sp>
        <p:nvSpPr>
          <p:cNvPr id="4" name="TextBox 3">
            <a:extLst>
              <a:ext uri="{FF2B5EF4-FFF2-40B4-BE49-F238E27FC236}">
                <a16:creationId xmlns:a16="http://schemas.microsoft.com/office/drawing/2014/main" id="{93E0DAA1-92F5-4CA7-9B29-7F02DCE313E8}"/>
              </a:ext>
            </a:extLst>
          </p:cNvPr>
          <p:cNvSpPr txBox="1"/>
          <p:nvPr/>
        </p:nvSpPr>
        <p:spPr>
          <a:xfrm>
            <a:off x="1494879" y="2382594"/>
            <a:ext cx="7312959" cy="1303755"/>
          </a:xfrm>
          <a:prstGeom prst="rect">
            <a:avLst/>
          </a:prstGeom>
          <a:noFill/>
        </p:spPr>
        <p:txBody>
          <a:bodyPr wrap="square">
            <a:spAutoFit/>
          </a:bodyPr>
          <a:lstStyle/>
          <a:p>
            <a:pPr marL="0" marR="0" algn="ctr">
              <a:lnSpc>
                <a:spcPct val="107000"/>
              </a:lnSpc>
              <a:spcBef>
                <a:spcPts val="0"/>
              </a:spcBef>
              <a:spcAft>
                <a:spcPts val="800"/>
              </a:spcAft>
            </a:pPr>
            <a:r>
              <a:rPr lang="en-US" sz="2400" b="1" dirty="0">
                <a:effectLst/>
                <a:latin typeface="Calibri" panose="020F0502020204030204" pitchFamily="34" charset="0"/>
                <a:ea typeface="Calibri" panose="020F0502020204030204" pitchFamily="34" charset="0"/>
                <a:cs typeface="Times New Roman" panose="02020603050405020304" pitchFamily="18" charset="0"/>
              </a:rPr>
              <a:t>For more details, Please visit our website:</a:t>
            </a:r>
          </a:p>
          <a:p>
            <a:pPr marL="0" marR="0" algn="ctr">
              <a:lnSpc>
                <a:spcPct val="107000"/>
              </a:lnSpc>
              <a:spcBef>
                <a:spcPts val="0"/>
              </a:spcBef>
              <a:spcAft>
                <a:spcPts val="800"/>
              </a:spcAft>
            </a:pPr>
            <a:endParaRPr lang="en-US"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800"/>
              </a:spcAft>
            </a:pPr>
            <a:r>
              <a:rPr lang="en-US" sz="20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2"/>
              </a:rPr>
              <a:t>https://www.flightslogic.com/internet-booking-engine.php</a:t>
            </a:r>
            <a:r>
              <a:rPr lang="en-US" sz="2000" dirty="0">
                <a:effectLst/>
                <a:latin typeface="Calibri" panose="020F0502020204030204" pitchFamily="34" charset="0"/>
                <a:ea typeface="Calibri" panose="020F0502020204030204" pitchFamily="34" charset="0"/>
                <a:cs typeface="Times New Roman" panose="02020603050405020304" pitchFamily="18" charset="0"/>
              </a:rPr>
              <a:t> </a:t>
            </a:r>
          </a:p>
        </p:txBody>
      </p:sp>
      <p:grpSp>
        <p:nvGrpSpPr>
          <p:cNvPr id="5" name="Group 4">
            <a:extLst>
              <a:ext uri="{FF2B5EF4-FFF2-40B4-BE49-F238E27FC236}">
                <a16:creationId xmlns:a16="http://schemas.microsoft.com/office/drawing/2014/main" id="{6BB86923-571C-4E2A-863D-875BDBB0E645}"/>
              </a:ext>
            </a:extLst>
          </p:cNvPr>
          <p:cNvGrpSpPr/>
          <p:nvPr/>
        </p:nvGrpSpPr>
        <p:grpSpPr>
          <a:xfrm>
            <a:off x="3289821" y="4475406"/>
            <a:ext cx="3994184" cy="838645"/>
            <a:chOff x="3166835" y="5046509"/>
            <a:chExt cx="3994184" cy="838645"/>
          </a:xfrm>
        </p:grpSpPr>
        <p:sp>
          <p:nvSpPr>
            <p:cNvPr id="6" name="TextBox 5">
              <a:extLst>
                <a:ext uri="{FF2B5EF4-FFF2-40B4-BE49-F238E27FC236}">
                  <a16:creationId xmlns:a16="http://schemas.microsoft.com/office/drawing/2014/main" id="{4D760095-F353-4AC9-9858-44CCFF41FF04}"/>
                </a:ext>
              </a:extLst>
            </p:cNvPr>
            <p:cNvSpPr txBox="1"/>
            <p:nvPr/>
          </p:nvSpPr>
          <p:spPr>
            <a:xfrm>
              <a:off x="3166835" y="5046509"/>
              <a:ext cx="3994184" cy="400110"/>
            </a:xfrm>
            <a:prstGeom prst="rect">
              <a:avLst/>
            </a:prstGeom>
            <a:noFill/>
          </p:spPr>
          <p:txBody>
            <a:bodyPr wrap="square" rtlCol="0">
              <a:spAutoFit/>
            </a:bodyPr>
            <a:lstStyle/>
            <a:p>
              <a:pPr algn="ctr"/>
              <a:r>
                <a:rPr lang="en-IN" sz="2000" b="1" dirty="0">
                  <a:latin typeface="Calibri" panose="020F0502020204030204" pitchFamily="34" charset="0"/>
                  <a:ea typeface="Calibri" panose="020F0502020204030204" pitchFamily="34" charset="0"/>
                  <a:cs typeface="Calibri" panose="020F0502020204030204" pitchFamily="34" charset="0"/>
                </a:rPr>
                <a:t>Email id : </a:t>
              </a:r>
              <a:r>
                <a:rPr lang="en-IN" sz="2000" dirty="0">
                  <a:latin typeface="Calibri" panose="020F0502020204030204" pitchFamily="34" charset="0"/>
                  <a:ea typeface="Calibri" panose="020F0502020204030204" pitchFamily="34" charset="0"/>
                  <a:cs typeface="Calibri" panose="020F0502020204030204" pitchFamily="34" charset="0"/>
                  <a:hlinkClick r:id="rId3"/>
                </a:rPr>
                <a:t>contact@flightslogic.com</a:t>
              </a:r>
              <a:endParaRPr lang="en-IN" sz="2000" dirty="0">
                <a:latin typeface="Calibri" panose="020F0502020204030204" pitchFamily="34" charset="0"/>
                <a:ea typeface="Calibri" panose="020F0502020204030204" pitchFamily="34" charset="0"/>
                <a:cs typeface="Calibri" panose="020F0502020204030204" pitchFamily="34" charset="0"/>
              </a:endParaRPr>
            </a:p>
          </p:txBody>
        </p:sp>
        <p:sp>
          <p:nvSpPr>
            <p:cNvPr id="7" name="TextBox 6">
              <a:extLst>
                <a:ext uri="{FF2B5EF4-FFF2-40B4-BE49-F238E27FC236}">
                  <a16:creationId xmlns:a16="http://schemas.microsoft.com/office/drawing/2014/main" id="{D7436121-A637-4469-8E0D-696043D4C429}"/>
                </a:ext>
              </a:extLst>
            </p:cNvPr>
            <p:cNvSpPr txBox="1"/>
            <p:nvPr/>
          </p:nvSpPr>
          <p:spPr>
            <a:xfrm>
              <a:off x="3257711" y="5515822"/>
              <a:ext cx="2847254" cy="369332"/>
            </a:xfrm>
            <a:prstGeom prst="rect">
              <a:avLst/>
            </a:prstGeom>
            <a:noFill/>
          </p:spPr>
          <p:txBody>
            <a:bodyPr wrap="none" rtlCol="0">
              <a:spAutoFit/>
            </a:bodyPr>
            <a:lstStyle/>
            <a:p>
              <a:r>
                <a:rPr lang="en-US" b="1" dirty="0"/>
                <a:t>Phone No : </a:t>
              </a:r>
              <a:r>
                <a:rPr lang="en-US" b="1" dirty="0">
                  <a:solidFill>
                    <a:schemeClr val="accent6">
                      <a:lumMod val="75000"/>
                    </a:schemeClr>
                  </a:solidFill>
                </a:rPr>
                <a:t>97312 78600</a:t>
              </a:r>
            </a:p>
          </p:txBody>
        </p:sp>
      </p:grpSp>
      <p:pic>
        <p:nvPicPr>
          <p:cNvPr id="8" name="Picture 7">
            <a:extLst>
              <a:ext uri="{FF2B5EF4-FFF2-40B4-BE49-F238E27FC236}">
                <a16:creationId xmlns:a16="http://schemas.microsoft.com/office/drawing/2014/main" id="{3C572C4C-BCF4-4647-817F-063952FE9A8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657942" y="90711"/>
            <a:ext cx="2434884" cy="509924"/>
          </a:xfrm>
          <a:prstGeom prst="rect">
            <a:avLst/>
          </a:prstGeom>
        </p:spPr>
      </p:pic>
    </p:spTree>
    <p:extLst>
      <p:ext uri="{BB962C8B-B14F-4D97-AF65-F5344CB8AC3E}">
        <p14:creationId xmlns:p14="http://schemas.microsoft.com/office/powerpoint/2010/main" val="131058305"/>
      </p:ext>
    </p:extLst>
  </p:cSld>
  <p:clrMapOvr>
    <a:masterClrMapping/>
  </p:clrMapOvr>
</p:sld>
</file>

<file path=ppt/theme/theme1.xml><?xml version="1.0" encoding="utf-8"?>
<a:theme xmlns:a="http://schemas.openxmlformats.org/drawingml/2006/main" name="Facet">
  <a:themeElements>
    <a:clrScheme name="Red Orange">
      <a:dk1>
        <a:sysClr val="windowText" lastClr="000000"/>
      </a:dk1>
      <a:lt1>
        <a:sysClr val="window" lastClr="FFFFFF"/>
      </a:lt1>
      <a:dk2>
        <a:srgbClr val="505046"/>
      </a:dk2>
      <a:lt2>
        <a:srgbClr val="EEECE1"/>
      </a:lt2>
      <a:accent1>
        <a:srgbClr val="E84C22"/>
      </a:accent1>
      <a:accent2>
        <a:srgbClr val="FFBD47"/>
      </a:accent2>
      <a:accent3>
        <a:srgbClr val="B64926"/>
      </a:accent3>
      <a:accent4>
        <a:srgbClr val="FF8427"/>
      </a:accent4>
      <a:accent5>
        <a:srgbClr val="CC9900"/>
      </a:accent5>
      <a:accent6>
        <a:srgbClr val="B22600"/>
      </a:accent6>
      <a:hlink>
        <a:srgbClr val="CC9900"/>
      </a:hlink>
      <a:folHlink>
        <a:srgbClr val="666699"/>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35</TotalTime>
  <Words>1839</Words>
  <Application>Microsoft Office PowerPoint</Application>
  <PresentationFormat>Widescreen</PresentationFormat>
  <Paragraphs>80</Paragraphs>
  <Slides>10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Arial</vt:lpstr>
      <vt:lpstr>Calibri</vt:lpstr>
      <vt:lpstr>Trebuchet MS</vt:lpstr>
      <vt:lpstr>Wingdings</vt:lpstr>
      <vt:lpstr>Wingdings 3</vt:lpstr>
      <vt:lpstr>Facet</vt:lpstr>
      <vt:lpstr>Internet Booking Engine</vt:lpstr>
      <vt:lpstr>The Ideal Internet Booking Engine for Your Travel Business! </vt:lpstr>
      <vt:lpstr>PowerPoint Presentation</vt:lpstr>
      <vt:lpstr>Why Travel Agency Need an Online Travel Booking Engine?</vt:lpstr>
      <vt:lpstr>PowerPoint Presentation</vt:lpstr>
      <vt:lpstr>Gain Higher Revenues with Integrated Booking Engine:</vt:lpstr>
      <vt:lpstr>PowerPoint Presentation</vt:lpstr>
      <vt:lpstr>PowerPoint Presentation</vt:lpstr>
      <vt:lpstr>Benefits of Internet Hotel Booking Engine:</vt:lpstr>
      <vt:lpstr>Contact Us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Internet Booking Engine</dc:title>
  <dc:creator>user</dc:creator>
  <cp:lastModifiedBy>user</cp:lastModifiedBy>
  <cp:revision>2</cp:revision>
  <dcterms:created xsi:type="dcterms:W3CDTF">2024-06-26T04:15:04Z</dcterms:created>
  <dcterms:modified xsi:type="dcterms:W3CDTF">2024-06-26T05:26:28Z</dcterms:modified>
</cp:coreProperties>
</file>