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57" r:id="rId3"/>
    <p:sldId id="258" r:id="rId4"/>
    <p:sldId id="259" r:id="rId5"/>
    <p:sldId id="260" r:id="rId6"/>
    <p:sldId id="261" r:id="rId7"/>
    <p:sldId id="262" r:id="rId8"/>
    <p:sldId id="263" r:id="rId9"/>
    <p:sldId id="264" r:id="rId10"/>
    <p:sldId id="266" r:id="rId11"/>
    <p:sldId id="267" r:id="rId12"/>
    <p:sldId id="269" r:id="rId13"/>
    <p:sldId id="270" r:id="rId14"/>
    <p:sldId id="272" r:id="rId15"/>
    <p:sldId id="273" r:id="rId16"/>
    <p:sldId id="275" r:id="rId17"/>
    <p:sldId id="276" r:id="rId18"/>
    <p:sldId id="278" r:id="rId19"/>
    <p:sldId id="279" r:id="rId20"/>
    <p:sldId id="280" r:id="rId21"/>
    <p:sldId id="282" r:id="rId22"/>
    <p:sldId id="284" r:id="rId23"/>
    <p:sldId id="285" r:id="rId24"/>
    <p:sldId id="286" r:id="rId25"/>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995" autoAdjust="0"/>
    <p:restoredTop sz="94660"/>
  </p:normalViewPr>
  <p:slideViewPr>
    <p:cSldViewPr snapToGrid="0">
      <p:cViewPr varScale="1">
        <p:scale>
          <a:sx n="73" d="100"/>
          <a:sy n="73" d="100"/>
        </p:scale>
        <p:origin x="1070" y="53"/>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2209800" y="4464028"/>
            <a:ext cx="9144000" cy="1641490"/>
          </a:xfrm>
        </p:spPr>
        <p:txBody>
          <a:bodyPr wrap="none" anchor="t">
            <a:normAutofit/>
          </a:bodyPr>
          <a:lstStyle>
            <a:lvl1pPr algn="r">
              <a:defRPr sz="9600" b="0" spc="-300">
                <a:gradFill flip="none" rotWithShape="1">
                  <a:gsLst>
                    <a:gs pos="32000">
                      <a:schemeClr val="tx1">
                        <a:lumMod val="89000"/>
                      </a:schemeClr>
                    </a:gs>
                    <a:gs pos="0">
                      <a:schemeClr val="bg1">
                        <a:lumMod val="41000"/>
                        <a:lumOff val="59000"/>
                      </a:schemeClr>
                    </a:gs>
                    <a:gs pos="100000">
                      <a:schemeClr val="tx2">
                        <a:lumMod val="0"/>
                        <a:lumOff val="100000"/>
                      </a:schemeClr>
                    </a:gs>
                  </a:gsLst>
                  <a:lin ang="8100000" scaled="1"/>
                  <a:tileRect/>
                </a:gradFill>
                <a:effectLst>
                  <a:outerShdw blurRad="469900" dist="342900" dir="5400000" sy="-20000" rotWithShape="0">
                    <a:prstClr val="black">
                      <a:alpha val="66000"/>
                    </a:prstClr>
                  </a:outerShdw>
                </a:effectLst>
                <a:latin typeface="+mj-lt"/>
              </a:defRPr>
            </a:lvl1pPr>
          </a:lstStyle>
          <a:p>
            <a:r>
              <a:rPr lang="en-US"/>
              <a:t>Click to edit Master title style</a:t>
            </a:r>
            <a:endParaRPr lang="en-US" dirty="0"/>
          </a:p>
        </p:txBody>
      </p:sp>
      <p:sp>
        <p:nvSpPr>
          <p:cNvPr id="3" name="Subtitle 2"/>
          <p:cNvSpPr>
            <a:spLocks noGrp="1"/>
          </p:cNvSpPr>
          <p:nvPr>
            <p:ph type="subTitle" idx="1"/>
          </p:nvPr>
        </p:nvSpPr>
        <p:spPr>
          <a:xfrm>
            <a:off x="2209799" y="3694375"/>
            <a:ext cx="9144000" cy="754025"/>
          </a:xfrm>
        </p:spPr>
        <p:txBody>
          <a:bodyPr anchor="b">
            <a:normAutofit/>
          </a:bodyPr>
          <a:lstStyle>
            <a:lvl1pPr marL="0" indent="0" algn="r">
              <a:buNone/>
              <a:defRPr sz="3200" b="0">
                <a:gradFill flip="none" rotWithShape="1">
                  <a:gsLst>
                    <a:gs pos="15000">
                      <a:schemeClr val="tx2"/>
                    </a:gs>
                    <a:gs pos="73000">
                      <a:schemeClr val="tx2">
                        <a:lumMod val="60000"/>
                        <a:lumOff val="40000"/>
                      </a:schemeClr>
                    </a:gs>
                    <a:gs pos="0">
                      <a:schemeClr val="tx2">
                        <a:lumMod val="90000"/>
                        <a:lumOff val="10000"/>
                      </a:schemeClr>
                    </a:gs>
                    <a:gs pos="100000">
                      <a:schemeClr val="tx2">
                        <a:lumMod val="0"/>
                        <a:lumOff val="100000"/>
                      </a:schemeClr>
                    </a:gs>
                  </a:gsLst>
                  <a:lin ang="16200000" scaled="1"/>
                  <a:tileRect/>
                </a:gradFill>
                <a:latin typeface="+mj-lt"/>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7" name="Date Placeholder 6"/>
          <p:cNvSpPr>
            <a:spLocks noGrp="1"/>
          </p:cNvSpPr>
          <p:nvPr>
            <p:ph type="dt" sz="half" idx="10"/>
          </p:nvPr>
        </p:nvSpPr>
        <p:spPr/>
        <p:txBody>
          <a:bodyPr/>
          <a:lstStyle/>
          <a:p>
            <a:fld id="{52E350E9-AC6B-4C92-AE63-E47135CFE251}" type="datetimeFigureOut">
              <a:rPr lang="en-IN" smtClean="0"/>
              <a:t>19-07-2024</a:t>
            </a:fld>
            <a:endParaRPr lang="en-IN"/>
          </a:p>
        </p:txBody>
      </p:sp>
      <p:sp>
        <p:nvSpPr>
          <p:cNvPr id="8" name="Footer Placeholder 7"/>
          <p:cNvSpPr>
            <a:spLocks noGrp="1"/>
          </p:cNvSpPr>
          <p:nvPr>
            <p:ph type="ftr" sz="quarter" idx="11"/>
          </p:nvPr>
        </p:nvSpPr>
        <p:spPr/>
        <p:txBody>
          <a:bodyPr/>
          <a:lstStyle/>
          <a:p>
            <a:endParaRPr lang="en-IN"/>
          </a:p>
        </p:txBody>
      </p:sp>
      <p:sp>
        <p:nvSpPr>
          <p:cNvPr id="9" name="Slide Number Placeholder 8"/>
          <p:cNvSpPr>
            <a:spLocks noGrp="1"/>
          </p:cNvSpPr>
          <p:nvPr>
            <p:ph type="sldNum" sz="quarter" idx="12"/>
          </p:nvPr>
        </p:nvSpPr>
        <p:spPr/>
        <p:txBody>
          <a:bodyPr/>
          <a:lstStyle/>
          <a:p>
            <a:fld id="{B88B755A-37EE-4409-946E-9FA5CFAEC336}" type="slidenum">
              <a:rPr lang="en-IN" smtClean="0"/>
              <a:t>‹#›</a:t>
            </a:fld>
            <a:endParaRPr lang="en-IN"/>
          </a:p>
        </p:txBody>
      </p:sp>
    </p:spTree>
    <p:extLst>
      <p:ext uri="{BB962C8B-B14F-4D97-AF65-F5344CB8AC3E}">
        <p14:creationId xmlns:p14="http://schemas.microsoft.com/office/powerpoint/2010/main" val="21068199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8"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52E350E9-AC6B-4C92-AE63-E47135CFE251}" type="datetimeFigureOut">
              <a:rPr lang="en-IN" smtClean="0"/>
              <a:t>19-07-2024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B88B755A-37EE-4409-946E-9FA5CFAEC336}" type="slidenum">
              <a:rPr lang="en-IN" smtClean="0"/>
              <a:t>‹#›</a:t>
            </a:fld>
            <a:endParaRPr lang="en-IN"/>
          </a:p>
        </p:txBody>
      </p:sp>
    </p:spTree>
    <p:extLst>
      <p:ext uri="{BB962C8B-B14F-4D97-AF65-F5344CB8AC3E}">
        <p14:creationId xmlns:p14="http://schemas.microsoft.com/office/powerpoint/2010/main" val="38241901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7" name="Title 1"/>
          <p:cNvSpPr>
            <a:spLocks noGrp="1"/>
          </p:cNvSpPr>
          <p:nvPr>
            <p:ph type="ctrTitle"/>
          </p:nvPr>
        </p:nvSpPr>
        <p:spPr>
          <a:xfrm>
            <a:off x="854532" y="4464028"/>
            <a:ext cx="9144000" cy="1641490"/>
          </a:xfrm>
        </p:spPr>
        <p:txBody>
          <a:bodyPr wrap="none" anchor="t">
            <a:normAutofit/>
          </a:bodyPr>
          <a:lstStyle>
            <a:lvl1pPr algn="l">
              <a:defRPr sz="9600" b="0" spc="-300">
                <a:gradFill flip="none" rotWithShape="1">
                  <a:gsLst>
                    <a:gs pos="32000">
                      <a:schemeClr val="tx1">
                        <a:lumMod val="89000"/>
                      </a:schemeClr>
                    </a:gs>
                    <a:gs pos="0">
                      <a:schemeClr val="bg1">
                        <a:lumMod val="47000"/>
                        <a:lumOff val="53000"/>
                      </a:schemeClr>
                    </a:gs>
                    <a:gs pos="100000">
                      <a:schemeClr val="tx2">
                        <a:lumMod val="0"/>
                        <a:lumOff val="100000"/>
                      </a:schemeClr>
                    </a:gs>
                  </a:gsLst>
                  <a:lin ang="8100000" scaled="1"/>
                  <a:tileRect/>
                </a:gradFill>
                <a:effectLst>
                  <a:outerShdw blurRad="469900" dist="342900" dir="5400000" sy="-20000" rotWithShape="0">
                    <a:prstClr val="black">
                      <a:alpha val="66000"/>
                    </a:prstClr>
                  </a:outerShdw>
                </a:effectLst>
                <a:latin typeface="+mj-lt"/>
              </a:defRPr>
            </a:lvl1pPr>
          </a:lstStyle>
          <a:p>
            <a:r>
              <a:rPr lang="en-US"/>
              <a:t>Click to edit Master title style</a:t>
            </a:r>
            <a:endParaRPr lang="en-US" dirty="0"/>
          </a:p>
        </p:txBody>
      </p:sp>
      <p:sp>
        <p:nvSpPr>
          <p:cNvPr id="8" name="Subtitle 2"/>
          <p:cNvSpPr>
            <a:spLocks noGrp="1"/>
          </p:cNvSpPr>
          <p:nvPr>
            <p:ph type="subTitle" idx="1"/>
          </p:nvPr>
        </p:nvSpPr>
        <p:spPr>
          <a:xfrm>
            <a:off x="854532" y="3693674"/>
            <a:ext cx="9144000" cy="754025"/>
          </a:xfrm>
        </p:spPr>
        <p:txBody>
          <a:bodyPr anchor="b">
            <a:normAutofit/>
          </a:bodyPr>
          <a:lstStyle>
            <a:lvl1pPr marL="0" indent="0" algn="l">
              <a:buNone/>
              <a:defRPr sz="3200" b="0">
                <a:gradFill flip="none" rotWithShape="1">
                  <a:gsLst>
                    <a:gs pos="15000">
                      <a:schemeClr val="tx2"/>
                    </a:gs>
                    <a:gs pos="73000">
                      <a:schemeClr val="tx2">
                        <a:lumMod val="60000"/>
                        <a:lumOff val="40000"/>
                      </a:schemeClr>
                    </a:gs>
                    <a:gs pos="0">
                      <a:schemeClr val="tx2">
                        <a:lumMod val="90000"/>
                        <a:lumOff val="10000"/>
                      </a:schemeClr>
                    </a:gs>
                    <a:gs pos="100000">
                      <a:schemeClr val="tx2">
                        <a:lumMod val="0"/>
                        <a:lumOff val="100000"/>
                      </a:schemeClr>
                    </a:gs>
                  </a:gsLst>
                  <a:lin ang="16200000" scaled="1"/>
                  <a:tileRect/>
                </a:gradFill>
                <a:latin typeface="+mj-lt"/>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52E350E9-AC6B-4C92-AE63-E47135CFE251}" type="datetimeFigureOut">
              <a:rPr lang="en-IN" smtClean="0"/>
              <a:t>19-07-2024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B88B755A-37EE-4409-946E-9FA5CFAEC336}" type="slidenum">
              <a:rPr lang="en-IN" smtClean="0"/>
              <a:t>‹#›</a:t>
            </a:fld>
            <a:endParaRPr lang="en-IN"/>
          </a:p>
        </p:txBody>
      </p:sp>
    </p:spTree>
    <p:extLst>
      <p:ext uri="{BB962C8B-B14F-4D97-AF65-F5344CB8AC3E}">
        <p14:creationId xmlns:p14="http://schemas.microsoft.com/office/powerpoint/2010/main" val="32618035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120000" y="1825625"/>
            <a:ext cx="5025216"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319840" y="1825625"/>
            <a:ext cx="503396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52E350E9-AC6B-4C92-AE63-E47135CFE251}" type="datetimeFigureOut">
              <a:rPr lang="en-IN" smtClean="0"/>
              <a:t>19-07-2024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B88B755A-37EE-4409-946E-9FA5CFAEC336}" type="slidenum">
              <a:rPr lang="en-IN" smtClean="0"/>
              <a:t>‹#›</a:t>
            </a:fld>
            <a:endParaRPr lang="en-IN"/>
          </a:p>
        </p:txBody>
      </p:sp>
    </p:spTree>
    <p:extLst>
      <p:ext uri="{BB962C8B-B14F-4D97-AF65-F5344CB8AC3E}">
        <p14:creationId xmlns:p14="http://schemas.microsoft.com/office/powerpoint/2010/main" val="20241113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US" dirty="0"/>
          </a:p>
        </p:txBody>
      </p:sp>
      <p:sp>
        <p:nvSpPr>
          <p:cNvPr id="3" name="Text Placeholder 2"/>
          <p:cNvSpPr>
            <a:spLocks noGrp="1"/>
          </p:cNvSpPr>
          <p:nvPr>
            <p:ph type="body" idx="1"/>
          </p:nvPr>
        </p:nvSpPr>
        <p:spPr>
          <a:xfrm>
            <a:off x="1120000" y="1681163"/>
            <a:ext cx="5025216" cy="823912"/>
          </a:xfrm>
        </p:spPr>
        <p:txBody>
          <a:bodyPr anchor="b"/>
          <a:lstStyle>
            <a:lvl1pPr marL="0" indent="0">
              <a:buNone/>
              <a:defRPr sz="2400" b="0">
                <a:gradFill>
                  <a:gsLst>
                    <a:gs pos="15000">
                      <a:schemeClr val="tx2"/>
                    </a:gs>
                    <a:gs pos="73000">
                      <a:schemeClr val="tx2">
                        <a:lumMod val="60000"/>
                        <a:lumOff val="40000"/>
                      </a:schemeClr>
                    </a:gs>
                    <a:gs pos="0">
                      <a:schemeClr val="tx2">
                        <a:lumMod val="90000"/>
                        <a:lumOff val="10000"/>
                      </a:schemeClr>
                    </a:gs>
                    <a:gs pos="100000">
                      <a:schemeClr val="tx2">
                        <a:lumMod val="0"/>
                        <a:lumOff val="100000"/>
                      </a:schemeClr>
                    </a:gs>
                  </a:gsLst>
                  <a:lin ang="16200000" scaled="1"/>
                </a:gra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120000" y="2505075"/>
            <a:ext cx="5025216"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319840" y="1681163"/>
            <a:ext cx="5035548" cy="823912"/>
          </a:xfrm>
        </p:spPr>
        <p:txBody>
          <a:bodyPr vert="horz" lIns="91440" tIns="45720" rIns="91440" bIns="45720" rtlCol="0" anchor="b">
            <a:normAutofit/>
          </a:bodyPr>
          <a:lstStyle>
            <a:lvl1pPr>
              <a:buNone/>
              <a:defRPr lang="en-US" sz="2400" b="0">
                <a:gradFill>
                  <a:gsLst>
                    <a:gs pos="15000">
                      <a:schemeClr val="tx2"/>
                    </a:gs>
                    <a:gs pos="73000">
                      <a:schemeClr val="tx2">
                        <a:lumMod val="60000"/>
                        <a:lumOff val="40000"/>
                      </a:schemeClr>
                    </a:gs>
                    <a:gs pos="0">
                      <a:schemeClr val="tx2">
                        <a:lumMod val="90000"/>
                        <a:lumOff val="10000"/>
                      </a:schemeClr>
                    </a:gs>
                    <a:gs pos="100000">
                      <a:schemeClr val="tx2">
                        <a:lumMod val="0"/>
                        <a:lumOff val="100000"/>
                      </a:schemeClr>
                    </a:gs>
                  </a:gsLst>
                  <a:lin ang="16200000" scaled="1"/>
                </a:gradFill>
              </a:defRPr>
            </a:lvl1pPr>
          </a:lstStyle>
          <a:p>
            <a:pPr marL="0" lvl="0" indent="0">
              <a:buNone/>
            </a:pPr>
            <a:r>
              <a:rPr lang="en-US"/>
              <a:t>Click to edit Master text styles</a:t>
            </a:r>
          </a:p>
        </p:txBody>
      </p:sp>
      <p:sp>
        <p:nvSpPr>
          <p:cNvPr id="6" name="Content Placeholder 5"/>
          <p:cNvSpPr>
            <a:spLocks noGrp="1"/>
          </p:cNvSpPr>
          <p:nvPr>
            <p:ph sz="quarter" idx="4"/>
          </p:nvPr>
        </p:nvSpPr>
        <p:spPr>
          <a:xfrm>
            <a:off x="6319840" y="2505075"/>
            <a:ext cx="503554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52E350E9-AC6B-4C92-AE63-E47135CFE251}" type="datetimeFigureOut">
              <a:rPr lang="en-IN" smtClean="0"/>
              <a:t>19-07-2024</a:t>
            </a:fld>
            <a:endParaRPr lang="en-IN"/>
          </a:p>
        </p:txBody>
      </p:sp>
      <p:sp>
        <p:nvSpPr>
          <p:cNvPr id="8" name="Footer Placeholder 7"/>
          <p:cNvSpPr>
            <a:spLocks noGrp="1"/>
          </p:cNvSpPr>
          <p:nvPr>
            <p:ph type="ftr" sz="quarter" idx="11"/>
          </p:nvPr>
        </p:nvSpPr>
        <p:spPr/>
        <p:txBody>
          <a:bodyPr/>
          <a:lstStyle/>
          <a:p>
            <a:endParaRPr lang="en-IN"/>
          </a:p>
        </p:txBody>
      </p:sp>
      <p:sp>
        <p:nvSpPr>
          <p:cNvPr id="9" name="Slide Number Placeholder 8"/>
          <p:cNvSpPr>
            <a:spLocks noGrp="1"/>
          </p:cNvSpPr>
          <p:nvPr>
            <p:ph type="sldNum" sz="quarter" idx="12"/>
          </p:nvPr>
        </p:nvSpPr>
        <p:spPr/>
        <p:txBody>
          <a:bodyPr/>
          <a:lstStyle/>
          <a:p>
            <a:fld id="{B88B755A-37EE-4409-946E-9FA5CFAEC336}" type="slidenum">
              <a:rPr lang="en-IN" smtClean="0"/>
              <a:t>‹#›</a:t>
            </a:fld>
            <a:endParaRPr lang="en-IN"/>
          </a:p>
        </p:txBody>
      </p:sp>
    </p:spTree>
    <p:extLst>
      <p:ext uri="{BB962C8B-B14F-4D97-AF65-F5344CB8AC3E}">
        <p14:creationId xmlns:p14="http://schemas.microsoft.com/office/powerpoint/2010/main" val="22537465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52E350E9-AC6B-4C92-AE63-E47135CFE251}" type="datetimeFigureOut">
              <a:rPr lang="en-IN" smtClean="0"/>
              <a:t>19-07-2024</a:t>
            </a:fld>
            <a:endParaRPr lang="en-IN"/>
          </a:p>
        </p:txBody>
      </p:sp>
      <p:sp>
        <p:nvSpPr>
          <p:cNvPr id="4" name="Footer Placeholder 3"/>
          <p:cNvSpPr>
            <a:spLocks noGrp="1"/>
          </p:cNvSpPr>
          <p:nvPr>
            <p:ph type="ftr" sz="quarter" idx="11"/>
          </p:nvPr>
        </p:nvSpPr>
        <p:spPr/>
        <p:txBody>
          <a:bodyPr/>
          <a:lstStyle/>
          <a:p>
            <a:endParaRPr lang="en-IN"/>
          </a:p>
        </p:txBody>
      </p:sp>
      <p:sp>
        <p:nvSpPr>
          <p:cNvPr id="5" name="Slide Number Placeholder 4"/>
          <p:cNvSpPr>
            <a:spLocks noGrp="1"/>
          </p:cNvSpPr>
          <p:nvPr>
            <p:ph type="sldNum" sz="quarter" idx="12"/>
          </p:nvPr>
        </p:nvSpPr>
        <p:spPr/>
        <p:txBody>
          <a:bodyPr/>
          <a:lstStyle/>
          <a:p>
            <a:fld id="{B88B755A-37EE-4409-946E-9FA5CFAEC336}" type="slidenum">
              <a:rPr lang="en-IN" smtClean="0"/>
              <a:t>‹#›</a:t>
            </a:fld>
            <a:endParaRPr lang="en-IN"/>
          </a:p>
        </p:txBody>
      </p:sp>
    </p:spTree>
    <p:extLst>
      <p:ext uri="{BB962C8B-B14F-4D97-AF65-F5344CB8AC3E}">
        <p14:creationId xmlns:p14="http://schemas.microsoft.com/office/powerpoint/2010/main" val="320083941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2E350E9-AC6B-4C92-AE63-E47135CFE251}" type="datetimeFigureOut">
              <a:rPr lang="en-IN" smtClean="0"/>
              <a:t>19-07-2024</a:t>
            </a:fld>
            <a:endParaRPr lang="en-IN"/>
          </a:p>
        </p:txBody>
      </p:sp>
      <p:sp>
        <p:nvSpPr>
          <p:cNvPr id="3" name="Footer Placeholder 2"/>
          <p:cNvSpPr>
            <a:spLocks noGrp="1"/>
          </p:cNvSpPr>
          <p:nvPr>
            <p:ph type="ftr" sz="quarter" idx="11"/>
          </p:nvPr>
        </p:nvSpPr>
        <p:spPr/>
        <p:txBody>
          <a:bodyPr/>
          <a:lstStyle/>
          <a:p>
            <a:endParaRPr lang="en-IN"/>
          </a:p>
        </p:txBody>
      </p:sp>
      <p:sp>
        <p:nvSpPr>
          <p:cNvPr id="4" name="Slide Number Placeholder 3"/>
          <p:cNvSpPr>
            <a:spLocks noGrp="1"/>
          </p:cNvSpPr>
          <p:nvPr>
            <p:ph type="sldNum" sz="quarter" idx="12"/>
          </p:nvPr>
        </p:nvSpPr>
        <p:spPr/>
        <p:txBody>
          <a:bodyPr/>
          <a:lstStyle/>
          <a:p>
            <a:fld id="{B88B755A-37EE-4409-946E-9FA5CFAEC336}" type="slidenum">
              <a:rPr lang="en-IN" smtClean="0"/>
              <a:t>‹#›</a:t>
            </a:fld>
            <a:endParaRPr lang="en-IN"/>
          </a:p>
        </p:txBody>
      </p:sp>
    </p:spTree>
    <p:extLst>
      <p:ext uri="{BB962C8B-B14F-4D97-AF65-F5344CB8AC3E}">
        <p14:creationId xmlns:p14="http://schemas.microsoft.com/office/powerpoint/2010/main" val="29427696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US" dirty="0"/>
          </a:p>
        </p:txBody>
      </p:sp>
      <p:sp>
        <p:nvSpPr>
          <p:cNvPr id="3" name="Content Placeholder 2"/>
          <p:cNvSpPr>
            <a:spLocks noGrp="1"/>
          </p:cNvSpPr>
          <p:nvPr>
            <p:ph idx="1"/>
          </p:nvPr>
        </p:nvSpPr>
        <p:spPr>
          <a:xfrm>
            <a:off x="5183188" y="987425"/>
            <a:ext cx="6172200" cy="487362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120000" y="2057400"/>
            <a:ext cx="3652025" cy="3811588"/>
          </a:xfrm>
        </p:spPr>
        <p:txBody>
          <a:bodyPr/>
          <a:lstStyle>
            <a:lvl1pPr marL="0" indent="0">
              <a:buNone/>
              <a:defRPr sz="1600">
                <a:gradFill>
                  <a:gsLst>
                    <a:gs pos="15000">
                      <a:schemeClr val="tx2"/>
                    </a:gs>
                    <a:gs pos="73000">
                      <a:schemeClr val="tx2">
                        <a:lumMod val="60000"/>
                        <a:lumOff val="40000"/>
                      </a:schemeClr>
                    </a:gs>
                    <a:gs pos="0">
                      <a:schemeClr val="tx1"/>
                    </a:gs>
                    <a:gs pos="100000">
                      <a:schemeClr val="tx2">
                        <a:lumMod val="0"/>
                        <a:lumOff val="100000"/>
                      </a:schemeClr>
                    </a:gs>
                  </a:gsLst>
                  <a:lin ang="16200000" scaled="1"/>
                </a:gra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52E350E9-AC6B-4C92-AE63-E47135CFE251}" type="datetimeFigureOut">
              <a:rPr lang="en-IN" smtClean="0"/>
              <a:t>19-07-2024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B88B755A-37EE-4409-946E-9FA5CFAEC336}" type="slidenum">
              <a:rPr lang="en-IN" smtClean="0"/>
              <a:t>‹#›</a:t>
            </a:fld>
            <a:endParaRPr lang="en-IN"/>
          </a:p>
        </p:txBody>
      </p:sp>
    </p:spTree>
    <p:extLst>
      <p:ext uri="{BB962C8B-B14F-4D97-AF65-F5344CB8AC3E}">
        <p14:creationId xmlns:p14="http://schemas.microsoft.com/office/powerpoint/2010/main" val="316371758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1120000" y="2057400"/>
            <a:ext cx="3652025" cy="3811588"/>
          </a:xfrm>
        </p:spPr>
        <p:txBody>
          <a:bodyPr/>
          <a:lstStyle>
            <a:lvl1pPr marL="0" indent="0">
              <a:buNone/>
              <a:defRPr sz="1600">
                <a:gradFill>
                  <a:gsLst>
                    <a:gs pos="15000">
                      <a:schemeClr val="tx2"/>
                    </a:gs>
                    <a:gs pos="73000">
                      <a:schemeClr val="tx2">
                        <a:lumMod val="60000"/>
                        <a:lumOff val="40000"/>
                      </a:schemeClr>
                    </a:gs>
                    <a:gs pos="0">
                      <a:schemeClr val="tx1"/>
                    </a:gs>
                    <a:gs pos="100000">
                      <a:schemeClr val="tx2">
                        <a:lumMod val="0"/>
                        <a:lumOff val="100000"/>
                      </a:schemeClr>
                    </a:gs>
                  </a:gsLst>
                  <a:lin ang="16200000" scaled="1"/>
                </a:gra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52E350E9-AC6B-4C92-AE63-E47135CFE251}" type="datetimeFigureOut">
              <a:rPr lang="en-IN" smtClean="0"/>
              <a:t>19-07-2024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B88B755A-37EE-4409-946E-9FA5CFAEC336}" type="slidenum">
              <a:rPr lang="en-IN" smtClean="0"/>
              <a:t>‹#›</a:t>
            </a:fld>
            <a:endParaRPr lang="en-IN"/>
          </a:p>
        </p:txBody>
      </p:sp>
    </p:spTree>
    <p:extLst>
      <p:ext uri="{BB962C8B-B14F-4D97-AF65-F5344CB8AC3E}">
        <p14:creationId xmlns:p14="http://schemas.microsoft.com/office/powerpoint/2010/main" val="128589067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367160"/>
            <a:ext cx="10515600" cy="819355"/>
          </a:xfrm>
        </p:spPr>
        <p:txBody>
          <a:bodyPr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839788" y="987425"/>
            <a:ext cx="10515600" cy="337973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839788" y="5186516"/>
            <a:ext cx="10514012" cy="682472"/>
          </a:xfrm>
        </p:spPr>
        <p:txBody>
          <a:bodyPr/>
          <a:lstStyle>
            <a:lvl1pPr marL="0" indent="0">
              <a:buNone/>
              <a:defRPr sz="1600">
                <a:gradFill>
                  <a:gsLst>
                    <a:gs pos="15000">
                      <a:schemeClr val="tx2"/>
                    </a:gs>
                    <a:gs pos="73000">
                      <a:schemeClr val="tx2">
                        <a:lumMod val="60000"/>
                        <a:lumOff val="40000"/>
                      </a:schemeClr>
                    </a:gs>
                    <a:gs pos="0">
                      <a:schemeClr val="tx1"/>
                    </a:gs>
                    <a:gs pos="100000">
                      <a:schemeClr val="tx2">
                        <a:lumMod val="0"/>
                        <a:lumOff val="100000"/>
                      </a:schemeClr>
                    </a:gs>
                  </a:gsLst>
                  <a:lin ang="16200000" scaled="1"/>
                </a:gra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52E350E9-AC6B-4C92-AE63-E47135CFE251}" type="datetimeFigureOut">
              <a:rPr lang="en-IN" smtClean="0"/>
              <a:t>19-07-2024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B88B755A-37EE-4409-946E-9FA5CFAEC336}" type="slidenum">
              <a:rPr lang="en-IN" smtClean="0"/>
              <a:t>‹#›</a:t>
            </a:fld>
            <a:endParaRPr lang="en-IN"/>
          </a:p>
        </p:txBody>
      </p:sp>
    </p:spTree>
    <p:extLst>
      <p:ext uri="{BB962C8B-B14F-4D97-AF65-F5344CB8AC3E}">
        <p14:creationId xmlns:p14="http://schemas.microsoft.com/office/powerpoint/2010/main" val="132714023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3534344"/>
          </a:xfrm>
        </p:spPr>
        <p:txBody>
          <a:bodyPr anchor="ctr"/>
          <a:lstStyle>
            <a:lvl1pPr>
              <a:defRPr sz="3200"/>
            </a:lvl1pPr>
          </a:lstStyle>
          <a:p>
            <a:r>
              <a:rPr lang="en-US"/>
              <a:t>Click to edit Master title style</a:t>
            </a:r>
            <a:endParaRPr lang="en-US" dirty="0"/>
          </a:p>
        </p:txBody>
      </p:sp>
      <p:sp>
        <p:nvSpPr>
          <p:cNvPr id="4" name="Text Placeholder 3"/>
          <p:cNvSpPr>
            <a:spLocks noGrp="1"/>
          </p:cNvSpPr>
          <p:nvPr>
            <p:ph type="body" sz="half" idx="2"/>
          </p:nvPr>
        </p:nvSpPr>
        <p:spPr>
          <a:xfrm>
            <a:off x="839788" y="4489399"/>
            <a:ext cx="10514012" cy="1501826"/>
          </a:xfrm>
        </p:spPr>
        <p:txBody>
          <a:bodyPr anchor="ct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52E350E9-AC6B-4C92-AE63-E47135CFE251}" type="datetimeFigureOut">
              <a:rPr lang="en-IN" smtClean="0"/>
              <a:t>19-07-2024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B88B755A-37EE-4409-946E-9FA5CFAEC336}" type="slidenum">
              <a:rPr lang="en-IN" smtClean="0"/>
              <a:t>‹#›</a:t>
            </a:fld>
            <a:endParaRPr lang="en-IN"/>
          </a:p>
        </p:txBody>
      </p:sp>
    </p:spTree>
    <p:extLst>
      <p:ext uri="{BB962C8B-B14F-4D97-AF65-F5344CB8AC3E}">
        <p14:creationId xmlns:p14="http://schemas.microsoft.com/office/powerpoint/2010/main" val="872752534"/>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46212" y="365125"/>
            <a:ext cx="9302752" cy="2992904"/>
          </a:xfrm>
        </p:spPr>
        <p:txBody>
          <a:bodyPr anchor="ctr"/>
          <a:lstStyle>
            <a:lvl1pPr>
              <a:defRPr sz="4400"/>
            </a:lvl1pPr>
          </a:lstStyle>
          <a:p>
            <a:r>
              <a:rPr lang="en-US"/>
              <a:t>Click to edit Master title style</a:t>
            </a:r>
            <a:endParaRPr lang="en-US" dirty="0"/>
          </a:p>
        </p:txBody>
      </p:sp>
      <p:sp>
        <p:nvSpPr>
          <p:cNvPr id="12" name="Text Placeholder 3"/>
          <p:cNvSpPr>
            <a:spLocks noGrp="1"/>
          </p:cNvSpPr>
          <p:nvPr>
            <p:ph type="body" sz="half" idx="13"/>
          </p:nvPr>
        </p:nvSpPr>
        <p:spPr>
          <a:xfrm>
            <a:off x="1720644" y="3365557"/>
            <a:ext cx="8752299" cy="548968"/>
          </a:xfrm>
        </p:spPr>
        <p:txBody>
          <a:bodyPr anchor="t">
            <a:normAutofit/>
          </a:bodyPr>
          <a:lstStyle>
            <a:lvl1pPr marL="0" indent="0">
              <a:buNone/>
              <a:defRPr sz="14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4" name="Text Placeholder 3"/>
          <p:cNvSpPr>
            <a:spLocks noGrp="1"/>
          </p:cNvSpPr>
          <p:nvPr>
            <p:ph type="body" sz="half" idx="2"/>
          </p:nvPr>
        </p:nvSpPr>
        <p:spPr>
          <a:xfrm>
            <a:off x="838200" y="4501729"/>
            <a:ext cx="10512424" cy="1489496"/>
          </a:xfrm>
        </p:spPr>
        <p:txBody>
          <a:bodyPr anchor="ctr">
            <a:normAutofit/>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52E350E9-AC6B-4C92-AE63-E47135CFE251}" type="datetimeFigureOut">
              <a:rPr lang="en-IN" smtClean="0"/>
              <a:t>19-07-2024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B88B755A-37EE-4409-946E-9FA5CFAEC336}" type="slidenum">
              <a:rPr lang="en-IN" smtClean="0"/>
              <a:t>‹#›</a:t>
            </a:fld>
            <a:endParaRPr lang="en-IN"/>
          </a:p>
        </p:txBody>
      </p:sp>
      <p:sp>
        <p:nvSpPr>
          <p:cNvPr id="9" name="TextBox 8"/>
          <p:cNvSpPr txBox="1"/>
          <p:nvPr/>
        </p:nvSpPr>
        <p:spPr>
          <a:xfrm>
            <a:off x="1111044" y="786824"/>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8000" dirty="0">
                <a:solidFill>
                  <a:schemeClr val="tx1"/>
                </a:solidFill>
                <a:effectLst/>
              </a:rPr>
              <a:t>“</a:t>
            </a:r>
          </a:p>
        </p:txBody>
      </p:sp>
      <p:sp>
        <p:nvSpPr>
          <p:cNvPr id="10" name="TextBox 9"/>
          <p:cNvSpPr txBox="1"/>
          <p:nvPr/>
        </p:nvSpPr>
        <p:spPr>
          <a:xfrm>
            <a:off x="10437812" y="2743200"/>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Tree>
    <p:extLst>
      <p:ext uri="{BB962C8B-B14F-4D97-AF65-F5344CB8AC3E}">
        <p14:creationId xmlns:p14="http://schemas.microsoft.com/office/powerpoint/2010/main" val="3195211818"/>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839788" y="2326967"/>
            <a:ext cx="10515600" cy="2511835"/>
          </a:xfrm>
        </p:spPr>
        <p:txBody>
          <a:bodyPr anchor="b">
            <a:normAutofit/>
          </a:bodyPr>
          <a:lstStyle>
            <a:lvl1pPr>
              <a:defRPr sz="5400"/>
            </a:lvl1pPr>
          </a:lstStyle>
          <a:p>
            <a:r>
              <a:rPr lang="en-US"/>
              <a:t>Click to edit Master title style</a:t>
            </a:r>
            <a:endParaRPr lang="en-US" dirty="0"/>
          </a:p>
        </p:txBody>
      </p:sp>
      <p:sp>
        <p:nvSpPr>
          <p:cNvPr id="4" name="Text Placeholder 3"/>
          <p:cNvSpPr>
            <a:spLocks noGrp="1"/>
          </p:cNvSpPr>
          <p:nvPr>
            <p:ph type="body" sz="half" idx="2"/>
          </p:nvPr>
        </p:nvSpPr>
        <p:spPr>
          <a:xfrm>
            <a:off x="839788" y="4850581"/>
            <a:ext cx="10514012" cy="1140644"/>
          </a:xfrm>
        </p:spPr>
        <p:txBody>
          <a:bodyPr anchor="t"/>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52E350E9-AC6B-4C92-AE63-E47135CFE251}" type="datetimeFigureOut">
              <a:rPr lang="en-IN" smtClean="0"/>
              <a:t>19-07-2024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B88B755A-37EE-4409-946E-9FA5CFAEC336}" type="slidenum">
              <a:rPr lang="en-IN" smtClean="0"/>
              <a:t>‹#›</a:t>
            </a:fld>
            <a:endParaRPr lang="en-IN"/>
          </a:p>
        </p:txBody>
      </p:sp>
    </p:spTree>
    <p:extLst>
      <p:ext uri="{BB962C8B-B14F-4D97-AF65-F5344CB8AC3E}">
        <p14:creationId xmlns:p14="http://schemas.microsoft.com/office/powerpoint/2010/main" val="3227068035"/>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15" name="Title 1"/>
          <p:cNvSpPr>
            <a:spLocks noGrp="1"/>
          </p:cNvSpPr>
          <p:nvPr>
            <p:ph type="title"/>
          </p:nvPr>
        </p:nvSpPr>
        <p:spPr>
          <a:xfrm>
            <a:off x="838200" y="365125"/>
            <a:ext cx="10515600" cy="1325563"/>
          </a:xfrm>
        </p:spPr>
        <p:txBody>
          <a:bodyPr/>
          <a:lstStyle/>
          <a:p>
            <a:r>
              <a:rPr lang="en-US"/>
              <a:t>Click to edit Master title style</a:t>
            </a:r>
            <a:endParaRPr lang="en-US" dirty="0"/>
          </a:p>
        </p:txBody>
      </p:sp>
      <p:sp>
        <p:nvSpPr>
          <p:cNvPr id="7" name="Text Placeholder 2"/>
          <p:cNvSpPr>
            <a:spLocks noGrp="1"/>
          </p:cNvSpPr>
          <p:nvPr>
            <p:ph type="body" idx="1"/>
          </p:nvPr>
        </p:nvSpPr>
        <p:spPr>
          <a:xfrm>
            <a:off x="1337282" y="1885950"/>
            <a:ext cx="2946866" cy="576262"/>
          </a:xfrm>
        </p:spPr>
        <p:txBody>
          <a:bodyPr anchor="b">
            <a:noAutofit/>
          </a:bodyPr>
          <a:lstStyle>
            <a:lvl1pPr marL="0" indent="0">
              <a:buNone/>
              <a:defRPr sz="2400" b="0">
                <a:gradFill>
                  <a:gsLst>
                    <a:gs pos="15000">
                      <a:schemeClr val="tx2"/>
                    </a:gs>
                    <a:gs pos="73000">
                      <a:schemeClr val="tx2">
                        <a:lumMod val="60000"/>
                        <a:lumOff val="40000"/>
                      </a:schemeClr>
                    </a:gs>
                    <a:gs pos="0">
                      <a:schemeClr val="tx2">
                        <a:lumMod val="90000"/>
                        <a:lumOff val="10000"/>
                      </a:schemeClr>
                    </a:gs>
                    <a:gs pos="100000">
                      <a:schemeClr val="tx2">
                        <a:lumMod val="0"/>
                        <a:lumOff val="100000"/>
                      </a:schemeClr>
                    </a:gs>
                  </a:gsLst>
                  <a:lin ang="16200000" scaled="1"/>
                </a:gra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8" name="Text Placeholder 3"/>
          <p:cNvSpPr>
            <a:spLocks noGrp="1"/>
          </p:cNvSpPr>
          <p:nvPr>
            <p:ph type="body" sz="half" idx="15"/>
          </p:nvPr>
        </p:nvSpPr>
        <p:spPr>
          <a:xfrm>
            <a:off x="1356798" y="2571750"/>
            <a:ext cx="2927350"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9" name="Text Placeholder 4"/>
          <p:cNvSpPr>
            <a:spLocks noGrp="1"/>
          </p:cNvSpPr>
          <p:nvPr>
            <p:ph type="body" sz="quarter" idx="3"/>
          </p:nvPr>
        </p:nvSpPr>
        <p:spPr>
          <a:xfrm>
            <a:off x="4587994" y="1885950"/>
            <a:ext cx="2936241" cy="576262"/>
          </a:xfrm>
        </p:spPr>
        <p:txBody>
          <a:bodyPr vert="horz" lIns="91440" tIns="45720" rIns="91440" bIns="45720" rtlCol="0" anchor="b">
            <a:noAutofit/>
          </a:bodyPr>
          <a:lstStyle>
            <a:lvl1pPr>
              <a:buNone/>
              <a:defRPr lang="en-US" sz="2400" b="0">
                <a:gradFill>
                  <a:gsLst>
                    <a:gs pos="15000">
                      <a:schemeClr val="tx2"/>
                    </a:gs>
                    <a:gs pos="73000">
                      <a:schemeClr val="tx2">
                        <a:lumMod val="60000"/>
                        <a:lumOff val="40000"/>
                      </a:schemeClr>
                    </a:gs>
                    <a:gs pos="0">
                      <a:schemeClr val="tx2">
                        <a:lumMod val="90000"/>
                        <a:lumOff val="10000"/>
                      </a:schemeClr>
                    </a:gs>
                    <a:gs pos="100000">
                      <a:schemeClr val="tx2">
                        <a:lumMod val="0"/>
                        <a:lumOff val="100000"/>
                      </a:schemeClr>
                    </a:gs>
                  </a:gsLst>
                  <a:lin ang="16200000" scaled="1"/>
                </a:gradFill>
              </a:defRPr>
            </a:lvl1pPr>
          </a:lstStyle>
          <a:p>
            <a:pPr marL="0" lvl="0" indent="0">
              <a:buNone/>
            </a:pPr>
            <a:r>
              <a:rPr lang="en-US"/>
              <a:t>Click to edit Master text styles</a:t>
            </a:r>
          </a:p>
        </p:txBody>
      </p:sp>
      <p:sp>
        <p:nvSpPr>
          <p:cNvPr id="10" name="Text Placeholder 3"/>
          <p:cNvSpPr>
            <a:spLocks noGrp="1"/>
          </p:cNvSpPr>
          <p:nvPr>
            <p:ph type="body" sz="half" idx="16"/>
          </p:nvPr>
        </p:nvSpPr>
        <p:spPr>
          <a:xfrm>
            <a:off x="4577441" y="2571750"/>
            <a:ext cx="2946794"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1" name="Text Placeholder 4"/>
          <p:cNvSpPr>
            <a:spLocks noGrp="1"/>
          </p:cNvSpPr>
          <p:nvPr>
            <p:ph type="body" sz="quarter" idx="13"/>
          </p:nvPr>
        </p:nvSpPr>
        <p:spPr>
          <a:xfrm>
            <a:off x="7829035" y="1885950"/>
            <a:ext cx="2932113" cy="576262"/>
          </a:xfrm>
        </p:spPr>
        <p:txBody>
          <a:bodyPr vert="horz" lIns="91440" tIns="45720" rIns="91440" bIns="45720" rtlCol="0" anchor="b">
            <a:noAutofit/>
          </a:bodyPr>
          <a:lstStyle>
            <a:lvl1pPr>
              <a:buNone/>
              <a:defRPr lang="en-US" sz="2400" b="0" dirty="0">
                <a:gradFill>
                  <a:gsLst>
                    <a:gs pos="15000">
                      <a:schemeClr val="tx2"/>
                    </a:gs>
                    <a:gs pos="73000">
                      <a:schemeClr val="tx2">
                        <a:lumMod val="60000"/>
                        <a:lumOff val="40000"/>
                      </a:schemeClr>
                    </a:gs>
                    <a:gs pos="0">
                      <a:schemeClr val="tx2">
                        <a:lumMod val="90000"/>
                        <a:lumOff val="10000"/>
                      </a:schemeClr>
                    </a:gs>
                    <a:gs pos="100000">
                      <a:schemeClr val="tx2">
                        <a:lumMod val="0"/>
                        <a:lumOff val="100000"/>
                      </a:schemeClr>
                    </a:gs>
                  </a:gsLst>
                  <a:lin ang="16200000" scaled="1"/>
                </a:gradFill>
              </a:defRPr>
            </a:lvl1pPr>
          </a:lstStyle>
          <a:p>
            <a:pPr marL="0" lvl="0" indent="0">
              <a:buNone/>
            </a:pPr>
            <a:r>
              <a:rPr lang="en-US"/>
              <a:t>Click to edit Master text styles</a:t>
            </a:r>
          </a:p>
        </p:txBody>
      </p:sp>
      <p:sp>
        <p:nvSpPr>
          <p:cNvPr id="12" name="Text Placeholder 3"/>
          <p:cNvSpPr>
            <a:spLocks noGrp="1"/>
          </p:cNvSpPr>
          <p:nvPr>
            <p:ph type="body" sz="half" idx="17"/>
          </p:nvPr>
        </p:nvSpPr>
        <p:spPr>
          <a:xfrm>
            <a:off x="7829035" y="2571750"/>
            <a:ext cx="2932113"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3" name="Date Placeholder 2"/>
          <p:cNvSpPr>
            <a:spLocks noGrp="1"/>
          </p:cNvSpPr>
          <p:nvPr>
            <p:ph type="dt" sz="half" idx="10"/>
          </p:nvPr>
        </p:nvSpPr>
        <p:spPr/>
        <p:txBody>
          <a:bodyPr/>
          <a:lstStyle/>
          <a:p>
            <a:fld id="{52E350E9-AC6B-4C92-AE63-E47135CFE251}" type="datetimeFigureOut">
              <a:rPr lang="en-IN" smtClean="0"/>
              <a:t>19-07-2024</a:t>
            </a:fld>
            <a:endParaRPr lang="en-IN"/>
          </a:p>
        </p:txBody>
      </p:sp>
      <p:sp>
        <p:nvSpPr>
          <p:cNvPr id="4" name="Footer Placeholder 3"/>
          <p:cNvSpPr>
            <a:spLocks noGrp="1"/>
          </p:cNvSpPr>
          <p:nvPr>
            <p:ph type="ftr" sz="quarter" idx="11"/>
          </p:nvPr>
        </p:nvSpPr>
        <p:spPr/>
        <p:txBody>
          <a:bodyPr/>
          <a:lstStyle/>
          <a:p>
            <a:endParaRPr lang="en-IN"/>
          </a:p>
        </p:txBody>
      </p:sp>
      <p:sp>
        <p:nvSpPr>
          <p:cNvPr id="5" name="Slide Number Placeholder 4"/>
          <p:cNvSpPr>
            <a:spLocks noGrp="1"/>
          </p:cNvSpPr>
          <p:nvPr>
            <p:ph type="sldNum" sz="quarter" idx="12"/>
          </p:nvPr>
        </p:nvSpPr>
        <p:spPr/>
        <p:txBody>
          <a:bodyPr/>
          <a:lstStyle/>
          <a:p>
            <a:fld id="{B88B755A-37EE-4409-946E-9FA5CFAEC336}" type="slidenum">
              <a:rPr lang="en-IN" smtClean="0"/>
              <a:t>‹#›</a:t>
            </a:fld>
            <a:endParaRPr lang="en-IN"/>
          </a:p>
        </p:txBody>
      </p:sp>
    </p:spTree>
    <p:extLst>
      <p:ext uri="{BB962C8B-B14F-4D97-AF65-F5344CB8AC3E}">
        <p14:creationId xmlns:p14="http://schemas.microsoft.com/office/powerpoint/2010/main" val="3772234879"/>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30" name="Title 1"/>
          <p:cNvSpPr>
            <a:spLocks noGrp="1"/>
          </p:cNvSpPr>
          <p:nvPr>
            <p:ph type="title"/>
          </p:nvPr>
        </p:nvSpPr>
        <p:spPr>
          <a:xfrm>
            <a:off x="838200" y="365125"/>
            <a:ext cx="10515600" cy="1325563"/>
          </a:xfrm>
        </p:spPr>
        <p:txBody>
          <a:bodyPr/>
          <a:lstStyle/>
          <a:p>
            <a:r>
              <a:rPr lang="en-US"/>
              <a:t>Click to edit Master title style</a:t>
            </a:r>
            <a:endParaRPr lang="en-US" dirty="0"/>
          </a:p>
        </p:txBody>
      </p:sp>
      <p:sp>
        <p:nvSpPr>
          <p:cNvPr id="19" name="Text Placeholder 2"/>
          <p:cNvSpPr>
            <a:spLocks noGrp="1"/>
          </p:cNvSpPr>
          <p:nvPr>
            <p:ph type="body" idx="1"/>
          </p:nvPr>
        </p:nvSpPr>
        <p:spPr>
          <a:xfrm>
            <a:off x="1332085" y="4297503"/>
            <a:ext cx="2940050" cy="576262"/>
          </a:xfrm>
        </p:spPr>
        <p:txBody>
          <a:bodyPr anchor="b">
            <a:noAutofit/>
          </a:bodyPr>
          <a:lstStyle>
            <a:lvl1pPr marL="0" indent="0">
              <a:buNone/>
              <a:defRPr sz="2400" b="0">
                <a:gradFill>
                  <a:gsLst>
                    <a:gs pos="34000">
                      <a:schemeClr val="tx1">
                        <a:lumMod val="93000"/>
                      </a:schemeClr>
                    </a:gs>
                    <a:gs pos="0">
                      <a:schemeClr val="bg1">
                        <a:lumMod val="41000"/>
                        <a:lumOff val="59000"/>
                      </a:schemeClr>
                    </a:gs>
                    <a:gs pos="100000">
                      <a:schemeClr val="tx2">
                        <a:lumMod val="0"/>
                        <a:lumOff val="100000"/>
                      </a:schemeClr>
                    </a:gs>
                  </a:gsLst>
                  <a:lin ang="4800000" scaled="0"/>
                </a:gra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0" name="Picture Placeholder 2"/>
          <p:cNvSpPr>
            <a:spLocks noGrp="1" noChangeAspect="1"/>
          </p:cNvSpPr>
          <p:nvPr>
            <p:ph type="pic" idx="15"/>
          </p:nvPr>
        </p:nvSpPr>
        <p:spPr>
          <a:xfrm>
            <a:off x="1332085" y="2256354"/>
            <a:ext cx="2940050"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1" name="Text Placeholder 3"/>
          <p:cNvSpPr>
            <a:spLocks noGrp="1"/>
          </p:cNvSpPr>
          <p:nvPr>
            <p:ph type="body" sz="half" idx="18"/>
          </p:nvPr>
        </p:nvSpPr>
        <p:spPr>
          <a:xfrm>
            <a:off x="1332085" y="4873765"/>
            <a:ext cx="2940050"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22" name="Text Placeholder 4"/>
          <p:cNvSpPr>
            <a:spLocks noGrp="1"/>
          </p:cNvSpPr>
          <p:nvPr>
            <p:ph type="body" sz="quarter" idx="3"/>
          </p:nvPr>
        </p:nvSpPr>
        <p:spPr>
          <a:xfrm>
            <a:off x="4568997" y="4297503"/>
            <a:ext cx="2930525" cy="576262"/>
          </a:xfrm>
        </p:spPr>
        <p:txBody>
          <a:bodyPr anchor="b">
            <a:noAutofit/>
          </a:bodyPr>
          <a:lstStyle>
            <a:lvl1pPr marL="0" indent="0">
              <a:buNone/>
              <a:defRPr sz="2400" b="0">
                <a:gradFill>
                  <a:gsLst>
                    <a:gs pos="34000">
                      <a:schemeClr val="tx1">
                        <a:lumMod val="93000"/>
                      </a:schemeClr>
                    </a:gs>
                    <a:gs pos="0">
                      <a:schemeClr val="bg1">
                        <a:lumMod val="41000"/>
                        <a:lumOff val="59000"/>
                      </a:schemeClr>
                    </a:gs>
                    <a:gs pos="100000">
                      <a:schemeClr val="tx2">
                        <a:lumMod val="0"/>
                        <a:lumOff val="100000"/>
                      </a:schemeClr>
                    </a:gs>
                  </a:gsLst>
                  <a:lin ang="4800000" scaled="0"/>
                </a:gra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3" name="Picture Placeholder 2"/>
          <p:cNvSpPr>
            <a:spLocks noGrp="1" noChangeAspect="1"/>
          </p:cNvSpPr>
          <p:nvPr>
            <p:ph type="pic" idx="21"/>
          </p:nvPr>
        </p:nvSpPr>
        <p:spPr>
          <a:xfrm>
            <a:off x="4568996" y="2256354"/>
            <a:ext cx="2930525"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4" name="Text Placeholder 3"/>
          <p:cNvSpPr>
            <a:spLocks noGrp="1"/>
          </p:cNvSpPr>
          <p:nvPr>
            <p:ph type="body" sz="half" idx="19"/>
          </p:nvPr>
        </p:nvSpPr>
        <p:spPr>
          <a:xfrm>
            <a:off x="4567644" y="4873764"/>
            <a:ext cx="2934406"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25" name="Text Placeholder 4"/>
          <p:cNvSpPr>
            <a:spLocks noGrp="1"/>
          </p:cNvSpPr>
          <p:nvPr>
            <p:ph type="body" sz="quarter" idx="13"/>
          </p:nvPr>
        </p:nvSpPr>
        <p:spPr>
          <a:xfrm>
            <a:off x="7804322" y="4297503"/>
            <a:ext cx="2932113" cy="576262"/>
          </a:xfrm>
        </p:spPr>
        <p:txBody>
          <a:bodyPr anchor="b">
            <a:noAutofit/>
          </a:bodyPr>
          <a:lstStyle>
            <a:lvl1pPr marL="0" indent="0">
              <a:buNone/>
              <a:defRPr sz="2400" b="0">
                <a:gradFill>
                  <a:gsLst>
                    <a:gs pos="34000">
                      <a:schemeClr val="tx1">
                        <a:lumMod val="93000"/>
                      </a:schemeClr>
                    </a:gs>
                    <a:gs pos="0">
                      <a:schemeClr val="bg1">
                        <a:lumMod val="41000"/>
                        <a:lumOff val="59000"/>
                      </a:schemeClr>
                    </a:gs>
                    <a:gs pos="100000">
                      <a:schemeClr val="tx2">
                        <a:lumMod val="0"/>
                        <a:lumOff val="100000"/>
                      </a:schemeClr>
                    </a:gs>
                  </a:gsLst>
                  <a:lin ang="4800000" scaled="0"/>
                </a:gra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6" name="Picture Placeholder 2"/>
          <p:cNvSpPr>
            <a:spLocks noGrp="1" noChangeAspect="1"/>
          </p:cNvSpPr>
          <p:nvPr>
            <p:ph type="pic" idx="22"/>
          </p:nvPr>
        </p:nvSpPr>
        <p:spPr>
          <a:xfrm>
            <a:off x="7804321" y="2256354"/>
            <a:ext cx="2932113"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7" name="Text Placeholder 3"/>
          <p:cNvSpPr>
            <a:spLocks noGrp="1"/>
          </p:cNvSpPr>
          <p:nvPr>
            <p:ph type="body" sz="half" idx="20"/>
          </p:nvPr>
        </p:nvSpPr>
        <p:spPr>
          <a:xfrm>
            <a:off x="7804197" y="4873762"/>
            <a:ext cx="2935997"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3" name="Date Placeholder 2"/>
          <p:cNvSpPr>
            <a:spLocks noGrp="1"/>
          </p:cNvSpPr>
          <p:nvPr>
            <p:ph type="dt" sz="half" idx="10"/>
          </p:nvPr>
        </p:nvSpPr>
        <p:spPr/>
        <p:txBody>
          <a:bodyPr/>
          <a:lstStyle/>
          <a:p>
            <a:fld id="{52E350E9-AC6B-4C92-AE63-E47135CFE251}" type="datetimeFigureOut">
              <a:rPr lang="en-IN" smtClean="0"/>
              <a:t>19-07-2024</a:t>
            </a:fld>
            <a:endParaRPr lang="en-IN"/>
          </a:p>
        </p:txBody>
      </p:sp>
      <p:sp>
        <p:nvSpPr>
          <p:cNvPr id="4" name="Footer Placeholder 3"/>
          <p:cNvSpPr>
            <a:spLocks noGrp="1"/>
          </p:cNvSpPr>
          <p:nvPr>
            <p:ph type="ftr" sz="quarter" idx="11"/>
          </p:nvPr>
        </p:nvSpPr>
        <p:spPr/>
        <p:txBody>
          <a:bodyPr/>
          <a:lstStyle/>
          <a:p>
            <a:endParaRPr lang="en-IN"/>
          </a:p>
        </p:txBody>
      </p:sp>
      <p:sp>
        <p:nvSpPr>
          <p:cNvPr id="5" name="Slide Number Placeholder 4"/>
          <p:cNvSpPr>
            <a:spLocks noGrp="1"/>
          </p:cNvSpPr>
          <p:nvPr>
            <p:ph type="sldNum" sz="quarter" idx="12"/>
          </p:nvPr>
        </p:nvSpPr>
        <p:spPr/>
        <p:txBody>
          <a:bodyPr/>
          <a:lstStyle/>
          <a:p>
            <a:fld id="{B88B755A-37EE-4409-946E-9FA5CFAEC336}" type="slidenum">
              <a:rPr lang="en-IN" smtClean="0"/>
              <a:t>‹#›</a:t>
            </a:fld>
            <a:endParaRPr lang="en-IN"/>
          </a:p>
        </p:txBody>
      </p:sp>
    </p:spTree>
    <p:extLst>
      <p:ext uri="{BB962C8B-B14F-4D97-AF65-F5344CB8AC3E}">
        <p14:creationId xmlns:p14="http://schemas.microsoft.com/office/powerpoint/2010/main" val="669276389"/>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52E350E9-AC6B-4C92-AE63-E47135CFE251}" type="datetimeFigureOut">
              <a:rPr lang="en-IN" smtClean="0"/>
              <a:t>19-07-2024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B88B755A-37EE-4409-946E-9FA5CFAEC336}" type="slidenum">
              <a:rPr lang="en-IN" smtClean="0"/>
              <a:t>‹#›</a:t>
            </a:fld>
            <a:endParaRPr lang="en-IN"/>
          </a:p>
        </p:txBody>
      </p:sp>
    </p:spTree>
    <p:extLst>
      <p:ext uri="{BB962C8B-B14F-4D97-AF65-F5344CB8AC3E}">
        <p14:creationId xmlns:p14="http://schemas.microsoft.com/office/powerpoint/2010/main" val="1248435403"/>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52E350E9-AC6B-4C92-AE63-E47135CFE251}" type="datetimeFigureOut">
              <a:rPr lang="en-IN" smtClean="0"/>
              <a:t>19-07-2024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B88B755A-37EE-4409-946E-9FA5CFAEC336}" type="slidenum">
              <a:rPr lang="en-IN" smtClean="0"/>
              <a:t>‹#›</a:t>
            </a:fld>
            <a:endParaRPr lang="en-IN"/>
          </a:p>
        </p:txBody>
      </p:sp>
    </p:spTree>
    <p:extLst>
      <p:ext uri="{BB962C8B-B14F-4D97-AF65-F5344CB8AC3E}">
        <p14:creationId xmlns:p14="http://schemas.microsoft.com/office/powerpoint/2010/main" val="400227944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9">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1120000" y="1825625"/>
            <a:ext cx="102338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gradFill flip="none" rotWithShape="1">
                  <a:gsLst>
                    <a:gs pos="28000">
                      <a:schemeClr val="tx1">
                        <a:lumMod val="93000"/>
                      </a:schemeClr>
                    </a:gs>
                    <a:gs pos="0">
                      <a:schemeClr val="bg1">
                        <a:lumMod val="38000"/>
                        <a:lumOff val="62000"/>
                      </a:schemeClr>
                    </a:gs>
                    <a:gs pos="100000">
                      <a:schemeClr val="tx2">
                        <a:lumMod val="0"/>
                        <a:lumOff val="100000"/>
                      </a:schemeClr>
                    </a:gs>
                  </a:gsLst>
                  <a:lin ang="5400000" scaled="1"/>
                  <a:tileRect/>
                </a:gradFill>
              </a:defRPr>
            </a:lvl1pPr>
          </a:lstStyle>
          <a:p>
            <a:fld id="{52E350E9-AC6B-4C92-AE63-E47135CFE251}" type="datetimeFigureOut">
              <a:rPr lang="en-IN" smtClean="0"/>
              <a:t>19-07-2024</a:t>
            </a:fld>
            <a:endParaRPr lang="en-IN"/>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gradFill flip="none" rotWithShape="1">
                  <a:gsLst>
                    <a:gs pos="28000">
                      <a:schemeClr val="tx1">
                        <a:lumMod val="93000"/>
                      </a:schemeClr>
                    </a:gs>
                    <a:gs pos="0">
                      <a:schemeClr val="bg1">
                        <a:lumMod val="38000"/>
                        <a:lumOff val="62000"/>
                      </a:schemeClr>
                    </a:gs>
                    <a:gs pos="100000">
                      <a:schemeClr val="tx2">
                        <a:lumMod val="0"/>
                        <a:lumOff val="100000"/>
                      </a:schemeClr>
                    </a:gs>
                  </a:gsLst>
                  <a:lin ang="5400000" scaled="1"/>
                  <a:tileRect/>
                </a:gradFill>
              </a:defRPr>
            </a:lvl1pPr>
          </a:lstStyle>
          <a:p>
            <a:endParaRPr lang="en-IN"/>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gradFill flip="none" rotWithShape="1">
                  <a:gsLst>
                    <a:gs pos="28000">
                      <a:schemeClr val="tx1">
                        <a:lumMod val="93000"/>
                      </a:schemeClr>
                    </a:gs>
                    <a:gs pos="0">
                      <a:schemeClr val="bg1">
                        <a:lumMod val="38000"/>
                        <a:lumOff val="62000"/>
                      </a:schemeClr>
                    </a:gs>
                    <a:gs pos="100000">
                      <a:schemeClr val="tx2">
                        <a:lumMod val="0"/>
                        <a:lumOff val="100000"/>
                      </a:schemeClr>
                    </a:gs>
                  </a:gsLst>
                  <a:lin ang="5400000" scaled="1"/>
                  <a:tileRect/>
                </a:gradFill>
              </a:defRPr>
            </a:lvl1pPr>
          </a:lstStyle>
          <a:p>
            <a:fld id="{B88B755A-37EE-4409-946E-9FA5CFAEC336}" type="slidenum">
              <a:rPr lang="en-IN" smtClean="0"/>
              <a:t>‹#›</a:t>
            </a:fld>
            <a:endParaRPr lang="en-IN"/>
          </a:p>
        </p:txBody>
      </p:sp>
    </p:spTree>
    <p:extLst>
      <p:ext uri="{BB962C8B-B14F-4D97-AF65-F5344CB8AC3E}">
        <p14:creationId xmlns:p14="http://schemas.microsoft.com/office/powerpoint/2010/main" val="145966667"/>
      </p:ext>
    </p:extLst>
  </p:cSld>
  <p:clrMap bg1="dk1" tx1="lt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 id="2147483677" r:id="rId17"/>
  </p:sldLayoutIdLst>
  <p:txStyles>
    <p:titleStyle>
      <a:lvl1pPr algn="l" defTabSz="914400" rtl="0" eaLnBrk="1" latinLnBrk="0" hangingPunct="1">
        <a:lnSpc>
          <a:spcPct val="90000"/>
        </a:lnSpc>
        <a:spcBef>
          <a:spcPct val="0"/>
        </a:spcBef>
        <a:buNone/>
        <a:defRPr sz="5400" b="0" kern="1200">
          <a:gradFill flip="none" rotWithShape="1">
            <a:gsLst>
              <a:gs pos="28000">
                <a:schemeClr val="tx1">
                  <a:lumMod val="93000"/>
                </a:schemeClr>
              </a:gs>
              <a:gs pos="0">
                <a:schemeClr val="bg1">
                  <a:lumMod val="25000"/>
                  <a:lumOff val="75000"/>
                </a:schemeClr>
              </a:gs>
              <a:gs pos="100000">
                <a:schemeClr val="tx2">
                  <a:lumMod val="0"/>
                  <a:lumOff val="100000"/>
                </a:schemeClr>
              </a:gs>
            </a:gsLst>
            <a:lin ang="4800000" scaled="0"/>
            <a:tileRect/>
          </a:gra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gradFill>
            <a:gsLst>
              <a:gs pos="34000">
                <a:schemeClr val="tx1">
                  <a:lumMod val="93000"/>
                </a:schemeClr>
              </a:gs>
              <a:gs pos="0">
                <a:schemeClr val="bg1">
                  <a:lumMod val="25000"/>
                  <a:lumOff val="75000"/>
                </a:schemeClr>
              </a:gs>
              <a:gs pos="100000">
                <a:schemeClr val="tx2">
                  <a:lumMod val="0"/>
                  <a:lumOff val="100000"/>
                </a:schemeClr>
              </a:gs>
            </a:gsLst>
            <a:lin ang="4800000" scaled="0"/>
          </a:gra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gradFill>
            <a:gsLst>
              <a:gs pos="34000">
                <a:schemeClr val="tx1">
                  <a:lumMod val="93000"/>
                </a:schemeClr>
              </a:gs>
              <a:gs pos="0">
                <a:schemeClr val="bg1">
                  <a:lumMod val="25000"/>
                  <a:lumOff val="75000"/>
                </a:schemeClr>
              </a:gs>
              <a:gs pos="100000">
                <a:schemeClr val="tx2">
                  <a:lumMod val="0"/>
                  <a:lumOff val="100000"/>
                </a:schemeClr>
              </a:gs>
            </a:gsLst>
            <a:lin ang="4800000" scaled="0"/>
          </a:gra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gradFill>
            <a:gsLst>
              <a:gs pos="34000">
                <a:schemeClr val="tx1">
                  <a:lumMod val="93000"/>
                </a:schemeClr>
              </a:gs>
              <a:gs pos="0">
                <a:schemeClr val="bg1">
                  <a:lumMod val="25000"/>
                  <a:lumOff val="75000"/>
                </a:schemeClr>
              </a:gs>
              <a:gs pos="100000">
                <a:schemeClr val="tx2">
                  <a:lumMod val="0"/>
                  <a:lumOff val="100000"/>
                </a:schemeClr>
              </a:gs>
            </a:gsLst>
            <a:lin ang="4800000" scaled="0"/>
          </a:gra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gradFill>
            <a:gsLst>
              <a:gs pos="34000">
                <a:schemeClr val="tx1">
                  <a:lumMod val="93000"/>
                </a:schemeClr>
              </a:gs>
              <a:gs pos="0">
                <a:schemeClr val="bg1">
                  <a:lumMod val="25000"/>
                  <a:lumOff val="75000"/>
                </a:schemeClr>
              </a:gs>
              <a:gs pos="100000">
                <a:schemeClr val="tx2">
                  <a:lumMod val="0"/>
                  <a:lumOff val="100000"/>
                </a:schemeClr>
              </a:gs>
            </a:gsLst>
            <a:lin ang="4800000" scaled="0"/>
          </a:gra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gradFill>
            <a:gsLst>
              <a:gs pos="34000">
                <a:schemeClr val="tx1">
                  <a:lumMod val="93000"/>
                </a:schemeClr>
              </a:gs>
              <a:gs pos="0">
                <a:schemeClr val="bg1">
                  <a:lumMod val="25000"/>
                  <a:lumOff val="75000"/>
                </a:schemeClr>
              </a:gs>
              <a:gs pos="100000">
                <a:schemeClr val="tx2">
                  <a:lumMod val="0"/>
                  <a:lumOff val="100000"/>
                </a:schemeClr>
              </a:gs>
            </a:gsLst>
            <a:lin ang="4800000" scaled="0"/>
          </a:gra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1.xml"/><Relationship Id="rId4" Type="http://schemas.openxmlformats.org/officeDocument/2006/relationships/image" Target="../media/image4.png"/></Relationships>
</file>

<file path=ppt/slides/_rels/slide2.xml.rels><?xml version="1.0" encoding="UTF-8" standalone="yes"?>
<Relationships xmlns="http://schemas.openxmlformats.org/package/2006/relationships"><Relationship Id="rId3" Type="http://schemas.openxmlformats.org/officeDocument/2006/relationships/hyperlink" Target="https://www.trawex.com/global-distribution-system.php" TargetMode="External"/><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hyperlink" Target="https://www.trawex.com/amadeus-gds-integration.php" TargetMode="External"/><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hyperlink" Target="https://www.trawex.com/amadeus-software.php" TargetMode="External"/><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hyperlink" Target="https://www.trawex.com/amadeus-gds.php" TargetMode="External"/><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hyperlink" Target="https://www.trawex.com/booking-system-software.php" TargetMode="External"/><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hyperlink" Target="https://www.trawex.com/online-booking-platform.php" TargetMode="External"/><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hyperlink" Target="https://www.trawex.com/amadeus-travel-software.php" TargetMode="External"/><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hyperlink" Target="https://www.trawex.com/hotel-reservation-system.php" TargetMode="External"/><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hyperlink" Target="https://www.trawex.com/travel-agent-portal.php" TargetMode="External"/><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hyperlink" Target="https://www.trawex.com/api-integration.php" TargetMode="External"/><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hyperlink" Target="https://www.trawex.com/online-booking-software.php" TargetMode="External"/><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hyperlink" Target="https://www.trawex.com/travel-portal-solution.php" TargetMode="External"/><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hyperlink" Target="https://www.trawex.com/online-reservation-system.php" TargetMode="External"/><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3" Type="http://schemas.openxmlformats.org/officeDocument/2006/relationships/hyperlink" Target="mailto:contact@trawex.com" TargetMode="External"/><Relationship Id="rId2" Type="http://schemas.openxmlformats.org/officeDocument/2006/relationships/image" Target="../media/image2.pn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77B59962-1792-B1A0-DCB1-347C5461ACFC}"/>
              </a:ext>
            </a:extLst>
          </p:cNvPr>
          <p:cNvSpPr txBox="1"/>
          <p:nvPr/>
        </p:nvSpPr>
        <p:spPr>
          <a:xfrm>
            <a:off x="4661338" y="69230"/>
            <a:ext cx="2869324" cy="646331"/>
          </a:xfrm>
          <a:prstGeom prst="rect">
            <a:avLst/>
          </a:prstGeom>
          <a:noFill/>
        </p:spPr>
        <p:txBody>
          <a:bodyPr wrap="square">
            <a:spAutoFit/>
          </a:bodyPr>
          <a:lstStyle/>
          <a:p>
            <a:r>
              <a:rPr lang="en-IN" sz="3600" b="1" dirty="0">
                <a:latin typeface="Calibri" panose="020F0502020204030204" pitchFamily="34" charset="0"/>
                <a:ea typeface="Calibri" panose="020F0502020204030204" pitchFamily="34" charset="0"/>
                <a:cs typeface="Calibri" panose="020F0502020204030204" pitchFamily="34" charset="0"/>
              </a:rPr>
              <a:t>Amadeus GDS</a:t>
            </a:r>
          </a:p>
        </p:txBody>
      </p:sp>
      <p:pic>
        <p:nvPicPr>
          <p:cNvPr id="7" name="Picture 6">
            <a:extLst>
              <a:ext uri="{FF2B5EF4-FFF2-40B4-BE49-F238E27FC236}">
                <a16:creationId xmlns:a16="http://schemas.microsoft.com/office/drawing/2014/main" id="{AA8DBA27-FDAA-31CB-4022-E66582273704}"/>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313811" y="212394"/>
            <a:ext cx="1710024" cy="360005"/>
          </a:xfrm>
          <a:prstGeom prst="rect">
            <a:avLst/>
          </a:prstGeom>
        </p:spPr>
      </p:pic>
      <p:pic>
        <p:nvPicPr>
          <p:cNvPr id="9" name="Picture 8">
            <a:extLst>
              <a:ext uri="{FF2B5EF4-FFF2-40B4-BE49-F238E27FC236}">
                <a16:creationId xmlns:a16="http://schemas.microsoft.com/office/drawing/2014/main" id="{BD962B33-9C4F-742F-D3B1-99150C15157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71785" y="962438"/>
            <a:ext cx="10531939" cy="4723659"/>
          </a:xfrm>
          <a:prstGeom prst="rect">
            <a:avLst/>
          </a:prstGeom>
        </p:spPr>
      </p:pic>
      <p:pic>
        <p:nvPicPr>
          <p:cNvPr id="10" name="Picture 9">
            <a:extLst>
              <a:ext uri="{FF2B5EF4-FFF2-40B4-BE49-F238E27FC236}">
                <a16:creationId xmlns:a16="http://schemas.microsoft.com/office/drawing/2014/main" id="{B5EBF9F1-626C-47B9-6A1A-47E887D6A76C}"/>
              </a:ext>
            </a:extLst>
          </p:cNvPr>
          <p:cNvPicPr>
            <a:picLocks noChangeAspect="1"/>
          </p:cNvPicPr>
          <p:nvPr/>
        </p:nvPicPr>
        <p:blipFill>
          <a:blip r:embed="rId4"/>
          <a:stretch>
            <a:fillRect/>
          </a:stretch>
        </p:blipFill>
        <p:spPr>
          <a:xfrm>
            <a:off x="4266120" y="5895562"/>
            <a:ext cx="3743268" cy="889536"/>
          </a:xfrm>
          <a:prstGeom prst="rect">
            <a:avLst/>
          </a:prstGeom>
        </p:spPr>
      </p:pic>
    </p:spTree>
    <p:extLst>
      <p:ext uri="{BB962C8B-B14F-4D97-AF65-F5344CB8AC3E}">
        <p14:creationId xmlns:p14="http://schemas.microsoft.com/office/powerpoint/2010/main" val="12521958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a:extLst>
              <a:ext uri="{FF2B5EF4-FFF2-40B4-BE49-F238E27FC236}">
                <a16:creationId xmlns:a16="http://schemas.microsoft.com/office/drawing/2014/main" id="{AA8DBA27-FDAA-31CB-4022-E66582273704}"/>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313811" y="212394"/>
            <a:ext cx="1710024" cy="360005"/>
          </a:xfrm>
          <a:prstGeom prst="rect">
            <a:avLst/>
          </a:prstGeom>
        </p:spPr>
      </p:pic>
      <p:sp>
        <p:nvSpPr>
          <p:cNvPr id="3" name="TextBox 2">
            <a:extLst>
              <a:ext uri="{FF2B5EF4-FFF2-40B4-BE49-F238E27FC236}">
                <a16:creationId xmlns:a16="http://schemas.microsoft.com/office/drawing/2014/main" id="{884151A6-1E76-073D-BB1B-C5CE281FFBBE}"/>
              </a:ext>
            </a:extLst>
          </p:cNvPr>
          <p:cNvSpPr txBox="1"/>
          <p:nvPr/>
        </p:nvSpPr>
        <p:spPr>
          <a:xfrm>
            <a:off x="685800" y="515189"/>
            <a:ext cx="10820400" cy="5827621"/>
          </a:xfrm>
          <a:prstGeom prst="rect">
            <a:avLst/>
          </a:prstGeom>
          <a:noFill/>
        </p:spPr>
        <p:txBody>
          <a:bodyPr wrap="square">
            <a:spAutoFit/>
          </a:bodyPr>
          <a:lstStyle/>
          <a:p>
            <a:pPr algn="ctr">
              <a:lnSpc>
                <a:spcPct val="107000"/>
              </a:lnSpc>
              <a:spcAft>
                <a:spcPts val="800"/>
              </a:spcAft>
            </a:pPr>
            <a:r>
              <a:rPr lang="en-IN" sz="2400" b="1" kern="100" dirty="0">
                <a:effectLst/>
                <a:latin typeface="Calibri" panose="020F0502020204030204" pitchFamily="34" charset="0"/>
                <a:ea typeface="Calibri" panose="020F0502020204030204" pitchFamily="34" charset="0"/>
                <a:cs typeface="Calibri" panose="020F0502020204030204" pitchFamily="34" charset="0"/>
              </a:rPr>
              <a:t>What is Amadeus Global Distribution System?</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pPr>
            <a:r>
              <a:rPr lang="en-IN" sz="2400" kern="100" dirty="0">
                <a:effectLst/>
                <a:latin typeface="Calibri" panose="020F0502020204030204" pitchFamily="34" charset="0"/>
                <a:ea typeface="Calibri" panose="020F0502020204030204" pitchFamily="34" charset="0"/>
                <a:cs typeface="Calibri" panose="020F0502020204030204" pitchFamily="34" charset="0"/>
              </a:rPr>
              <a:t> </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A computer reservations system (CRS) is an electronic system used to store and recoup information and direct exchanges related to air travel.</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Initially planned and worked via airlines, CRSs were later reached out for the utilization of travel organizations.</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Significant CRS activities that book and sell tickets for numerous aircraft are known as </a:t>
            </a:r>
            <a:r>
              <a:rPr lang="en-IN" sz="2400" b="1" kern="100" dirty="0">
                <a:effectLst/>
                <a:latin typeface="Calibri" panose="020F0502020204030204" pitchFamily="34" charset="0"/>
                <a:ea typeface="Calibri" panose="020F0502020204030204" pitchFamily="34" charset="0"/>
                <a:cs typeface="Calibri" panose="020F0502020204030204" pitchFamily="34" charset="0"/>
                <a:hlinkClick r:id="rId3">
                  <a:extLst>
                    <a:ext uri="{A12FA001-AC4F-418D-AE19-62706E023703}">
                      <ahyp:hlinkClr xmlns:ahyp="http://schemas.microsoft.com/office/drawing/2018/hyperlinkcolor" val="tx"/>
                    </a:ext>
                  </a:extLst>
                </a:hlinkClick>
              </a:rPr>
              <a:t>Global Distribution System </a:t>
            </a:r>
            <a:r>
              <a:rPr lang="en-IN" sz="2400" kern="100" dirty="0">
                <a:effectLst/>
                <a:latin typeface="Calibri" panose="020F0502020204030204" pitchFamily="34" charset="0"/>
                <a:ea typeface="Calibri" panose="020F0502020204030204" pitchFamily="34" charset="0"/>
                <a:cs typeface="Calibri" panose="020F0502020204030204" pitchFamily="34" charset="0"/>
              </a:rPr>
              <a:t>(GDS).</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Airlines have divested a large portion of their immediate property to committed GDS organizations, who make their systems, open to buyers through Internet passages.</a:t>
            </a: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Present-day Global Distribution Systems normally enable clients to book hotels and rental cars just as airline tickets.</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275009696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a:extLst>
              <a:ext uri="{FF2B5EF4-FFF2-40B4-BE49-F238E27FC236}">
                <a16:creationId xmlns:a16="http://schemas.microsoft.com/office/drawing/2014/main" id="{AA8DBA27-FDAA-31CB-4022-E66582273704}"/>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313811" y="212394"/>
            <a:ext cx="1710024" cy="360005"/>
          </a:xfrm>
          <a:prstGeom prst="rect">
            <a:avLst/>
          </a:prstGeom>
        </p:spPr>
      </p:pic>
      <p:sp>
        <p:nvSpPr>
          <p:cNvPr id="3" name="TextBox 2">
            <a:extLst>
              <a:ext uri="{FF2B5EF4-FFF2-40B4-BE49-F238E27FC236}">
                <a16:creationId xmlns:a16="http://schemas.microsoft.com/office/drawing/2014/main" id="{72F157F7-84E9-87FA-400E-A314A06D733B}"/>
              </a:ext>
            </a:extLst>
          </p:cNvPr>
          <p:cNvSpPr txBox="1"/>
          <p:nvPr/>
        </p:nvSpPr>
        <p:spPr>
          <a:xfrm>
            <a:off x="683172" y="317603"/>
            <a:ext cx="10825655" cy="6222794"/>
          </a:xfrm>
          <a:prstGeom prst="rect">
            <a:avLst/>
          </a:prstGeom>
          <a:noFill/>
        </p:spPr>
        <p:txBody>
          <a:bodyPr wrap="square">
            <a:spAutoFit/>
          </a:bodyPr>
          <a:lstStyle/>
          <a:p>
            <a:pPr algn="ctr">
              <a:lnSpc>
                <a:spcPct val="107000"/>
              </a:lnSpc>
              <a:spcAft>
                <a:spcPts val="800"/>
              </a:spcAft>
            </a:pPr>
            <a:r>
              <a:rPr lang="en-IN" sz="2400" b="1" kern="100" dirty="0">
                <a:effectLst/>
                <a:latin typeface="Calibri" panose="020F0502020204030204" pitchFamily="34" charset="0"/>
                <a:ea typeface="Calibri" panose="020F0502020204030204" pitchFamily="34" charset="0"/>
                <a:cs typeface="Calibri" panose="020F0502020204030204" pitchFamily="34" charset="0"/>
              </a:rPr>
              <a:t>Amadeus GDS API</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pPr>
            <a:r>
              <a:rPr lang="en-IN" sz="2400" kern="100" dirty="0">
                <a:effectLst/>
                <a:latin typeface="Calibri" panose="020F0502020204030204" pitchFamily="34" charset="0"/>
                <a:ea typeface="Calibri" panose="020F0502020204030204" pitchFamily="34" charset="0"/>
                <a:cs typeface="Calibri" panose="020F0502020204030204" pitchFamily="34" charset="0"/>
              </a:rPr>
              <a:t> </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Trawex is specialized in integrating the Amadeus GDS to provide leisure content in a single platform with innovative customer-focused technology to make a real difference to your customers and your business.</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Trawex helps the travel agents to enhance profits, sales revenue with many technology/software-based systems.</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Trawex offers pre-integrated Amadeus GDS which is a universal platform for booking airline tickets, hotel rooms, car rentals, holiday packages at one place.</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Trawex GDS enables leading travel providers to run their business efficiently and effectively.</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Trawex provides </a:t>
            </a:r>
            <a:r>
              <a:rPr lang="en-IN" sz="2400" b="1" kern="100" dirty="0">
                <a:effectLst/>
                <a:latin typeface="Calibri" panose="020F0502020204030204" pitchFamily="34" charset="0"/>
                <a:ea typeface="Calibri" panose="020F0502020204030204" pitchFamily="34" charset="0"/>
                <a:cs typeface="Calibri" panose="020F0502020204030204" pitchFamily="34" charset="0"/>
                <a:hlinkClick r:id="rId3">
                  <a:extLst>
                    <a:ext uri="{A12FA001-AC4F-418D-AE19-62706E023703}">
                      <ahyp:hlinkClr xmlns:ahyp="http://schemas.microsoft.com/office/drawing/2018/hyperlinkcolor" val="tx"/>
                    </a:ext>
                  </a:extLst>
                </a:hlinkClick>
              </a:rPr>
              <a:t>Amadeus GDS Integration </a:t>
            </a:r>
            <a:r>
              <a:rPr lang="en-IN" sz="2400" kern="100" dirty="0">
                <a:effectLst/>
                <a:latin typeface="Calibri" panose="020F0502020204030204" pitchFamily="34" charset="0"/>
                <a:ea typeface="Calibri" panose="020F0502020204030204" pitchFamily="34" charset="0"/>
                <a:cs typeface="Calibri" panose="020F0502020204030204" pitchFamily="34" charset="0"/>
              </a:rPr>
              <a:t>with facilitating the travel solution with their pricing, real-time availability, centralized data display with reservation functionality to the global travel industry.</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314370097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a:extLst>
              <a:ext uri="{FF2B5EF4-FFF2-40B4-BE49-F238E27FC236}">
                <a16:creationId xmlns:a16="http://schemas.microsoft.com/office/drawing/2014/main" id="{AA8DBA27-FDAA-31CB-4022-E66582273704}"/>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313811" y="212394"/>
            <a:ext cx="1710024" cy="360005"/>
          </a:xfrm>
          <a:prstGeom prst="rect">
            <a:avLst/>
          </a:prstGeom>
        </p:spPr>
      </p:pic>
      <p:sp>
        <p:nvSpPr>
          <p:cNvPr id="3" name="TextBox 2">
            <a:extLst>
              <a:ext uri="{FF2B5EF4-FFF2-40B4-BE49-F238E27FC236}">
                <a16:creationId xmlns:a16="http://schemas.microsoft.com/office/drawing/2014/main" id="{FB8543AF-E6F1-D2E1-A621-BF1492E0B459}"/>
              </a:ext>
            </a:extLst>
          </p:cNvPr>
          <p:cNvSpPr txBox="1"/>
          <p:nvPr/>
        </p:nvSpPr>
        <p:spPr>
          <a:xfrm>
            <a:off x="725215" y="874546"/>
            <a:ext cx="10899227" cy="5622437"/>
          </a:xfrm>
          <a:prstGeom prst="rect">
            <a:avLst/>
          </a:prstGeom>
          <a:noFill/>
        </p:spPr>
        <p:txBody>
          <a:bodyPr wrap="square">
            <a:spAutoFit/>
          </a:bodyPr>
          <a:lstStyle/>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We help you extend your market reach, secure new customers, maximize cross- and up-selling opportunities and take advantage of the online channel.</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Travel agents around the world can access ticket inventory. Trawex platform empowers travel agents to access real-time inventory in one place for hotels and airlines.</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Integrating </a:t>
            </a:r>
            <a:r>
              <a:rPr lang="en-IN" sz="2400" b="1" kern="100" dirty="0">
                <a:effectLst/>
                <a:latin typeface="Calibri" panose="020F0502020204030204" pitchFamily="34" charset="0"/>
                <a:ea typeface="Calibri" panose="020F0502020204030204" pitchFamily="34" charset="0"/>
                <a:cs typeface="Calibri" panose="020F0502020204030204" pitchFamily="34" charset="0"/>
                <a:hlinkClick r:id="rId3">
                  <a:extLst>
                    <a:ext uri="{A12FA001-AC4F-418D-AE19-62706E023703}">
                      <ahyp:hlinkClr xmlns:ahyp="http://schemas.microsoft.com/office/drawing/2018/hyperlinkcolor" val="tx"/>
                    </a:ext>
                  </a:extLst>
                </a:hlinkClick>
              </a:rPr>
              <a:t>Amadeus GDS </a:t>
            </a:r>
            <a:r>
              <a:rPr lang="en-IN" sz="2400" kern="100" dirty="0">
                <a:effectLst/>
                <a:latin typeface="Calibri" panose="020F0502020204030204" pitchFamily="34" charset="0"/>
                <a:ea typeface="Calibri" panose="020F0502020204030204" pitchFamily="34" charset="0"/>
                <a:cs typeface="Calibri" panose="020F0502020204030204" pitchFamily="34" charset="0"/>
              </a:rPr>
              <a:t>will definitely take the travel agency to the global marketplace, can access the huge set of travel contents by Amadeus GDS.</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We are providing Travel APIs/ XML APIs with integrated Amadeus GDS for airline business, travel agents and travel companies.</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Trawex offers a wide range of inventory on flight, hotel, car rental, transfer and sightseeing which is integrated with Amadeus GDS suppliers that enable a large number of customers to connect with our huge domestic and growing international network.</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383597520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a:extLst>
              <a:ext uri="{FF2B5EF4-FFF2-40B4-BE49-F238E27FC236}">
                <a16:creationId xmlns:a16="http://schemas.microsoft.com/office/drawing/2014/main" id="{AA8DBA27-FDAA-31CB-4022-E66582273704}"/>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313811" y="212394"/>
            <a:ext cx="1710024" cy="360005"/>
          </a:xfrm>
          <a:prstGeom prst="rect">
            <a:avLst/>
          </a:prstGeom>
        </p:spPr>
      </p:pic>
      <p:sp>
        <p:nvSpPr>
          <p:cNvPr id="3" name="TextBox 2">
            <a:extLst>
              <a:ext uri="{FF2B5EF4-FFF2-40B4-BE49-F238E27FC236}">
                <a16:creationId xmlns:a16="http://schemas.microsoft.com/office/drawing/2014/main" id="{5D3EF1E0-2EF6-16E4-520C-E1D17BE02EDF}"/>
              </a:ext>
            </a:extLst>
          </p:cNvPr>
          <p:cNvSpPr txBox="1"/>
          <p:nvPr/>
        </p:nvSpPr>
        <p:spPr>
          <a:xfrm>
            <a:off x="840827" y="826454"/>
            <a:ext cx="10752083" cy="5622437"/>
          </a:xfrm>
          <a:prstGeom prst="rect">
            <a:avLst/>
          </a:prstGeom>
          <a:noFill/>
        </p:spPr>
        <p:txBody>
          <a:bodyPr wrap="square">
            <a:spAutoFit/>
          </a:bodyPr>
          <a:lstStyle/>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Trawex provides a global distribution system which is most preferable for corporate travel agents as a suitable reservation process for flights, hotel, rental cars and holidays worldwide.</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Integrated Amadeus GDS provides highly effective and interactive reservation solution, which helps OTAs expand booking scopes by distributing airline content globally.</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Accessing real-time and updated information about flight status, actual prices and makes reservations instantly and reduces your overheads in the process too.</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Amadeus is a multi-GDS services company which distributes inventory and content to the world's global distribution systems.</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lgn="just">
              <a:lnSpc>
                <a:spcPct val="107000"/>
              </a:lnSpc>
              <a:spcAft>
                <a:spcPts val="800"/>
              </a:spcAft>
              <a:buFont typeface="Arial" panose="020B0604020202020204" pitchFamily="34" charset="0"/>
              <a:buChar char="•"/>
            </a:pPr>
            <a:r>
              <a:rPr lang="en-IN" sz="2400" b="1" kern="100" dirty="0">
                <a:effectLst/>
                <a:latin typeface="Calibri" panose="020F0502020204030204" pitchFamily="34" charset="0"/>
                <a:ea typeface="Calibri" panose="020F0502020204030204" pitchFamily="34" charset="0"/>
                <a:cs typeface="Calibri" panose="020F0502020204030204" pitchFamily="34" charset="0"/>
                <a:hlinkClick r:id="rId3">
                  <a:extLst>
                    <a:ext uri="{A12FA001-AC4F-418D-AE19-62706E023703}">
                      <ahyp:hlinkClr xmlns:ahyp="http://schemas.microsoft.com/office/drawing/2018/hyperlinkcolor" val="tx"/>
                    </a:ext>
                  </a:extLst>
                </a:hlinkClick>
              </a:rPr>
              <a:t>Amadeus GDS System </a:t>
            </a:r>
            <a:r>
              <a:rPr lang="en-IN" sz="2400" kern="100" dirty="0">
                <a:effectLst/>
                <a:latin typeface="Calibri" panose="020F0502020204030204" pitchFamily="34" charset="0"/>
                <a:ea typeface="Calibri" panose="020F0502020204030204" pitchFamily="34" charset="0"/>
                <a:cs typeface="Calibri" panose="020F0502020204030204" pitchFamily="34" charset="0"/>
              </a:rPr>
              <a:t>offers your travelers a flexible online booking experience for flights, hotel rooms, car rental, sightseeing and transfers including the full range of airfare families and ancillary services.</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183279316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a:extLst>
              <a:ext uri="{FF2B5EF4-FFF2-40B4-BE49-F238E27FC236}">
                <a16:creationId xmlns:a16="http://schemas.microsoft.com/office/drawing/2014/main" id="{AA8DBA27-FDAA-31CB-4022-E66582273704}"/>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313811" y="212394"/>
            <a:ext cx="1710024" cy="360005"/>
          </a:xfrm>
          <a:prstGeom prst="rect">
            <a:avLst/>
          </a:prstGeom>
        </p:spPr>
      </p:pic>
      <p:sp>
        <p:nvSpPr>
          <p:cNvPr id="3" name="TextBox 2">
            <a:extLst>
              <a:ext uri="{FF2B5EF4-FFF2-40B4-BE49-F238E27FC236}">
                <a16:creationId xmlns:a16="http://schemas.microsoft.com/office/drawing/2014/main" id="{9DF601B0-53D5-2C51-E3AF-34B2F512A4B9}"/>
              </a:ext>
            </a:extLst>
          </p:cNvPr>
          <p:cNvSpPr txBox="1"/>
          <p:nvPr/>
        </p:nvSpPr>
        <p:spPr>
          <a:xfrm>
            <a:off x="819806" y="855911"/>
            <a:ext cx="10836166" cy="5622437"/>
          </a:xfrm>
          <a:prstGeom prst="rect">
            <a:avLst/>
          </a:prstGeom>
          <a:noFill/>
        </p:spPr>
        <p:txBody>
          <a:bodyPr wrap="square">
            <a:spAutoFit/>
          </a:bodyPr>
          <a:lstStyle/>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We offer travel portal solutions with Amadeus GDS System by integrating Amadeus software for the travel trade industry including customized software products for travel agents and travel service providers.</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Implement travel management business with our integrated Amadeus GDS System by providing a personalized and seamless booking experience through your business traveler's preferred channels.</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Trawex offers booking software that enables you to check flight schedules, retrieve fares, book flights, book cars and also book hotels.</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Our advanced online booking tools reduce the need for manual entries and time spent searching, booking trips and submitting expense reports.</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Trawex provides a highly effective </a:t>
            </a:r>
            <a:r>
              <a:rPr lang="en-IN" sz="2400" b="1" kern="100" dirty="0">
                <a:effectLst/>
                <a:latin typeface="Calibri" panose="020F0502020204030204" pitchFamily="34" charset="0"/>
                <a:ea typeface="Calibri" panose="020F0502020204030204" pitchFamily="34" charset="0"/>
                <a:cs typeface="Calibri" panose="020F0502020204030204" pitchFamily="34" charset="0"/>
                <a:hlinkClick r:id="rId3">
                  <a:extLst>
                    <a:ext uri="{A12FA001-AC4F-418D-AE19-62706E023703}">
                      <ahyp:hlinkClr xmlns:ahyp="http://schemas.microsoft.com/office/drawing/2018/hyperlinkcolor" val="tx"/>
                    </a:ext>
                  </a:extLst>
                </a:hlinkClick>
              </a:rPr>
              <a:t>booking solution</a:t>
            </a:r>
            <a:r>
              <a:rPr lang="en-IN" sz="2400" kern="100" dirty="0">
                <a:effectLst/>
                <a:latin typeface="Calibri" panose="020F0502020204030204" pitchFamily="34" charset="0"/>
                <a:ea typeface="Calibri" panose="020F0502020204030204" pitchFamily="34" charset="0"/>
                <a:cs typeface="Calibri" panose="020F0502020204030204" pitchFamily="34" charset="0"/>
              </a:rPr>
              <a:t>, which helps online travel agencies expand booking scopes by distributing air and non-airline content to wide-reaching, distribution channels.</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384180908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a:extLst>
              <a:ext uri="{FF2B5EF4-FFF2-40B4-BE49-F238E27FC236}">
                <a16:creationId xmlns:a16="http://schemas.microsoft.com/office/drawing/2014/main" id="{AA8DBA27-FDAA-31CB-4022-E66582273704}"/>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313811" y="212394"/>
            <a:ext cx="1710024" cy="360005"/>
          </a:xfrm>
          <a:prstGeom prst="rect">
            <a:avLst/>
          </a:prstGeom>
        </p:spPr>
      </p:pic>
      <p:sp>
        <p:nvSpPr>
          <p:cNvPr id="3" name="TextBox 2">
            <a:extLst>
              <a:ext uri="{FF2B5EF4-FFF2-40B4-BE49-F238E27FC236}">
                <a16:creationId xmlns:a16="http://schemas.microsoft.com/office/drawing/2014/main" id="{5097293D-DDF4-C63B-ED87-1FA8B676B7F1}"/>
              </a:ext>
            </a:extLst>
          </p:cNvPr>
          <p:cNvSpPr txBox="1"/>
          <p:nvPr/>
        </p:nvSpPr>
        <p:spPr>
          <a:xfrm>
            <a:off x="809295" y="746121"/>
            <a:ext cx="10815145" cy="5725029"/>
          </a:xfrm>
          <a:prstGeom prst="rect">
            <a:avLst/>
          </a:prstGeom>
          <a:noFill/>
        </p:spPr>
        <p:txBody>
          <a:bodyPr wrap="square">
            <a:spAutoFit/>
          </a:bodyPr>
          <a:lstStyle/>
          <a:p>
            <a:pPr algn="ctr">
              <a:lnSpc>
                <a:spcPct val="107000"/>
              </a:lnSpc>
              <a:spcAft>
                <a:spcPts val="800"/>
              </a:spcAft>
            </a:pPr>
            <a:r>
              <a:rPr lang="en-IN" sz="2400" b="1" kern="100" dirty="0">
                <a:effectLst/>
                <a:latin typeface="Calibri" panose="020F0502020204030204" pitchFamily="34" charset="0"/>
                <a:ea typeface="Calibri" panose="020F0502020204030204" pitchFamily="34" charset="0"/>
                <a:cs typeface="Calibri" panose="020F0502020204030204" pitchFamily="34" charset="0"/>
              </a:rPr>
              <a:t>Why Choose Trawex for Amadeus GDS Integration?</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pPr>
            <a:r>
              <a:rPr lang="en-IN" sz="2400" kern="100" dirty="0">
                <a:effectLst/>
                <a:latin typeface="Calibri" panose="020F0502020204030204" pitchFamily="34" charset="0"/>
                <a:ea typeface="Calibri" panose="020F0502020204030204" pitchFamily="34" charset="0"/>
                <a:cs typeface="Calibri" panose="020F0502020204030204" pitchFamily="34" charset="0"/>
              </a:rPr>
              <a:t> </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Trawex is fully integrated with Amadeus GDS facilitates travel agents and agencies to serve the traveler to expand their business worldwide by helping their clients to get the best deal.</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It also helps to manage your travel business, reducing costs and improving revenues.</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Using Trawex </a:t>
            </a:r>
            <a:r>
              <a:rPr lang="en-IN" sz="2400" b="1" kern="100" dirty="0">
                <a:effectLst/>
                <a:latin typeface="Calibri" panose="020F0502020204030204" pitchFamily="34" charset="0"/>
                <a:ea typeface="Calibri" panose="020F0502020204030204" pitchFamily="34" charset="0"/>
                <a:cs typeface="Calibri" panose="020F0502020204030204" pitchFamily="34" charset="0"/>
                <a:hlinkClick r:id="rId3">
                  <a:extLst>
                    <a:ext uri="{A12FA001-AC4F-418D-AE19-62706E023703}">
                      <ahyp:hlinkClr xmlns:ahyp="http://schemas.microsoft.com/office/drawing/2018/hyperlinkcolor" val="tx"/>
                    </a:ext>
                  </a:extLst>
                </a:hlinkClick>
              </a:rPr>
              <a:t>online booking engine platform</a:t>
            </a:r>
            <a:r>
              <a:rPr lang="en-IN" sz="2400" kern="100" dirty="0">
                <a:effectLst/>
                <a:latin typeface="Calibri" panose="020F0502020204030204" pitchFamily="34" charset="0"/>
                <a:ea typeface="Calibri" panose="020F0502020204030204" pitchFamily="34" charset="0"/>
                <a:cs typeface="Calibri" panose="020F0502020204030204" pitchFamily="34" charset="0"/>
              </a:rPr>
              <a:t>, integration of Amadeus GDS XML API web services can directly be done to your website, allowing you to maintain your site’s identity and original design and branding.</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Amadeus is a main transaction processor for the worldwide travel and the travel industry, giving exchange handling force and technology answers for both travel suppliers</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265387502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a:extLst>
              <a:ext uri="{FF2B5EF4-FFF2-40B4-BE49-F238E27FC236}">
                <a16:creationId xmlns:a16="http://schemas.microsoft.com/office/drawing/2014/main" id="{AA8DBA27-FDAA-31CB-4022-E66582273704}"/>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313811" y="212394"/>
            <a:ext cx="1710024" cy="360005"/>
          </a:xfrm>
          <a:prstGeom prst="rect">
            <a:avLst/>
          </a:prstGeom>
        </p:spPr>
      </p:pic>
      <p:sp>
        <p:nvSpPr>
          <p:cNvPr id="3" name="TextBox 2">
            <a:extLst>
              <a:ext uri="{FF2B5EF4-FFF2-40B4-BE49-F238E27FC236}">
                <a16:creationId xmlns:a16="http://schemas.microsoft.com/office/drawing/2014/main" id="{774AB425-6BBB-C582-5F18-F9C809D2AFC1}"/>
              </a:ext>
            </a:extLst>
          </p:cNvPr>
          <p:cNvSpPr txBox="1"/>
          <p:nvPr/>
        </p:nvSpPr>
        <p:spPr>
          <a:xfrm>
            <a:off x="683172" y="572399"/>
            <a:ext cx="10825655" cy="6017609"/>
          </a:xfrm>
          <a:prstGeom prst="rect">
            <a:avLst/>
          </a:prstGeom>
          <a:noFill/>
        </p:spPr>
        <p:txBody>
          <a:bodyPr wrap="square">
            <a:spAutoFit/>
          </a:bodyPr>
          <a:lstStyle/>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The organization demonstrations both as an overall system interfacing travel suppliers and travel offices through a profoundly powerful handling platform for the dispersion of travel products and services (through our distribution business).</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As a supplier of an exhaustive arrangement of IT arrangements which mechanize certain strategic business forms, for example, reservations, inventory management and activities for travel suppliers (through our IT arrangements business).</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Trawex, being a main </a:t>
            </a:r>
            <a:r>
              <a:rPr lang="en-IN" sz="2400" b="1" kern="100" dirty="0">
                <a:effectLst/>
                <a:latin typeface="Calibri" panose="020F0502020204030204" pitchFamily="34" charset="0"/>
                <a:ea typeface="Calibri" panose="020F0502020204030204" pitchFamily="34" charset="0"/>
                <a:cs typeface="Calibri" panose="020F0502020204030204" pitchFamily="34" charset="0"/>
                <a:hlinkClick r:id="rId3">
                  <a:extLst>
                    <a:ext uri="{A12FA001-AC4F-418D-AE19-62706E023703}">
                      <ahyp:hlinkClr xmlns:ahyp="http://schemas.microsoft.com/office/drawing/2018/hyperlinkcolor" val="tx"/>
                    </a:ext>
                  </a:extLst>
                </a:hlinkClick>
              </a:rPr>
              <a:t>Amadeus system</a:t>
            </a:r>
            <a:r>
              <a:rPr lang="en-IN" sz="2400" kern="100" dirty="0">
                <a:effectLst/>
                <a:latin typeface="Calibri" panose="020F0502020204030204" pitchFamily="34" charset="0"/>
                <a:ea typeface="Calibri" panose="020F0502020204030204" pitchFamily="34" charset="0"/>
                <a:cs typeface="Calibri" panose="020F0502020204030204" pitchFamily="34" charset="0"/>
              </a:rPr>
              <a:t> advancement organization, coordinates Amadeus GDS to convey the top tier travel software to worldwide travel management organizations.</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We integrate Amadeus GDS to get to the inventory for flights, hotels, transfers, and journey through web services given by Amadeus.</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The client's credentials are used for authentication and data processing. As a travel technology organization, we will deliver custom travel software with B2C, corporate module, and white-label.</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39123986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a:extLst>
              <a:ext uri="{FF2B5EF4-FFF2-40B4-BE49-F238E27FC236}">
                <a16:creationId xmlns:a16="http://schemas.microsoft.com/office/drawing/2014/main" id="{AA8DBA27-FDAA-31CB-4022-E66582273704}"/>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313811" y="212394"/>
            <a:ext cx="1710024" cy="360005"/>
          </a:xfrm>
          <a:prstGeom prst="rect">
            <a:avLst/>
          </a:prstGeom>
        </p:spPr>
      </p:pic>
      <p:sp>
        <p:nvSpPr>
          <p:cNvPr id="3" name="TextBox 2">
            <a:extLst>
              <a:ext uri="{FF2B5EF4-FFF2-40B4-BE49-F238E27FC236}">
                <a16:creationId xmlns:a16="http://schemas.microsoft.com/office/drawing/2014/main" id="{E383EC6F-5B72-2346-5761-9021542671A6}"/>
              </a:ext>
            </a:extLst>
          </p:cNvPr>
          <p:cNvSpPr txBox="1"/>
          <p:nvPr/>
        </p:nvSpPr>
        <p:spPr>
          <a:xfrm>
            <a:off x="872358" y="890553"/>
            <a:ext cx="10604938" cy="5227265"/>
          </a:xfrm>
          <a:prstGeom prst="rect">
            <a:avLst/>
          </a:prstGeom>
          <a:noFill/>
        </p:spPr>
        <p:txBody>
          <a:bodyPr wrap="square">
            <a:spAutoFit/>
          </a:bodyPr>
          <a:lstStyle/>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Our Amadeus GDS system has all the centre capacities and characteristics to prevail over the long run.</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Not only it's a comprehensive travel management system, but also it is diversified in aggregating the travel contents. Our Amadeus is organized around two significant capabilities, GDS and travel IT arrangements.</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One of the unique highlights provided by our Amadeus system is the next generation DCS - flight control systems to the airlines.</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The IT team of Amadeus provides the transaction processor for the global travel and tourism industry.</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Amadeus is from OTA, IATA, and SITA. Its IATA airline designator code is 1A. Our Amadeus as a technology supplier for the airlines have functionalities like Inventory management, </a:t>
            </a:r>
            <a:r>
              <a:rPr lang="en-IN" sz="2400" b="1" kern="100" dirty="0">
                <a:effectLst/>
                <a:latin typeface="Calibri" panose="020F0502020204030204" pitchFamily="34" charset="0"/>
                <a:ea typeface="Calibri" panose="020F0502020204030204" pitchFamily="34" charset="0"/>
                <a:cs typeface="Calibri" panose="020F0502020204030204" pitchFamily="34" charset="0"/>
                <a:hlinkClick r:id="rId3">
                  <a:extLst>
                    <a:ext uri="{A12FA001-AC4F-418D-AE19-62706E023703}">
                      <ahyp:hlinkClr xmlns:ahyp="http://schemas.microsoft.com/office/drawing/2018/hyperlinkcolor" val="tx"/>
                    </a:ext>
                  </a:extLst>
                </a:hlinkClick>
              </a:rPr>
              <a:t>Reservation process</a:t>
            </a:r>
            <a:r>
              <a:rPr lang="en-IN" sz="2400" kern="100" dirty="0">
                <a:effectLst/>
                <a:latin typeface="Calibri" panose="020F0502020204030204" pitchFamily="34" charset="0"/>
                <a:ea typeface="Calibri" panose="020F0502020204030204" pitchFamily="34" charset="0"/>
                <a:cs typeface="Calibri" panose="020F0502020204030204" pitchFamily="34" charset="0"/>
              </a:rPr>
              <a:t>, PNR age, and Passenger Profiling.</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169037886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a:extLst>
              <a:ext uri="{FF2B5EF4-FFF2-40B4-BE49-F238E27FC236}">
                <a16:creationId xmlns:a16="http://schemas.microsoft.com/office/drawing/2014/main" id="{AA8DBA27-FDAA-31CB-4022-E66582273704}"/>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313811" y="212394"/>
            <a:ext cx="1710024" cy="360005"/>
          </a:xfrm>
          <a:prstGeom prst="rect">
            <a:avLst/>
          </a:prstGeom>
        </p:spPr>
      </p:pic>
      <p:sp>
        <p:nvSpPr>
          <p:cNvPr id="3" name="TextBox 2">
            <a:extLst>
              <a:ext uri="{FF2B5EF4-FFF2-40B4-BE49-F238E27FC236}">
                <a16:creationId xmlns:a16="http://schemas.microsoft.com/office/drawing/2014/main" id="{2A1213DD-6E56-999B-58D3-ADBE40B9EC2C}"/>
              </a:ext>
            </a:extLst>
          </p:cNvPr>
          <p:cNvSpPr txBox="1"/>
          <p:nvPr/>
        </p:nvSpPr>
        <p:spPr>
          <a:xfrm>
            <a:off x="825062" y="815367"/>
            <a:ext cx="10541876" cy="5227265"/>
          </a:xfrm>
          <a:prstGeom prst="rect">
            <a:avLst/>
          </a:prstGeom>
          <a:noFill/>
        </p:spPr>
        <p:txBody>
          <a:bodyPr wrap="square">
            <a:spAutoFit/>
          </a:bodyPr>
          <a:lstStyle/>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Over the most recent 18 years, Amadeus GDS has become the biggest and greatest travel content aggregator around the globe.</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They continually presenting developments and along these lines holding the worldwide initiative situation in travel technology and travel distribution solutions for the travel industry.</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Set of solutions like e power suites, web services, APIs and other value-added services, let the client choose what they like.</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Amadeus GDS apparatuses are worked to convey proficient travel portal solutions. They help the customers to convey thorough travel schedules quickly and productively.</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To make a European GDS, by intertwining the CRS, Amadeus was begun in 1987 via Air France, Iberia, Lufthansa, and SAS.</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382266392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a:extLst>
              <a:ext uri="{FF2B5EF4-FFF2-40B4-BE49-F238E27FC236}">
                <a16:creationId xmlns:a16="http://schemas.microsoft.com/office/drawing/2014/main" id="{AA8DBA27-FDAA-31CB-4022-E66582273704}"/>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313811" y="212394"/>
            <a:ext cx="1710024" cy="360005"/>
          </a:xfrm>
          <a:prstGeom prst="rect">
            <a:avLst/>
          </a:prstGeom>
        </p:spPr>
      </p:pic>
      <p:sp>
        <p:nvSpPr>
          <p:cNvPr id="3" name="TextBox 2">
            <a:extLst>
              <a:ext uri="{FF2B5EF4-FFF2-40B4-BE49-F238E27FC236}">
                <a16:creationId xmlns:a16="http://schemas.microsoft.com/office/drawing/2014/main" id="{96FFA013-A3F9-0A96-E8A2-958DA20ECA62}"/>
              </a:ext>
            </a:extLst>
          </p:cNvPr>
          <p:cNvSpPr txBox="1"/>
          <p:nvPr/>
        </p:nvSpPr>
        <p:spPr>
          <a:xfrm>
            <a:off x="704195" y="1150468"/>
            <a:ext cx="11056882" cy="5124673"/>
          </a:xfrm>
          <a:prstGeom prst="rect">
            <a:avLst/>
          </a:prstGeom>
          <a:noFill/>
        </p:spPr>
        <p:txBody>
          <a:bodyPr wrap="square">
            <a:spAutoFit/>
          </a:bodyPr>
          <a:lstStyle/>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Following two years, seven additional aircraft joined Amadeus and enable the travel agents to book flights through neutral screens. Presently it is the biggest extra time package merchant on the planet.</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A </a:t>
            </a:r>
            <a:r>
              <a:rPr lang="en-IN" sz="2400" b="1" kern="100" dirty="0">
                <a:effectLst/>
                <a:latin typeface="Calibri" panose="020F0502020204030204" pitchFamily="34" charset="0"/>
                <a:ea typeface="Calibri" panose="020F0502020204030204" pitchFamily="34" charset="0"/>
                <a:cs typeface="Calibri" panose="020F0502020204030204" pitchFamily="34" charset="0"/>
                <a:hlinkClick r:id="rId3">
                  <a:extLst>
                    <a:ext uri="{A12FA001-AC4F-418D-AE19-62706E023703}">
                      <ahyp:hlinkClr xmlns:ahyp="http://schemas.microsoft.com/office/drawing/2018/hyperlinkcolor" val="tx"/>
                    </a:ext>
                  </a:extLst>
                </a:hlinkClick>
              </a:rPr>
              <a:t>travel agent </a:t>
            </a:r>
            <a:r>
              <a:rPr lang="en-IN" sz="2400" kern="100" dirty="0">
                <a:effectLst/>
                <a:latin typeface="Calibri" panose="020F0502020204030204" pitchFamily="34" charset="0"/>
                <a:ea typeface="Calibri" panose="020F0502020204030204" pitchFamily="34" charset="0"/>
                <a:cs typeface="Calibri" panose="020F0502020204030204" pitchFamily="34" charset="0"/>
              </a:rPr>
              <a:t>can offer travel products from 430 aircrafts in 195 nations, 32 car rental organizations in 37,918 areas, and 300,000 hotel properties by utilizing Amadeus GDS coordination and more, more than .1 million travel workplaces are related with Amadeus GDS.</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Our Amadeus has been introducing innovative and dynamic business solutions based on the technology of the future in the growing complex market, highly competitive and a sensitive business environment.</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We offer services that are ahead of their time and thus, unmatched in the technology arena.</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83203891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a:extLst>
              <a:ext uri="{FF2B5EF4-FFF2-40B4-BE49-F238E27FC236}">
                <a16:creationId xmlns:a16="http://schemas.microsoft.com/office/drawing/2014/main" id="{AA8DBA27-FDAA-31CB-4022-E66582273704}"/>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313811" y="212394"/>
            <a:ext cx="1710024" cy="360005"/>
          </a:xfrm>
          <a:prstGeom prst="rect">
            <a:avLst/>
          </a:prstGeom>
        </p:spPr>
      </p:pic>
      <p:sp>
        <p:nvSpPr>
          <p:cNvPr id="3" name="TextBox 2">
            <a:extLst>
              <a:ext uri="{FF2B5EF4-FFF2-40B4-BE49-F238E27FC236}">
                <a16:creationId xmlns:a16="http://schemas.microsoft.com/office/drawing/2014/main" id="{0A9AA6B1-BDA6-87F3-D70B-834287E74CA8}"/>
              </a:ext>
            </a:extLst>
          </p:cNvPr>
          <p:cNvSpPr txBox="1"/>
          <p:nvPr/>
        </p:nvSpPr>
        <p:spPr>
          <a:xfrm>
            <a:off x="840827" y="572399"/>
            <a:ext cx="10815145" cy="5827621"/>
          </a:xfrm>
          <a:prstGeom prst="rect">
            <a:avLst/>
          </a:prstGeom>
          <a:noFill/>
        </p:spPr>
        <p:txBody>
          <a:bodyPr wrap="square">
            <a:spAutoFit/>
          </a:bodyPr>
          <a:lstStyle/>
          <a:p>
            <a:pPr algn="ctr">
              <a:lnSpc>
                <a:spcPct val="107000"/>
              </a:lnSpc>
              <a:spcAft>
                <a:spcPts val="800"/>
              </a:spcAft>
            </a:pPr>
            <a:r>
              <a:rPr lang="en-IN" sz="2400" b="1" kern="100" dirty="0">
                <a:effectLst/>
                <a:latin typeface="Calibri" panose="020F0502020204030204" pitchFamily="34" charset="0"/>
                <a:ea typeface="Calibri" panose="020F0502020204030204" pitchFamily="34" charset="0"/>
                <a:cs typeface="Calibri" panose="020F0502020204030204" pitchFamily="34" charset="0"/>
              </a:rPr>
              <a:t>Why Amadeus GDS Integration is more preferable than others?</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pPr>
            <a:r>
              <a:rPr lang="en-IN" sz="2400" kern="100" dirty="0">
                <a:effectLst/>
                <a:latin typeface="Calibri" panose="020F0502020204030204" pitchFamily="34" charset="0"/>
                <a:ea typeface="Calibri" panose="020F0502020204030204" pitchFamily="34" charset="0"/>
                <a:cs typeface="Calibri" panose="020F0502020204030204" pitchFamily="34" charset="0"/>
              </a:rPr>
              <a:t> </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Trawex is spent significant time in integrating the Amadeus GDS to give leisure content in a single platform with imaginative client-focused technology to have a genuine effect on your clients and your business.</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Trawex causes the travel agents to upgrade benefits, deals income with numerous technology/software-based systems.</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Trawex offers pre-incorporated Amadeus GDS which is an all-inclusive platform for booking aircraft tickets, hotels, vehicle rentals, holiday packages at one place.</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Trawex GDS empowers driving travel suppliers to maintain their organizations efficiently and effectively.</a:t>
            </a: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Trawex provides Amadeus GDS Integration with encouraging the travel arrangement with their estimating</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347029870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a:extLst>
              <a:ext uri="{FF2B5EF4-FFF2-40B4-BE49-F238E27FC236}">
                <a16:creationId xmlns:a16="http://schemas.microsoft.com/office/drawing/2014/main" id="{AA8DBA27-FDAA-31CB-4022-E66582273704}"/>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313811" y="212394"/>
            <a:ext cx="1710024" cy="360005"/>
          </a:xfrm>
          <a:prstGeom prst="rect">
            <a:avLst/>
          </a:prstGeom>
        </p:spPr>
      </p:pic>
      <p:sp>
        <p:nvSpPr>
          <p:cNvPr id="3" name="TextBox 2">
            <a:extLst>
              <a:ext uri="{FF2B5EF4-FFF2-40B4-BE49-F238E27FC236}">
                <a16:creationId xmlns:a16="http://schemas.microsoft.com/office/drawing/2014/main" id="{2801BCD5-0E8A-23A5-5E5B-9F59E675320B}"/>
              </a:ext>
            </a:extLst>
          </p:cNvPr>
          <p:cNvSpPr txBox="1"/>
          <p:nvPr/>
        </p:nvSpPr>
        <p:spPr>
          <a:xfrm>
            <a:off x="704193" y="815367"/>
            <a:ext cx="10783614" cy="5227265"/>
          </a:xfrm>
          <a:prstGeom prst="rect">
            <a:avLst/>
          </a:prstGeom>
          <a:noFill/>
        </p:spPr>
        <p:txBody>
          <a:bodyPr wrap="square">
            <a:spAutoFit/>
          </a:bodyPr>
          <a:lstStyle/>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We help you extend your market reach, secure new customers, maximize cross- and up-selling opportunities and take advantage of the online channel. Travel agents around the globe can get to ticket inventory.</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Trawex platform engages travel agents to get to continuous inventory in one place for hotels and airlines.</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Integrating Amadeus GDS will take the travel agency to the global marketplace; can access the huge set of travel contents by Amadeus GDS.</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We are giving </a:t>
            </a:r>
            <a:r>
              <a:rPr lang="en-IN" sz="2400" b="1" kern="100" dirty="0">
                <a:effectLst/>
                <a:latin typeface="Calibri" panose="020F0502020204030204" pitchFamily="34" charset="0"/>
                <a:ea typeface="Calibri" panose="020F0502020204030204" pitchFamily="34" charset="0"/>
                <a:cs typeface="Calibri" panose="020F0502020204030204" pitchFamily="34" charset="0"/>
                <a:hlinkClick r:id="rId3">
                  <a:extLst>
                    <a:ext uri="{A12FA001-AC4F-418D-AE19-62706E023703}">
                      <ahyp:hlinkClr xmlns:ahyp="http://schemas.microsoft.com/office/drawing/2018/hyperlinkcolor" val="tx"/>
                    </a:ext>
                  </a:extLst>
                </a:hlinkClick>
              </a:rPr>
              <a:t>Travel APIs</a:t>
            </a:r>
            <a:r>
              <a:rPr lang="en-IN" sz="2400" kern="100" dirty="0">
                <a:effectLst/>
                <a:latin typeface="Calibri" panose="020F0502020204030204" pitchFamily="34" charset="0"/>
                <a:ea typeface="Calibri" panose="020F0502020204030204" pitchFamily="34" charset="0"/>
                <a:cs typeface="Calibri" panose="020F0502020204030204" pitchFamily="34" charset="0"/>
              </a:rPr>
              <a:t>/XML APIs with incorporated Amadeus GDS for airline business, travel agents and travel organizations.</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Trawex offers a wide scope of inventory on the flight, hotel, car rental, travel and touring which is integrated with Amadeus GDS providers that empower countless clients to interface with our immense local and developing a global system.</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91197555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a:extLst>
              <a:ext uri="{FF2B5EF4-FFF2-40B4-BE49-F238E27FC236}">
                <a16:creationId xmlns:a16="http://schemas.microsoft.com/office/drawing/2014/main" id="{AA8DBA27-FDAA-31CB-4022-E66582273704}"/>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313811" y="212394"/>
            <a:ext cx="1710024" cy="360005"/>
          </a:xfrm>
          <a:prstGeom prst="rect">
            <a:avLst/>
          </a:prstGeom>
        </p:spPr>
      </p:pic>
      <p:sp>
        <p:nvSpPr>
          <p:cNvPr id="3" name="TextBox 2">
            <a:extLst>
              <a:ext uri="{FF2B5EF4-FFF2-40B4-BE49-F238E27FC236}">
                <a16:creationId xmlns:a16="http://schemas.microsoft.com/office/drawing/2014/main" id="{09BA4B9C-F2D9-C197-0BC0-17453BF503F6}"/>
              </a:ext>
            </a:extLst>
          </p:cNvPr>
          <p:cNvSpPr txBox="1"/>
          <p:nvPr/>
        </p:nvSpPr>
        <p:spPr>
          <a:xfrm>
            <a:off x="893379" y="1363298"/>
            <a:ext cx="10668000" cy="4334328"/>
          </a:xfrm>
          <a:prstGeom prst="rect">
            <a:avLst/>
          </a:prstGeom>
          <a:noFill/>
        </p:spPr>
        <p:txBody>
          <a:bodyPr wrap="square">
            <a:spAutoFit/>
          </a:bodyPr>
          <a:lstStyle/>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We offer travel portal courses of action with Amadeus GDS System by planning Amadeus software for the travel business including customized software for travel agents and travel master centres.</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Execute travel management business with our coordinated Amadeus GDS System by giving a customized and consistent booking experience through your business explorers' favoured channels.</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Trawex offers </a:t>
            </a:r>
            <a:r>
              <a:rPr lang="en-IN" sz="2400" b="1" kern="100" dirty="0">
                <a:effectLst/>
                <a:latin typeface="Calibri" panose="020F0502020204030204" pitchFamily="34" charset="0"/>
                <a:ea typeface="Calibri" panose="020F0502020204030204" pitchFamily="34" charset="0"/>
                <a:cs typeface="Calibri" panose="020F0502020204030204" pitchFamily="34" charset="0"/>
                <a:hlinkClick r:id="rId3">
                  <a:extLst>
                    <a:ext uri="{A12FA001-AC4F-418D-AE19-62706E023703}">
                      <ahyp:hlinkClr xmlns:ahyp="http://schemas.microsoft.com/office/drawing/2018/hyperlinkcolor" val="tx"/>
                    </a:ext>
                  </a:extLst>
                </a:hlinkClick>
              </a:rPr>
              <a:t>booking software </a:t>
            </a:r>
            <a:r>
              <a:rPr lang="en-IN" sz="2400" kern="100" dirty="0">
                <a:effectLst/>
                <a:latin typeface="Calibri" panose="020F0502020204030204" pitchFamily="34" charset="0"/>
                <a:ea typeface="Calibri" panose="020F0502020204030204" pitchFamily="34" charset="0"/>
                <a:cs typeface="Calibri" panose="020F0502020204030204" pitchFamily="34" charset="0"/>
              </a:rPr>
              <a:t>that empowers you to check flight plans recover charges, book flights, book autos and furthermore book hotels.</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Our progressed web-based booking tools reduce the requirement for manual sections and time spent looking, booking trips and submitting cost reports.</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277940041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a:extLst>
              <a:ext uri="{FF2B5EF4-FFF2-40B4-BE49-F238E27FC236}">
                <a16:creationId xmlns:a16="http://schemas.microsoft.com/office/drawing/2014/main" id="{AA8DBA27-FDAA-31CB-4022-E66582273704}"/>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313811" y="212394"/>
            <a:ext cx="1710024" cy="360005"/>
          </a:xfrm>
          <a:prstGeom prst="rect">
            <a:avLst/>
          </a:prstGeom>
        </p:spPr>
      </p:pic>
      <p:sp>
        <p:nvSpPr>
          <p:cNvPr id="3" name="TextBox 2">
            <a:extLst>
              <a:ext uri="{FF2B5EF4-FFF2-40B4-BE49-F238E27FC236}">
                <a16:creationId xmlns:a16="http://schemas.microsoft.com/office/drawing/2014/main" id="{7D67B5AB-03F2-BCFF-1348-9A0128CE89A7}"/>
              </a:ext>
            </a:extLst>
          </p:cNvPr>
          <p:cNvSpPr txBox="1"/>
          <p:nvPr/>
        </p:nvSpPr>
        <p:spPr>
          <a:xfrm>
            <a:off x="1030014" y="1608965"/>
            <a:ext cx="8597462" cy="3046219"/>
          </a:xfrm>
          <a:prstGeom prst="rect">
            <a:avLst/>
          </a:prstGeom>
          <a:noFill/>
        </p:spPr>
        <p:txBody>
          <a:bodyPr wrap="square">
            <a:spAutoFit/>
          </a:bodyPr>
          <a:lstStyle/>
          <a:p>
            <a:pPr algn="ctr">
              <a:lnSpc>
                <a:spcPct val="107000"/>
              </a:lnSpc>
              <a:spcAft>
                <a:spcPts val="800"/>
              </a:spcAft>
            </a:pPr>
            <a:r>
              <a:rPr lang="en-IN" sz="2400" b="1" kern="100" dirty="0">
                <a:effectLst/>
                <a:latin typeface="Calibri" panose="020F0502020204030204" pitchFamily="34" charset="0"/>
                <a:ea typeface="Calibri" panose="020F0502020204030204" pitchFamily="34" charset="0"/>
                <a:cs typeface="Calibri" panose="020F0502020204030204" pitchFamily="34" charset="0"/>
              </a:rPr>
              <a:t>Benefits of Amadeus GDS Integration by Trawex:</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pPr>
            <a:r>
              <a:rPr lang="en-IN" sz="2400" kern="100" dirty="0">
                <a:effectLst/>
                <a:latin typeface="Calibri" panose="020F0502020204030204" pitchFamily="34" charset="0"/>
                <a:ea typeface="Calibri" panose="020F0502020204030204" pitchFamily="34" charset="0"/>
                <a:cs typeface="Calibri" panose="020F0502020204030204" pitchFamily="34" charset="0"/>
              </a:rPr>
              <a:t> </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7000"/>
              </a:lnSpc>
              <a:buFont typeface="Symbol" panose="05050102010706020507" pitchFamily="18" charset="2"/>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Worldwide exposure of your flights.</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7000"/>
              </a:lnSpc>
              <a:buFont typeface="Symbol" panose="05050102010706020507" pitchFamily="18" charset="2"/>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Backing to interface with B2B and B2C travel portals</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7000"/>
              </a:lnSpc>
              <a:buFont typeface="Symbol" panose="05050102010706020507" pitchFamily="18" charset="2"/>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It enlarges your business development in the travel business</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7000"/>
              </a:lnSpc>
              <a:buFont typeface="Symbol" panose="05050102010706020507" pitchFamily="18" charset="2"/>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Access wide scope of travel contents</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7000"/>
              </a:lnSpc>
              <a:spcAft>
                <a:spcPts val="800"/>
              </a:spcAft>
              <a:buFont typeface="Symbol" panose="05050102010706020507" pitchFamily="18" charset="2"/>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Trip agents can get global distribution platform for their business</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56876952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a:extLst>
              <a:ext uri="{FF2B5EF4-FFF2-40B4-BE49-F238E27FC236}">
                <a16:creationId xmlns:a16="http://schemas.microsoft.com/office/drawing/2014/main" id="{AA8DBA27-FDAA-31CB-4022-E66582273704}"/>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313811" y="212394"/>
            <a:ext cx="1710024" cy="360005"/>
          </a:xfrm>
          <a:prstGeom prst="rect">
            <a:avLst/>
          </a:prstGeom>
        </p:spPr>
      </p:pic>
      <p:sp>
        <p:nvSpPr>
          <p:cNvPr id="3" name="TextBox 2">
            <a:extLst>
              <a:ext uri="{FF2B5EF4-FFF2-40B4-BE49-F238E27FC236}">
                <a16:creationId xmlns:a16="http://schemas.microsoft.com/office/drawing/2014/main" id="{64706942-7D29-9647-7E5F-C5B104B553A7}"/>
              </a:ext>
            </a:extLst>
          </p:cNvPr>
          <p:cNvSpPr txBox="1"/>
          <p:nvPr/>
        </p:nvSpPr>
        <p:spPr>
          <a:xfrm>
            <a:off x="898634" y="815367"/>
            <a:ext cx="10394731" cy="5227265"/>
          </a:xfrm>
          <a:prstGeom prst="rect">
            <a:avLst/>
          </a:prstGeom>
          <a:noFill/>
        </p:spPr>
        <p:txBody>
          <a:bodyPr wrap="square">
            <a:spAutoFit/>
          </a:bodyPr>
          <a:lstStyle/>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Trawex helps the travel agents, travel companies to enhance profits and extend their market reach, secure new customers, maximize cross- and up-selling opportunities and take advantage of the integrated Amadeus GDS System.</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Trawex incorporated Amadeus GDS System empowers travel management organizations/head out offices to manufacturing adjustable applications with steady and tie-down access to the unbeatable GDS content territory.</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We are committed to develop and deliver scalable </a:t>
            </a:r>
            <a:r>
              <a:rPr lang="en-IN" sz="2400" b="1" kern="100" dirty="0">
                <a:effectLst/>
                <a:latin typeface="Calibri" panose="020F0502020204030204" pitchFamily="34" charset="0"/>
                <a:ea typeface="Calibri" panose="020F0502020204030204" pitchFamily="34" charset="0"/>
                <a:cs typeface="Calibri" panose="020F0502020204030204" pitchFamily="34" charset="0"/>
                <a:hlinkClick r:id="rId3">
                  <a:extLst>
                    <a:ext uri="{A12FA001-AC4F-418D-AE19-62706E023703}">
                      <ahyp:hlinkClr xmlns:ahyp="http://schemas.microsoft.com/office/drawing/2018/hyperlinkcolor" val="tx"/>
                    </a:ext>
                  </a:extLst>
                </a:hlinkClick>
              </a:rPr>
              <a:t>travel portals </a:t>
            </a:r>
            <a:r>
              <a:rPr lang="en-IN" sz="2400" kern="100" dirty="0">
                <a:effectLst/>
                <a:latin typeface="Calibri" panose="020F0502020204030204" pitchFamily="34" charset="0"/>
                <a:ea typeface="Calibri" panose="020F0502020204030204" pitchFamily="34" charset="0"/>
                <a:cs typeface="Calibri" panose="020F0502020204030204" pitchFamily="34" charset="0"/>
              </a:rPr>
              <a:t>and booking engines for flights, hotels, car rentals, transfers and sightseeing online.</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Trawex gives incorporated Amadeus GDS system which empowers travel agents to convey schedules rapidly and proficiently.</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It helps venture out organizations and OTAs to serve the traveler and upgrade their business experience and commitment.</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70056001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a:extLst>
              <a:ext uri="{FF2B5EF4-FFF2-40B4-BE49-F238E27FC236}">
                <a16:creationId xmlns:a16="http://schemas.microsoft.com/office/drawing/2014/main" id="{AA8DBA27-FDAA-31CB-4022-E66582273704}"/>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313811" y="212394"/>
            <a:ext cx="1710024" cy="360005"/>
          </a:xfrm>
          <a:prstGeom prst="rect">
            <a:avLst/>
          </a:prstGeom>
        </p:spPr>
      </p:pic>
      <p:sp>
        <p:nvSpPr>
          <p:cNvPr id="3" name="TextBox 2">
            <a:extLst>
              <a:ext uri="{FF2B5EF4-FFF2-40B4-BE49-F238E27FC236}">
                <a16:creationId xmlns:a16="http://schemas.microsoft.com/office/drawing/2014/main" id="{AF5AD3AE-D21C-2A71-2414-AFA0DBBB74C0}"/>
              </a:ext>
            </a:extLst>
          </p:cNvPr>
          <p:cNvSpPr txBox="1"/>
          <p:nvPr/>
        </p:nvSpPr>
        <p:spPr>
          <a:xfrm>
            <a:off x="798786" y="1210540"/>
            <a:ext cx="10594427" cy="4436920"/>
          </a:xfrm>
          <a:prstGeom prst="rect">
            <a:avLst/>
          </a:prstGeom>
          <a:noFill/>
        </p:spPr>
        <p:txBody>
          <a:bodyPr wrap="square">
            <a:spAutoFit/>
          </a:bodyPr>
          <a:lstStyle/>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Amadeus is a GDS (Global Distribution System) supplier in the overall travel and tourism industry.</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Amadeus XML web services were a neutral global distribution system (GDS) to connect providers’ content with travel agencies and consumers in real-time.</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The Amadeus systems were functionally dedicated to airline reservations and centered on the PNR (Passenger Name Record), the passenger's travel file.</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The PNR was opened up to extra travel businesses like air, hotels, rail, transport, vehicles, travels, cruise, insurance, and so forth.</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Amadeus is a computer </a:t>
            </a:r>
            <a:r>
              <a:rPr lang="en-IN" sz="2400" b="1" kern="100" dirty="0">
                <a:effectLst/>
                <a:latin typeface="Calibri" panose="020F0502020204030204" pitchFamily="34" charset="0"/>
                <a:ea typeface="Calibri" panose="020F0502020204030204" pitchFamily="34" charset="0"/>
                <a:cs typeface="Calibri" panose="020F0502020204030204" pitchFamily="34" charset="0"/>
                <a:hlinkClick r:id="rId3">
                  <a:extLst>
                    <a:ext uri="{A12FA001-AC4F-418D-AE19-62706E023703}">
                      <ahyp:hlinkClr xmlns:ahyp="http://schemas.microsoft.com/office/drawing/2018/hyperlinkcolor" val="tx"/>
                    </a:ext>
                  </a:extLst>
                </a:hlinkClick>
              </a:rPr>
              <a:t>reservation system </a:t>
            </a:r>
            <a:r>
              <a:rPr lang="en-IN" sz="2400" kern="100" dirty="0">
                <a:effectLst/>
                <a:latin typeface="Calibri" panose="020F0502020204030204" pitchFamily="34" charset="0"/>
                <a:ea typeface="Calibri" panose="020F0502020204030204" pitchFamily="34" charset="0"/>
                <a:cs typeface="Calibri" panose="020F0502020204030204" pitchFamily="34" charset="0"/>
              </a:rPr>
              <a:t>(CRS); CRS is also used to book train travel, cruises, car rental, bus reservations, and hotel rooms.</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3761696677"/>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a:extLst>
              <a:ext uri="{FF2B5EF4-FFF2-40B4-BE49-F238E27FC236}">
                <a16:creationId xmlns:a16="http://schemas.microsoft.com/office/drawing/2014/main" id="{AA8DBA27-FDAA-31CB-4022-E66582273704}"/>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313811" y="212394"/>
            <a:ext cx="1710024" cy="360005"/>
          </a:xfrm>
          <a:prstGeom prst="rect">
            <a:avLst/>
          </a:prstGeom>
        </p:spPr>
      </p:pic>
      <p:sp>
        <p:nvSpPr>
          <p:cNvPr id="3" name="TextBox 2">
            <a:extLst>
              <a:ext uri="{FF2B5EF4-FFF2-40B4-BE49-F238E27FC236}">
                <a16:creationId xmlns:a16="http://schemas.microsoft.com/office/drawing/2014/main" id="{43BE68C1-9745-D7C3-F213-D20346EAFE28}"/>
              </a:ext>
            </a:extLst>
          </p:cNvPr>
          <p:cNvSpPr txBox="1"/>
          <p:nvPr/>
        </p:nvSpPr>
        <p:spPr>
          <a:xfrm>
            <a:off x="872358" y="804995"/>
            <a:ext cx="10836166" cy="5417252"/>
          </a:xfrm>
          <a:prstGeom prst="rect">
            <a:avLst/>
          </a:prstGeom>
          <a:noFill/>
        </p:spPr>
        <p:txBody>
          <a:bodyPr wrap="square">
            <a:spAutoFit/>
          </a:bodyPr>
          <a:lstStyle/>
          <a:p>
            <a:pPr algn="just">
              <a:lnSpc>
                <a:spcPct val="107000"/>
              </a:lnSpc>
              <a:spcAft>
                <a:spcPts val="800"/>
              </a:spcAft>
            </a:pPr>
            <a:r>
              <a:rPr lang="en-IN" sz="2400" kern="100" dirty="0">
                <a:effectLst/>
                <a:latin typeface="Calibri" panose="020F0502020204030204" pitchFamily="34" charset="0"/>
                <a:ea typeface="Calibri" panose="020F0502020204030204" pitchFamily="34" charset="0"/>
                <a:cs typeface="Calibri" panose="020F0502020204030204" pitchFamily="34" charset="0"/>
              </a:rPr>
              <a:t>It allows travel solution provides a cost-effective way to build customized travel booking applications with stable and secure access to GDS content. The joining gives following moment advantages to the service co-ops:</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pPr>
            <a:r>
              <a:rPr lang="en-IN" sz="2400" kern="100" dirty="0">
                <a:effectLst/>
                <a:latin typeface="Calibri" panose="020F0502020204030204" pitchFamily="34" charset="0"/>
                <a:ea typeface="Calibri" panose="020F0502020204030204" pitchFamily="34" charset="0"/>
                <a:cs typeface="Calibri" panose="020F0502020204030204" pitchFamily="34" charset="0"/>
              </a:rPr>
              <a:t> </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7000"/>
              </a:lnSpc>
              <a:buFont typeface="Symbol" panose="05050102010706020507" pitchFamily="18" charset="2"/>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Control on live inventory, Easy connectivity</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7000"/>
              </a:lnSpc>
              <a:buFont typeface="Symbol" panose="05050102010706020507" pitchFamily="18" charset="2"/>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Automatic access wide range of travel contents</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7000"/>
              </a:lnSpc>
              <a:buFont typeface="Symbol" panose="05050102010706020507" pitchFamily="18" charset="2"/>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Real-time information for availability and price change</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7000"/>
              </a:lnSpc>
              <a:buFont typeface="Symbol" panose="05050102010706020507" pitchFamily="18" charset="2"/>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Instant booking option</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7000"/>
              </a:lnSpc>
              <a:buFont typeface="Symbol" panose="05050102010706020507" pitchFamily="18" charset="2"/>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Enhance customer loyalty</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7000"/>
              </a:lnSpc>
              <a:buFont typeface="Symbol" panose="05050102010706020507" pitchFamily="18" charset="2"/>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PNR number generation</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7000"/>
              </a:lnSpc>
              <a:buFont typeface="Symbol" panose="05050102010706020507" pitchFamily="18" charset="2"/>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Increase productivity and revenue</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7000"/>
              </a:lnSpc>
              <a:buFont typeface="Symbol" panose="05050102010706020507" pitchFamily="18" charset="2"/>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Exceed your customer’s expectation</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7000"/>
              </a:lnSpc>
              <a:spcAft>
                <a:spcPts val="800"/>
              </a:spcAft>
              <a:buFont typeface="Symbol" panose="05050102010706020507" pitchFamily="18" charset="2"/>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Make your travel business globalize with huge travel data</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3015238035"/>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a:extLst>
              <a:ext uri="{FF2B5EF4-FFF2-40B4-BE49-F238E27FC236}">
                <a16:creationId xmlns:a16="http://schemas.microsoft.com/office/drawing/2014/main" id="{AA8DBA27-FDAA-31CB-4022-E66582273704}"/>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313811" y="212394"/>
            <a:ext cx="1710024" cy="360005"/>
          </a:xfrm>
          <a:prstGeom prst="rect">
            <a:avLst/>
          </a:prstGeom>
        </p:spPr>
      </p:pic>
      <p:sp>
        <p:nvSpPr>
          <p:cNvPr id="3" name="TextBox 2">
            <a:extLst>
              <a:ext uri="{FF2B5EF4-FFF2-40B4-BE49-F238E27FC236}">
                <a16:creationId xmlns:a16="http://schemas.microsoft.com/office/drawing/2014/main" id="{B21A2C45-D61C-DF06-4DB4-BBC05F9289F9}"/>
              </a:ext>
            </a:extLst>
          </p:cNvPr>
          <p:cNvSpPr txBox="1"/>
          <p:nvPr/>
        </p:nvSpPr>
        <p:spPr>
          <a:xfrm>
            <a:off x="924910" y="1905890"/>
            <a:ext cx="9680028" cy="3046219"/>
          </a:xfrm>
          <a:prstGeom prst="rect">
            <a:avLst/>
          </a:prstGeom>
          <a:noFill/>
        </p:spPr>
        <p:txBody>
          <a:bodyPr wrap="square">
            <a:spAutoFit/>
          </a:bodyPr>
          <a:lstStyle/>
          <a:p>
            <a:pPr algn="ctr">
              <a:lnSpc>
                <a:spcPct val="107000"/>
              </a:lnSpc>
              <a:spcAft>
                <a:spcPts val="800"/>
              </a:spcAft>
            </a:pPr>
            <a:r>
              <a:rPr lang="en-IN" sz="2400" b="1" kern="100" dirty="0">
                <a:effectLst/>
                <a:latin typeface="Calibri" panose="020F0502020204030204" pitchFamily="34" charset="0"/>
                <a:ea typeface="Calibri" panose="020F0502020204030204" pitchFamily="34" charset="0"/>
                <a:cs typeface="Calibri" panose="020F0502020204030204" pitchFamily="34" charset="0"/>
              </a:rPr>
              <a:t>Trawex pre-coordinated Amadeus GDS System offers you the following:</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pPr>
            <a:r>
              <a:rPr lang="en-IN" sz="2400" kern="100" dirty="0">
                <a:effectLst/>
                <a:latin typeface="Calibri" panose="020F0502020204030204" pitchFamily="34" charset="0"/>
                <a:ea typeface="Calibri" panose="020F0502020204030204" pitchFamily="34" charset="0"/>
                <a:cs typeface="Calibri" panose="020F0502020204030204" pitchFamily="34" charset="0"/>
              </a:rPr>
              <a:t> </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7000"/>
              </a:lnSpc>
              <a:buFont typeface="Symbol" panose="05050102010706020507" pitchFamily="18" charset="2"/>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Control on live inventory</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7000"/>
              </a:lnSpc>
              <a:buFont typeface="Symbol" panose="05050102010706020507" pitchFamily="18" charset="2"/>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Easy availability</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7000"/>
              </a:lnSpc>
              <a:buFont typeface="Symbol" panose="05050102010706020507" pitchFamily="18" charset="2"/>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Real-time valuing</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7000"/>
              </a:lnSpc>
              <a:buFont typeface="Symbol" panose="05050102010706020507" pitchFamily="18" charset="2"/>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Automatic content update</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7000"/>
              </a:lnSpc>
              <a:spcAft>
                <a:spcPts val="800"/>
              </a:spcAft>
              <a:buFont typeface="Symbol" panose="05050102010706020507" pitchFamily="18" charset="2"/>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Multiple channels for dispersion and use</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3405748611"/>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a:extLst>
              <a:ext uri="{FF2B5EF4-FFF2-40B4-BE49-F238E27FC236}">
                <a16:creationId xmlns:a16="http://schemas.microsoft.com/office/drawing/2014/main" id="{AA8DBA27-FDAA-31CB-4022-E66582273704}"/>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313811" y="212394"/>
            <a:ext cx="1710024" cy="360005"/>
          </a:xfrm>
          <a:prstGeom prst="rect">
            <a:avLst/>
          </a:prstGeom>
        </p:spPr>
      </p:pic>
      <p:sp>
        <p:nvSpPr>
          <p:cNvPr id="3" name="TextBox 2">
            <a:extLst>
              <a:ext uri="{FF2B5EF4-FFF2-40B4-BE49-F238E27FC236}">
                <a16:creationId xmlns:a16="http://schemas.microsoft.com/office/drawing/2014/main" id="{E9214176-B1C4-9678-E43A-5EF2C441429B}"/>
              </a:ext>
            </a:extLst>
          </p:cNvPr>
          <p:cNvSpPr txBox="1"/>
          <p:nvPr/>
        </p:nvSpPr>
        <p:spPr>
          <a:xfrm>
            <a:off x="688428" y="317603"/>
            <a:ext cx="10815144" cy="6222794"/>
          </a:xfrm>
          <a:prstGeom prst="rect">
            <a:avLst/>
          </a:prstGeom>
          <a:noFill/>
        </p:spPr>
        <p:txBody>
          <a:bodyPr wrap="square">
            <a:spAutoFit/>
          </a:bodyPr>
          <a:lstStyle/>
          <a:p>
            <a:pPr algn="ctr">
              <a:lnSpc>
                <a:spcPct val="107000"/>
              </a:lnSpc>
              <a:spcAft>
                <a:spcPts val="800"/>
              </a:spcAft>
            </a:pPr>
            <a:r>
              <a:rPr lang="en-IN" sz="2400" b="1" kern="100" dirty="0">
                <a:effectLst/>
                <a:latin typeface="Calibri" panose="020F0502020204030204" pitchFamily="34" charset="0"/>
                <a:ea typeface="Calibri" panose="020F0502020204030204" pitchFamily="34" charset="0"/>
                <a:cs typeface="Calibri" panose="020F0502020204030204" pitchFamily="34" charset="0"/>
              </a:rPr>
              <a:t>Amadeus Airline GDS features:</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pPr>
            <a:r>
              <a:rPr lang="en-IN" sz="2400" kern="100" dirty="0">
                <a:effectLst/>
                <a:latin typeface="Calibri" panose="020F0502020204030204" pitchFamily="34" charset="0"/>
                <a:ea typeface="Calibri" panose="020F0502020204030204" pitchFamily="34" charset="0"/>
                <a:cs typeface="Calibri" panose="020F0502020204030204" pitchFamily="34" charset="0"/>
              </a:rPr>
              <a:t> </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pPr>
            <a:r>
              <a:rPr lang="en-IN" sz="2400" b="1" kern="100" dirty="0">
                <a:effectLst/>
                <a:latin typeface="Calibri" panose="020F0502020204030204" pitchFamily="34" charset="0"/>
                <a:ea typeface="Calibri" panose="020F0502020204030204" pitchFamily="34" charset="0"/>
                <a:cs typeface="Calibri" panose="020F0502020204030204" pitchFamily="34" charset="0"/>
              </a:rPr>
              <a:t>Amadeus Availability</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An Amadeus accessibility display shows all flights with at any rate one seat accessible available to be purchased or Waitlist, for all airlines which have a business agreement with Amadeus.</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pPr>
            <a:r>
              <a:rPr lang="en-IN" sz="2400" b="1" kern="100" dirty="0">
                <a:effectLst/>
                <a:latin typeface="Calibri" panose="020F0502020204030204" pitchFamily="34" charset="0"/>
                <a:ea typeface="Calibri" panose="020F0502020204030204" pitchFamily="34" charset="0"/>
                <a:cs typeface="Calibri" panose="020F0502020204030204" pitchFamily="34" charset="0"/>
              </a:rPr>
              <a:t>Amadeus Schedule</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An Amadeus plan show shows all flights worked by all aircraft who submit plan Information to Amadeus, for airlines that have a business concurrence with Amadeus; availability status codes are shown for each class of service, paying little respect to whether seats are accessible.</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The schedule display also has shown flown flights availability and schedule displays include flights up to 361 days in the future and up to 3 days in the past are stored in the system. </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615051422"/>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a:extLst>
              <a:ext uri="{FF2B5EF4-FFF2-40B4-BE49-F238E27FC236}">
                <a16:creationId xmlns:a16="http://schemas.microsoft.com/office/drawing/2014/main" id="{AA8DBA27-FDAA-31CB-4022-E66582273704}"/>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313811" y="212394"/>
            <a:ext cx="1710024" cy="360005"/>
          </a:xfrm>
          <a:prstGeom prst="rect">
            <a:avLst/>
          </a:prstGeom>
        </p:spPr>
      </p:pic>
      <p:sp>
        <p:nvSpPr>
          <p:cNvPr id="3" name="TextBox 2">
            <a:extLst>
              <a:ext uri="{FF2B5EF4-FFF2-40B4-BE49-F238E27FC236}">
                <a16:creationId xmlns:a16="http://schemas.microsoft.com/office/drawing/2014/main" id="{DE7F9796-4D4C-A096-A4F1-E83A6DDA32C8}"/>
              </a:ext>
            </a:extLst>
          </p:cNvPr>
          <p:cNvSpPr txBox="1"/>
          <p:nvPr/>
        </p:nvSpPr>
        <p:spPr>
          <a:xfrm>
            <a:off x="809296" y="961658"/>
            <a:ext cx="10846676" cy="4934684"/>
          </a:xfrm>
          <a:prstGeom prst="rect">
            <a:avLst/>
          </a:prstGeom>
          <a:noFill/>
        </p:spPr>
        <p:txBody>
          <a:bodyPr wrap="square">
            <a:spAutoFit/>
          </a:bodyPr>
          <a:lstStyle/>
          <a:p>
            <a:pPr algn="ctr">
              <a:lnSpc>
                <a:spcPct val="107000"/>
              </a:lnSpc>
              <a:spcAft>
                <a:spcPts val="800"/>
              </a:spcAft>
            </a:pPr>
            <a:r>
              <a:rPr lang="en-IN" sz="2400" b="1" kern="100" dirty="0">
                <a:effectLst/>
                <a:latin typeface="Calibri" panose="020F0502020204030204" pitchFamily="34" charset="0"/>
                <a:ea typeface="Calibri" panose="020F0502020204030204" pitchFamily="34" charset="0"/>
                <a:cs typeface="Calibri" panose="020F0502020204030204" pitchFamily="34" charset="0"/>
              </a:rPr>
              <a:t>Amadeus Hotel GDS Benefits and Advantages:</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pPr>
            <a:r>
              <a:rPr lang="en-IN" sz="2400" kern="100" dirty="0">
                <a:effectLst/>
                <a:latin typeface="Calibri" panose="020F0502020204030204" pitchFamily="34" charset="0"/>
                <a:ea typeface="Calibri" panose="020F0502020204030204" pitchFamily="34" charset="0"/>
                <a:cs typeface="Calibri" panose="020F0502020204030204" pitchFamily="34" charset="0"/>
              </a:rPr>
              <a:t> </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Amadeus arrangements are a one-stop-shop that boosts efficiencies and technology computability.</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Amadeus takes into account all hotel needs from hotel management software to distribution to all business channels.</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Various varieties of solutions are available as indicated by the clients' needs utilizing cutting edge technology.</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On the distribution side, Amadeus offers really consistent availability, from the hotel to the customer, allowing Amadeus to execute Best Available Rate and Rate Parity benchmarks for customers.</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1101711834"/>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a:extLst>
              <a:ext uri="{FF2B5EF4-FFF2-40B4-BE49-F238E27FC236}">
                <a16:creationId xmlns:a16="http://schemas.microsoft.com/office/drawing/2014/main" id="{AA8DBA27-FDAA-31CB-4022-E66582273704}"/>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313811" y="212394"/>
            <a:ext cx="1710024" cy="360005"/>
          </a:xfrm>
          <a:prstGeom prst="rect">
            <a:avLst/>
          </a:prstGeom>
        </p:spPr>
      </p:pic>
      <p:sp>
        <p:nvSpPr>
          <p:cNvPr id="3" name="TextBox 2">
            <a:extLst>
              <a:ext uri="{FF2B5EF4-FFF2-40B4-BE49-F238E27FC236}">
                <a16:creationId xmlns:a16="http://schemas.microsoft.com/office/drawing/2014/main" id="{06A69166-E90E-656D-B93D-40EA52C97AAE}"/>
              </a:ext>
            </a:extLst>
          </p:cNvPr>
          <p:cNvSpPr txBox="1"/>
          <p:nvPr/>
        </p:nvSpPr>
        <p:spPr>
          <a:xfrm>
            <a:off x="917563" y="1629985"/>
            <a:ext cx="9396248" cy="3046219"/>
          </a:xfrm>
          <a:prstGeom prst="rect">
            <a:avLst/>
          </a:prstGeom>
          <a:noFill/>
        </p:spPr>
        <p:txBody>
          <a:bodyPr wrap="square">
            <a:spAutoFit/>
          </a:bodyPr>
          <a:lstStyle/>
          <a:p>
            <a:pPr algn="ctr">
              <a:lnSpc>
                <a:spcPct val="107000"/>
              </a:lnSpc>
              <a:spcAft>
                <a:spcPts val="800"/>
              </a:spcAft>
            </a:pPr>
            <a:r>
              <a:rPr lang="en-IN" sz="2400" b="1" kern="100" dirty="0">
                <a:effectLst/>
                <a:latin typeface="Calibri" panose="020F0502020204030204" pitchFamily="34" charset="0"/>
                <a:ea typeface="Calibri" panose="020F0502020204030204" pitchFamily="34" charset="0"/>
                <a:cs typeface="Calibri" panose="020F0502020204030204" pitchFamily="34" charset="0"/>
              </a:rPr>
              <a:t>Benefits of Amadeus GDS Integration by Trawex:</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pPr>
            <a:r>
              <a:rPr lang="en-IN" sz="2400" kern="100" dirty="0">
                <a:effectLst/>
                <a:latin typeface="Calibri" panose="020F0502020204030204" pitchFamily="34" charset="0"/>
                <a:ea typeface="Calibri" panose="020F0502020204030204" pitchFamily="34" charset="0"/>
                <a:cs typeface="Calibri" panose="020F0502020204030204" pitchFamily="34" charset="0"/>
              </a:rPr>
              <a:t> </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7000"/>
              </a:lnSpc>
              <a:buFont typeface="Symbol" panose="05050102010706020507" pitchFamily="18" charset="2"/>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Worldwide exposure of your flights.</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7000"/>
              </a:lnSpc>
              <a:buFont typeface="Symbol" panose="05050102010706020507" pitchFamily="18" charset="2"/>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Support to connect with B2B and B2C travel portals</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7000"/>
              </a:lnSpc>
              <a:buFont typeface="Symbol" panose="05050102010706020507" pitchFamily="18" charset="2"/>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It helps to increase your business growth in the travel industry</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7000"/>
              </a:lnSpc>
              <a:buFont typeface="Symbol" panose="05050102010706020507" pitchFamily="18" charset="2"/>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Access a wide range of travel contents</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7000"/>
              </a:lnSpc>
              <a:spcAft>
                <a:spcPts val="800"/>
              </a:spcAft>
              <a:buFont typeface="Symbol" panose="05050102010706020507" pitchFamily="18" charset="2"/>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Travel agents can get global distribution platform for their business</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706192790"/>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a:extLst>
              <a:ext uri="{FF2B5EF4-FFF2-40B4-BE49-F238E27FC236}">
                <a16:creationId xmlns:a16="http://schemas.microsoft.com/office/drawing/2014/main" id="{AA8DBA27-FDAA-31CB-4022-E66582273704}"/>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313811" y="212394"/>
            <a:ext cx="1710024" cy="360005"/>
          </a:xfrm>
          <a:prstGeom prst="rect">
            <a:avLst/>
          </a:prstGeom>
        </p:spPr>
      </p:pic>
      <p:sp>
        <p:nvSpPr>
          <p:cNvPr id="4" name="TextBox 3">
            <a:extLst>
              <a:ext uri="{FF2B5EF4-FFF2-40B4-BE49-F238E27FC236}">
                <a16:creationId xmlns:a16="http://schemas.microsoft.com/office/drawing/2014/main" id="{77D81FB3-504B-BC09-FAFD-32B198C86E0C}"/>
              </a:ext>
            </a:extLst>
          </p:cNvPr>
          <p:cNvSpPr txBox="1"/>
          <p:nvPr/>
        </p:nvSpPr>
        <p:spPr>
          <a:xfrm>
            <a:off x="1015831" y="1768695"/>
            <a:ext cx="10152992" cy="3046219"/>
          </a:xfrm>
          <a:prstGeom prst="rect">
            <a:avLst/>
          </a:prstGeom>
          <a:noFill/>
        </p:spPr>
        <p:txBody>
          <a:bodyPr wrap="square">
            <a:spAutoFit/>
          </a:bodyPr>
          <a:lstStyle/>
          <a:p>
            <a:pPr algn="ctr">
              <a:lnSpc>
                <a:spcPct val="107000"/>
              </a:lnSpc>
              <a:spcAft>
                <a:spcPts val="800"/>
              </a:spcAft>
            </a:pPr>
            <a:r>
              <a:rPr lang="en-IN" sz="2400" b="1" kern="100" dirty="0">
                <a:effectLst/>
                <a:latin typeface="Calibri" panose="020F0502020204030204" pitchFamily="34" charset="0"/>
                <a:ea typeface="Calibri" panose="020F0502020204030204" pitchFamily="34" charset="0"/>
                <a:cs typeface="Calibri" panose="020F0502020204030204" pitchFamily="34" charset="0"/>
              </a:rPr>
              <a:t>Features of Amadeus GDS Integration by Trawex:</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pPr>
            <a:r>
              <a:rPr lang="en-IN" sz="2400" kern="100" dirty="0">
                <a:effectLst/>
                <a:latin typeface="Calibri" panose="020F0502020204030204" pitchFamily="34" charset="0"/>
                <a:ea typeface="Calibri" panose="020F0502020204030204" pitchFamily="34" charset="0"/>
                <a:cs typeface="Calibri" panose="020F0502020204030204" pitchFamily="34" charset="0"/>
              </a:rPr>
              <a:t> </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7000"/>
              </a:lnSpc>
              <a:buFont typeface="Symbol" panose="05050102010706020507" pitchFamily="18" charset="2"/>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Manage your travel business intelligently</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7000"/>
              </a:lnSpc>
              <a:buFont typeface="Symbol" panose="05050102010706020507" pitchFamily="18" charset="2"/>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Better market &amp; business insight</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7000"/>
              </a:lnSpc>
              <a:buFont typeface="Symbol" panose="05050102010706020507" pitchFamily="18" charset="2"/>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Target &amp; promote your travel business</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7000"/>
              </a:lnSpc>
              <a:buFont typeface="Symbol" panose="05050102010706020507" pitchFamily="18" charset="2"/>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Distribute &amp; sell through more channels</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7000"/>
              </a:lnSpc>
              <a:spcAft>
                <a:spcPts val="800"/>
              </a:spcAft>
              <a:buFont typeface="Symbol" panose="05050102010706020507" pitchFamily="18" charset="2"/>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Enhance the buying experience</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684498997"/>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a:extLst>
              <a:ext uri="{FF2B5EF4-FFF2-40B4-BE49-F238E27FC236}">
                <a16:creationId xmlns:a16="http://schemas.microsoft.com/office/drawing/2014/main" id="{AA8DBA27-FDAA-31CB-4022-E66582273704}"/>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313811" y="212394"/>
            <a:ext cx="1710024" cy="360005"/>
          </a:xfrm>
          <a:prstGeom prst="rect">
            <a:avLst/>
          </a:prstGeom>
        </p:spPr>
      </p:pic>
      <p:sp>
        <p:nvSpPr>
          <p:cNvPr id="2" name="Title 1">
            <a:extLst>
              <a:ext uri="{FF2B5EF4-FFF2-40B4-BE49-F238E27FC236}">
                <a16:creationId xmlns:a16="http://schemas.microsoft.com/office/drawing/2014/main" id="{FFDC6F80-419B-2D5A-A885-9E89F79F4170}"/>
              </a:ext>
            </a:extLst>
          </p:cNvPr>
          <p:cNvSpPr txBox="1">
            <a:spLocks/>
          </p:cNvSpPr>
          <p:nvPr/>
        </p:nvSpPr>
        <p:spPr>
          <a:xfrm>
            <a:off x="1442178" y="1184354"/>
            <a:ext cx="9622955" cy="4804602"/>
          </a:xfrm>
          <a:prstGeom prst="rect">
            <a:avLst/>
          </a:prstGeom>
        </p:spPr>
        <p:txBody>
          <a:bodyPr vert="horz" lIns="91440" tIns="45720" rIns="91440" bIns="45720" rtlCol="0" anchor="t">
            <a:noAutofit/>
          </a:bodyPr>
          <a:lstStyle>
            <a:lvl1pPr marL="0" indent="0" algn="l" defTabSz="457200" rtl="0" eaLnBrk="1" latinLnBrk="0" hangingPunct="1">
              <a:spcBef>
                <a:spcPts val="1000"/>
              </a:spcBef>
              <a:spcAft>
                <a:spcPts val="0"/>
              </a:spcAft>
              <a:buClr>
                <a:schemeClr val="accent1"/>
              </a:buClr>
              <a:buSzPct val="80000"/>
              <a:buFont typeface="Wingdings 3" charset="2"/>
              <a:buNone/>
              <a:defRPr sz="1800" b="0" i="0" kern="1200" cap="all">
                <a:solidFill>
                  <a:schemeClr val="tx2">
                    <a:lumMod val="40000"/>
                    <a:lumOff val="60000"/>
                  </a:schemeClr>
                </a:solidFill>
                <a:latin typeface="+mn-lt"/>
                <a:ea typeface="+mn-ea"/>
                <a:cs typeface="+mn-cs"/>
              </a:defRPr>
            </a:lvl1pPr>
            <a:lvl2pPr marL="457200" indent="0" algn="ctr" defTabSz="457200" rtl="0" eaLnBrk="1" latinLnBrk="0" hangingPunct="1">
              <a:spcBef>
                <a:spcPts val="1000"/>
              </a:spcBef>
              <a:spcAft>
                <a:spcPts val="0"/>
              </a:spcAft>
              <a:buClr>
                <a:schemeClr val="accent1"/>
              </a:buClr>
              <a:buSzPct val="80000"/>
              <a:buFont typeface="Wingdings 3" charset="2"/>
              <a:buNone/>
              <a:defRPr sz="1600" b="0" i="0" kern="1200">
                <a:solidFill>
                  <a:schemeClr val="tx1">
                    <a:tint val="75000"/>
                  </a:schemeClr>
                </a:solidFill>
                <a:latin typeface="+mn-lt"/>
                <a:ea typeface="+mn-ea"/>
                <a:cs typeface="+mn-cs"/>
              </a:defRPr>
            </a:lvl2pPr>
            <a:lvl3pPr marL="914400" indent="0" algn="ctr" defTabSz="457200" rtl="0" eaLnBrk="1" latinLnBrk="0" hangingPunct="1">
              <a:spcBef>
                <a:spcPts val="1000"/>
              </a:spcBef>
              <a:spcAft>
                <a:spcPts val="0"/>
              </a:spcAft>
              <a:buClr>
                <a:schemeClr val="accent1"/>
              </a:buClr>
              <a:buSzPct val="80000"/>
              <a:buFont typeface="Wingdings 3" charset="2"/>
              <a:buNone/>
              <a:defRPr sz="1400" b="0" i="0" kern="1200">
                <a:solidFill>
                  <a:schemeClr val="tx1">
                    <a:tint val="75000"/>
                  </a:schemeClr>
                </a:solidFill>
                <a:latin typeface="+mn-lt"/>
                <a:ea typeface="+mn-ea"/>
                <a:cs typeface="+mn-cs"/>
              </a:defRPr>
            </a:lvl3pPr>
            <a:lvl4pPr marL="1371600" indent="0" algn="ctr" defTabSz="457200" rtl="0" eaLnBrk="1" latinLnBrk="0" hangingPunct="1">
              <a:spcBef>
                <a:spcPts val="1000"/>
              </a:spcBef>
              <a:spcAft>
                <a:spcPts val="0"/>
              </a:spcAft>
              <a:buClr>
                <a:schemeClr val="accent1"/>
              </a:buClr>
              <a:buSzPct val="80000"/>
              <a:buFont typeface="Wingdings 3" charset="2"/>
              <a:buNone/>
              <a:defRPr sz="1200" b="0" i="0" kern="1200">
                <a:solidFill>
                  <a:schemeClr val="tx1">
                    <a:tint val="75000"/>
                  </a:schemeClr>
                </a:solidFill>
                <a:latin typeface="+mn-lt"/>
                <a:ea typeface="+mn-ea"/>
                <a:cs typeface="+mn-cs"/>
              </a:defRPr>
            </a:lvl4pPr>
            <a:lvl5pPr marL="1828800" indent="0" algn="ctr" defTabSz="457200" rtl="0" eaLnBrk="1" latinLnBrk="0" hangingPunct="1">
              <a:spcBef>
                <a:spcPts val="1000"/>
              </a:spcBef>
              <a:spcAft>
                <a:spcPts val="0"/>
              </a:spcAft>
              <a:buClr>
                <a:schemeClr val="accent1"/>
              </a:buClr>
              <a:buSzPct val="80000"/>
              <a:buFont typeface="Wingdings 3" charset="2"/>
              <a:buNone/>
              <a:defRPr sz="1200" b="0" i="0" kern="1200">
                <a:solidFill>
                  <a:schemeClr val="tx1">
                    <a:tint val="75000"/>
                  </a:schemeClr>
                </a:solidFill>
                <a:latin typeface="+mn-lt"/>
                <a:ea typeface="+mn-ea"/>
                <a:cs typeface="+mn-cs"/>
              </a:defRPr>
            </a:lvl5pPr>
            <a:lvl6pPr marL="2286000" indent="0" algn="ctr" defTabSz="457200" rtl="0" eaLnBrk="1" latinLnBrk="0" hangingPunct="1">
              <a:spcBef>
                <a:spcPts val="1000"/>
              </a:spcBef>
              <a:spcAft>
                <a:spcPts val="0"/>
              </a:spcAft>
              <a:buClr>
                <a:schemeClr val="accent1"/>
              </a:buClr>
              <a:buSzPct val="80000"/>
              <a:buFont typeface="Wingdings 3" charset="2"/>
              <a:buNone/>
              <a:defRPr sz="1200" b="0" i="0" kern="1200">
                <a:solidFill>
                  <a:schemeClr val="tx1">
                    <a:tint val="75000"/>
                  </a:schemeClr>
                </a:solidFill>
                <a:latin typeface="+mn-lt"/>
                <a:ea typeface="+mn-ea"/>
                <a:cs typeface="+mn-cs"/>
              </a:defRPr>
            </a:lvl6pPr>
            <a:lvl7pPr marL="2743200" indent="0" algn="ctr" defTabSz="457200" rtl="0" eaLnBrk="1" latinLnBrk="0" hangingPunct="1">
              <a:spcBef>
                <a:spcPts val="1000"/>
              </a:spcBef>
              <a:spcAft>
                <a:spcPts val="0"/>
              </a:spcAft>
              <a:buClr>
                <a:schemeClr val="accent1"/>
              </a:buClr>
              <a:buSzPct val="80000"/>
              <a:buFont typeface="Wingdings 3" charset="2"/>
              <a:buNone/>
              <a:defRPr sz="1200" b="0" i="0" kern="1200">
                <a:solidFill>
                  <a:schemeClr val="tx1">
                    <a:tint val="75000"/>
                  </a:schemeClr>
                </a:solidFill>
                <a:latin typeface="+mn-lt"/>
                <a:ea typeface="+mn-ea"/>
                <a:cs typeface="+mn-cs"/>
              </a:defRPr>
            </a:lvl7pPr>
            <a:lvl8pPr marL="3200400" indent="0" algn="ctr" defTabSz="457200" rtl="0" eaLnBrk="1" latinLnBrk="0" hangingPunct="1">
              <a:spcBef>
                <a:spcPts val="1000"/>
              </a:spcBef>
              <a:spcAft>
                <a:spcPts val="0"/>
              </a:spcAft>
              <a:buClr>
                <a:schemeClr val="accent1"/>
              </a:buClr>
              <a:buSzPct val="80000"/>
              <a:buFont typeface="Wingdings 3" charset="2"/>
              <a:buNone/>
              <a:defRPr sz="1200" b="0" i="0" kern="1200">
                <a:solidFill>
                  <a:schemeClr val="tx1">
                    <a:tint val="75000"/>
                  </a:schemeClr>
                </a:solidFill>
                <a:latin typeface="+mn-lt"/>
                <a:ea typeface="+mn-ea"/>
                <a:cs typeface="+mn-cs"/>
              </a:defRPr>
            </a:lvl8pPr>
            <a:lvl9pPr marL="3657600" indent="0" algn="ctr" defTabSz="457200" rtl="0" eaLnBrk="1" latinLnBrk="0" hangingPunct="1">
              <a:spcBef>
                <a:spcPts val="1000"/>
              </a:spcBef>
              <a:spcAft>
                <a:spcPts val="0"/>
              </a:spcAft>
              <a:buClr>
                <a:schemeClr val="accent1"/>
              </a:buClr>
              <a:buSzPct val="80000"/>
              <a:buFont typeface="Wingdings 3" charset="2"/>
              <a:buNone/>
              <a:defRPr sz="1200" b="0" i="0" kern="1200">
                <a:solidFill>
                  <a:schemeClr val="tx1">
                    <a:tint val="75000"/>
                  </a:schemeClr>
                </a:solidFill>
                <a:latin typeface="+mn-lt"/>
                <a:ea typeface="+mn-ea"/>
                <a:cs typeface="+mn-cs"/>
              </a:defRPr>
            </a:lvl9pPr>
          </a:lstStyle>
          <a:p>
            <a:pPr algn="ctr">
              <a:spcBef>
                <a:spcPts val="0"/>
              </a:spcBef>
            </a:pPr>
            <a:r>
              <a:rPr lang="en-IN" sz="3600" cap="none" dirty="0">
                <a:solidFill>
                  <a:schemeClr val="tx1"/>
                </a:solidFill>
                <a:latin typeface="Calibri" panose="020F0502020204030204" pitchFamily="34" charset="0"/>
                <a:ea typeface="Calibri" panose="020F0502020204030204" pitchFamily="34" charset="0"/>
                <a:cs typeface="Calibri" panose="020F0502020204030204" pitchFamily="34" charset="0"/>
              </a:rPr>
              <a:t>CONTACT US:</a:t>
            </a:r>
            <a:br>
              <a:rPr lang="en-IN" sz="2800" cap="none" dirty="0">
                <a:solidFill>
                  <a:schemeClr val="tx1"/>
                </a:solidFill>
                <a:latin typeface="Calibri" panose="020F0502020204030204" pitchFamily="34" charset="0"/>
                <a:ea typeface="Calibri" panose="020F0502020204030204" pitchFamily="34" charset="0"/>
                <a:cs typeface="Calibri" panose="020F0502020204030204" pitchFamily="34" charset="0"/>
              </a:rPr>
            </a:br>
            <a:br>
              <a:rPr lang="en-IN" sz="2800" cap="none" dirty="0">
                <a:solidFill>
                  <a:schemeClr val="tx1"/>
                </a:solidFill>
                <a:latin typeface="Calibri" panose="020F0502020204030204" pitchFamily="34" charset="0"/>
                <a:ea typeface="Calibri" panose="020F0502020204030204" pitchFamily="34" charset="0"/>
                <a:cs typeface="Calibri" panose="020F0502020204030204" pitchFamily="34" charset="0"/>
              </a:rPr>
            </a:br>
            <a:r>
              <a:rPr lang="en-IN" sz="2800" b="1" cap="none" dirty="0">
                <a:solidFill>
                  <a:schemeClr val="tx1"/>
                </a:solidFill>
                <a:latin typeface="Calibri" panose="020F0502020204030204" pitchFamily="34" charset="0"/>
                <a:ea typeface="Calibri" panose="020F0502020204030204" pitchFamily="34" charset="0"/>
                <a:cs typeface="Calibri" panose="020F0502020204030204" pitchFamily="34" charset="0"/>
              </a:rPr>
              <a:t>For more details, please visit our website: </a:t>
            </a:r>
          </a:p>
          <a:p>
            <a:pPr algn="ctr">
              <a:spcBef>
                <a:spcPts val="0"/>
              </a:spcBef>
            </a:pPr>
            <a:endParaRPr lang="en-IN" sz="2800" b="1" cap="none" dirty="0">
              <a:solidFill>
                <a:schemeClr val="tx1"/>
              </a:solidFill>
              <a:latin typeface="Calibri" panose="020F0502020204030204" pitchFamily="34" charset="0"/>
              <a:ea typeface="Calibri" panose="020F0502020204030204" pitchFamily="34" charset="0"/>
              <a:cs typeface="Calibri" panose="020F0502020204030204" pitchFamily="34" charset="0"/>
            </a:endParaRPr>
          </a:p>
          <a:p>
            <a:pPr algn="ctr">
              <a:lnSpc>
                <a:spcPct val="107000"/>
              </a:lnSpc>
              <a:spcAft>
                <a:spcPts val="800"/>
              </a:spcAft>
            </a:pPr>
            <a:r>
              <a:rPr lang="en-IN" sz="2800" b="1" cap="none" dirty="0">
                <a:solidFill>
                  <a:schemeClr val="tx1"/>
                </a:solidFill>
                <a:latin typeface="Calibri" panose="020F0502020204030204" pitchFamily="34" charset="0"/>
                <a:ea typeface="Calibri" panose="020F0502020204030204" pitchFamily="34" charset="0"/>
                <a:cs typeface="Calibri" panose="020F0502020204030204" pitchFamily="34" charset="0"/>
              </a:rPr>
              <a:t>https://www.trawex.com/amadeus-gds.php</a:t>
            </a:r>
          </a:p>
          <a:p>
            <a:pPr algn="ctr">
              <a:spcBef>
                <a:spcPts val="0"/>
              </a:spcBef>
            </a:pPr>
            <a:endParaRPr lang="en-IN" sz="2800" b="1" u="sng" cap="none" dirty="0">
              <a:solidFill>
                <a:schemeClr val="tx1"/>
              </a:solidFill>
              <a:latin typeface="Calibri" panose="020F0502020204030204" pitchFamily="34" charset="0"/>
              <a:ea typeface="Calibri" panose="020F0502020204030204" pitchFamily="34" charset="0"/>
              <a:cs typeface="Calibri" panose="020F0502020204030204" pitchFamily="34" charset="0"/>
            </a:endParaRPr>
          </a:p>
          <a:p>
            <a:pPr algn="ctr">
              <a:spcBef>
                <a:spcPts val="0"/>
              </a:spcBef>
            </a:pPr>
            <a:r>
              <a:rPr lang="en-IN" sz="2800" b="1" cap="none"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 Email id :  </a:t>
            </a:r>
            <a:r>
              <a:rPr lang="en-IN" sz="2800" b="1" u="sng" cap="none" dirty="0">
                <a:solidFill>
                  <a:schemeClr val="tx1"/>
                </a:solidFill>
                <a:latin typeface="Times New Roman" panose="02020603050405020304" pitchFamily="18" charset="0"/>
                <a:ea typeface="Calibri" panose="020F0502020204030204" pitchFamily="34" charset="0"/>
                <a:cs typeface="Times New Roman" panose="02020603050405020304" pitchFamily="18" charset="0"/>
                <a:hlinkClick r:id="rId3">
                  <a:extLst>
                    <a:ext uri="{A12FA001-AC4F-418D-AE19-62706E023703}">
                      <ahyp:hlinkClr xmlns:ahyp="http://schemas.microsoft.com/office/drawing/2018/hyperlinkcolor" val="tx"/>
                    </a:ext>
                  </a:extLst>
                </a:hlinkClick>
              </a:rPr>
              <a:t>contact@trawex.com</a:t>
            </a:r>
            <a:endParaRPr lang="en-IN" sz="2800" b="1" u="sng" cap="none" dirty="0">
              <a:solidFill>
                <a:schemeClr val="tx1"/>
              </a:solidFill>
              <a:latin typeface="Times New Roman" panose="02020603050405020304" pitchFamily="18" charset="0"/>
              <a:ea typeface="Calibri" panose="020F0502020204030204" pitchFamily="34" charset="0"/>
              <a:cs typeface="Times New Roman" panose="02020603050405020304" pitchFamily="18" charset="0"/>
            </a:endParaRPr>
          </a:p>
          <a:p>
            <a:pPr>
              <a:spcBef>
                <a:spcPts val="0"/>
              </a:spcBef>
            </a:pPr>
            <a:br>
              <a:rPr lang="en-IN" sz="2800" u="sng" cap="none"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br>
            <a:r>
              <a:rPr lang="en-IN" sz="2800" cap="none"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                          </a:t>
            </a:r>
            <a:r>
              <a:rPr lang="en-IN" sz="2800" b="1" cap="none" dirty="0">
                <a:solidFill>
                  <a:schemeClr val="tx1"/>
                </a:solidFill>
                <a:latin typeface="Calibri" panose="020F0502020204030204" pitchFamily="34" charset="0"/>
                <a:ea typeface="Calibri" panose="020F0502020204030204" pitchFamily="34" charset="0"/>
                <a:cs typeface="Calibri" panose="020F0502020204030204" pitchFamily="34" charset="0"/>
              </a:rPr>
              <a:t>Phone No : </a:t>
            </a:r>
            <a:r>
              <a:rPr lang="en-IN" sz="2800" b="1" dirty="0">
                <a:solidFill>
                  <a:schemeClr val="tx1"/>
                </a:solidFill>
                <a:latin typeface="Calibri" panose="020F0502020204030204" pitchFamily="34" charset="0"/>
                <a:ea typeface="Calibri" panose="020F0502020204030204" pitchFamily="34" charset="0"/>
                <a:cs typeface="Calibri" panose="020F0502020204030204" pitchFamily="34" charset="0"/>
              </a:rPr>
              <a:t>91485 87111</a:t>
            </a:r>
            <a:br>
              <a:rPr lang="en-IN" sz="2800" cap="none" dirty="0">
                <a:solidFill>
                  <a:schemeClr val="tx1"/>
                </a:solidFill>
                <a:latin typeface="Times New Roman" panose="02020603050405020304" pitchFamily="18" charset="0"/>
                <a:cs typeface="Times New Roman" panose="02020603050405020304" pitchFamily="18" charset="0"/>
              </a:rPr>
            </a:br>
            <a:endParaRPr lang="en-IN" sz="2800" cap="none" dirty="0">
              <a:solidFill>
                <a:schemeClr val="tx1"/>
              </a:solidFill>
              <a:latin typeface="Calibri" panose="020F0502020204030204" pitchFamily="34" charset="0"/>
              <a:ea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4028618155"/>
      </p:ext>
    </p:extLst>
  </p:cSld>
  <p:clrMapOvr>
    <a:masterClrMapping/>
  </p:clrMapOvr>
</p:sld>
</file>

<file path=ppt/theme/theme1.xml><?xml version="1.0" encoding="utf-8"?>
<a:theme xmlns:a="http://schemas.openxmlformats.org/drawingml/2006/main" name="Depth">
  <a:themeElements>
    <a:clrScheme name="Depth">
      <a:dk1>
        <a:sysClr val="windowText" lastClr="000000"/>
      </a:dk1>
      <a:lt1>
        <a:sysClr val="window" lastClr="FFFFFF"/>
      </a:lt1>
      <a:dk2>
        <a:srgbClr val="455F51"/>
      </a:dk2>
      <a:lt2>
        <a:srgbClr val="94D7E4"/>
      </a:lt2>
      <a:accent1>
        <a:srgbClr val="41AEBD"/>
      </a:accent1>
      <a:accent2>
        <a:srgbClr val="97E9D5"/>
      </a:accent2>
      <a:accent3>
        <a:srgbClr val="A2CF49"/>
      </a:accent3>
      <a:accent4>
        <a:srgbClr val="608F3D"/>
      </a:accent4>
      <a:accent5>
        <a:srgbClr val="F4DE3A"/>
      </a:accent5>
      <a:accent6>
        <a:srgbClr val="FCB11C"/>
      </a:accent6>
      <a:hlink>
        <a:srgbClr val="FBCA98"/>
      </a:hlink>
      <a:folHlink>
        <a:srgbClr val="D3B86D"/>
      </a:folHlink>
    </a:clrScheme>
    <a:fontScheme name="Depth">
      <a:majorFont>
        <a:latin typeface="Corbel" panose="020B0503020204020204"/>
        <a:ea typeface=""/>
        <a:cs typeface=""/>
        <a:font script="Jpan" typeface="メイリオ"/>
        <a:font script="Hang" typeface="HY엽서L"/>
        <a:font script="Hans" typeface="华文楷体"/>
        <a:font script="Hant" typeface="新細明體"/>
        <a:font script="Arab" typeface="Tahoma"/>
        <a:font script="Hebr" typeface="Miriam"/>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Corbel" panose="020B0503020204020204"/>
        <a:ea typeface=""/>
        <a:cs typeface=""/>
        <a:font script="Jpan" typeface="メイリオ"/>
        <a:font script="Hang" typeface="HY엽서L"/>
        <a:font script="Hans" typeface="华文楷体"/>
        <a:font script="Hant" typeface="新細明體"/>
        <a:font script="Arab" typeface="Tahoma"/>
        <a:font script="Hebr" typeface="Miriam"/>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Depth">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Depth" id="{7BEAFC2A-325C-49C4-AC08-2B765DA903F9}" vid="{1735E755-43E6-43AA-ABA2-C989ECC79AF5}"/>
    </a:ext>
  </a:extLst>
</a:theme>
</file>

<file path=docProps/app.xml><?xml version="1.0" encoding="utf-8"?>
<Properties xmlns="http://schemas.openxmlformats.org/officeDocument/2006/extended-properties" xmlns:vt="http://schemas.openxmlformats.org/officeDocument/2006/docPropsVTypes">
  <Template>Depth</Template>
  <TotalTime>58</TotalTime>
  <Words>2424</Words>
  <Application>Microsoft Office PowerPoint</Application>
  <PresentationFormat>Widescreen</PresentationFormat>
  <Paragraphs>139</Paragraphs>
  <Slides>24</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24</vt:i4>
      </vt:variant>
    </vt:vector>
  </HeadingPairs>
  <TitlesOfParts>
    <vt:vector size="30" baseType="lpstr">
      <vt:lpstr>Arial</vt:lpstr>
      <vt:lpstr>Calibri</vt:lpstr>
      <vt:lpstr>Corbel</vt:lpstr>
      <vt:lpstr>Symbol</vt:lpstr>
      <vt:lpstr>Times New Roman</vt:lpstr>
      <vt:lpstr>Depth</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anu suya</dc:creator>
  <cp:lastModifiedBy>anu suya</cp:lastModifiedBy>
  <cp:revision>12</cp:revision>
  <dcterms:created xsi:type="dcterms:W3CDTF">2024-07-19T03:36:01Z</dcterms:created>
  <dcterms:modified xsi:type="dcterms:W3CDTF">2024-07-19T04:34:15Z</dcterms:modified>
</cp:coreProperties>
</file>