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D6151C-923B-4F49-BD9C-5089B1F7557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4243041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D6151C-923B-4F49-BD9C-5089B1F7557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3622857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D6151C-923B-4F49-BD9C-5089B1F7557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1913511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D6151C-923B-4F49-BD9C-5089B1F75574}" type="datetimeFigureOut">
              <a:rPr lang="en-US" smtClean="0"/>
              <a:t>7/23/2024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204187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D6151C-923B-4F49-BD9C-5089B1F75574}" type="datetimeFigureOut">
              <a:rPr lang="en-US" smtClean="0"/>
              <a:t>7/23/2024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978076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D6151C-923B-4F49-BD9C-5089B1F75574}" type="datetimeFigureOut">
              <a:rPr lang="en-US" smtClean="0"/>
              <a:t>7/23/2024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184597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D6151C-923B-4F49-BD9C-5089B1F75574}" type="datetimeFigureOut">
              <a:rPr lang="en-US" smtClean="0"/>
              <a:t>7/23/2024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4811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D6151C-923B-4F49-BD9C-5089B1F75574}" type="datetimeFigureOut">
              <a:rPr lang="en-US" smtClean="0"/>
              <a:t>7/23/2024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328589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D6151C-923B-4F49-BD9C-5089B1F75574}" type="datetimeFigureOut">
              <a:rPr lang="en-US" smtClean="0"/>
              <a:t>7/23/2024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1245703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D6151C-923B-4F49-BD9C-5089B1F7557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3075572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D6151C-923B-4F49-BD9C-5089B1F7557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229DBC3-2A3F-4AB6-9DFF-D0432E6A071F}"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62920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8D6151C-923B-4F49-BD9C-5089B1F75574}" type="datetimeFigureOut">
              <a:rPr lang="en-US" smtClean="0"/>
              <a:t>7/23/2024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5569798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8D6151C-923B-4F49-BD9C-5089B1F75574}" type="datetimeFigureOut">
              <a:rPr lang="en-US" smtClean="0"/>
              <a:t>7/23/2024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229DBC3-2A3F-4AB6-9DFF-D0432E6A071F}"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809015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8D6151C-923B-4F49-BD9C-5089B1F75574}" type="datetimeFigureOut">
              <a:rPr lang="en-US" smtClean="0"/>
              <a:t>7/23/2024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19672187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D6151C-923B-4F49-BD9C-5089B1F7557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11501175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D6151C-923B-4F49-BD9C-5089B1F7557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229DBC3-2A3F-4AB6-9DFF-D0432E6A071F}" type="slidenum">
              <a:rPr lang="en-US" smtClean="0"/>
              <a:t>‹#›</a:t>
            </a:fld>
            <a:endParaRPr lang="en-US"/>
          </a:p>
        </p:txBody>
      </p:sp>
    </p:spTree>
    <p:extLst>
      <p:ext uri="{BB962C8B-B14F-4D97-AF65-F5344CB8AC3E}">
        <p14:creationId xmlns:p14="http://schemas.microsoft.com/office/powerpoint/2010/main" val="1537029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8D6151C-923B-4F49-BD9C-5089B1F75574}" type="datetimeFigureOut">
              <a:rPr lang="en-US" smtClean="0"/>
              <a:t>7/23/2024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B229DBC3-2A3F-4AB6-9DFF-D0432E6A071F}" type="slidenum">
              <a:rPr lang="en-US" smtClean="0"/>
              <a:t>‹#›</a:t>
            </a:fld>
            <a:endParaRPr lang="en-US"/>
          </a:p>
        </p:txBody>
      </p:sp>
    </p:spTree>
    <p:extLst>
      <p:ext uri="{BB962C8B-B14F-4D97-AF65-F5344CB8AC3E}">
        <p14:creationId xmlns:p14="http://schemas.microsoft.com/office/powerpoint/2010/main" val="11021511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ontact@flightslogic.com" TargetMode="Externa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b2b-travel-portal-development.php" TargetMode="Externa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travel-portal-development-company.php"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B2B-travel-agents-software.php"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wex.com/b2b-flight-booking-portal.php" TargetMode="External"/><Relationship Id="rId2" Type="http://schemas.openxmlformats.org/officeDocument/2006/relationships/hyperlink" Target="https://www.trawex.com/b2b-travel-software.php"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b2b-booking-platform.php"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global-distribution-system.php" TargetMode="Externa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mailto:contact@flightslogic.com" TargetMode="External"/><Relationship Id="rId2" Type="http://schemas.openxmlformats.org/officeDocument/2006/relationships/hyperlink" Target="https://www.trawex.com/b2b-module.php"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6B621B4-966C-41A6-8FCD-F904B20A6A43}"/>
              </a:ext>
            </a:extLst>
          </p:cNvPr>
          <p:cNvSpPr>
            <a:spLocks noGrp="1"/>
          </p:cNvSpPr>
          <p:nvPr>
            <p:ph type="title"/>
          </p:nvPr>
        </p:nvSpPr>
        <p:spPr>
          <a:xfrm>
            <a:off x="838200" y="564776"/>
            <a:ext cx="10515600" cy="1125912"/>
          </a:xfrm>
        </p:spPr>
        <p:txBody>
          <a:bodyPr/>
          <a:lstStyle/>
          <a:p>
            <a:pPr algn="ctr"/>
            <a:r>
              <a:rPr lang="en-US" sz="4000" b="1" dirty="0">
                <a:effectLst/>
                <a:latin typeface="Calibri" panose="020F0502020204030204" pitchFamily="34" charset="0"/>
                <a:ea typeface="Calibri" panose="020F0502020204030204" pitchFamily="34" charset="0"/>
                <a:cs typeface="Times New Roman" panose="02020603050405020304" pitchFamily="18" charset="0"/>
              </a:rPr>
              <a:t>B2B Module</a:t>
            </a:r>
            <a:endParaRPr lang="en-US" dirty="0"/>
          </a:p>
        </p:txBody>
      </p:sp>
      <p:grpSp>
        <p:nvGrpSpPr>
          <p:cNvPr id="5" name="Group 4">
            <a:extLst>
              <a:ext uri="{FF2B5EF4-FFF2-40B4-BE49-F238E27FC236}">
                <a16:creationId xmlns:a16="http://schemas.microsoft.com/office/drawing/2014/main" id="{09029A66-CD86-440D-AE82-30CC39298BFA}"/>
              </a:ext>
            </a:extLst>
          </p:cNvPr>
          <p:cNvGrpSpPr/>
          <p:nvPr/>
        </p:nvGrpSpPr>
        <p:grpSpPr>
          <a:xfrm>
            <a:off x="4593028" y="5144049"/>
            <a:ext cx="3994184" cy="777123"/>
            <a:chOff x="3166835" y="5046509"/>
            <a:chExt cx="3994184" cy="777123"/>
          </a:xfrm>
        </p:grpSpPr>
        <p:sp>
          <p:nvSpPr>
            <p:cNvPr id="6" name="TextBox 5">
              <a:extLst>
                <a:ext uri="{FF2B5EF4-FFF2-40B4-BE49-F238E27FC236}">
                  <a16:creationId xmlns:a16="http://schemas.microsoft.com/office/drawing/2014/main" id="{683950C0-CB43-483B-993F-3D1B45CDA00F}"/>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2"/>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8DB56A13-37DB-4677-B00F-68AB401E382D}"/>
                </a:ext>
              </a:extLst>
            </p:cNvPr>
            <p:cNvSpPr txBox="1"/>
            <p:nvPr/>
          </p:nvSpPr>
          <p:spPr>
            <a:xfrm>
              <a:off x="3338393" y="5454300"/>
              <a:ext cx="2829621" cy="369332"/>
            </a:xfrm>
            <a:prstGeom prst="rect">
              <a:avLst/>
            </a:prstGeom>
            <a:noFill/>
          </p:spPr>
          <p:txBody>
            <a:bodyPr wrap="none" rtlCol="0">
              <a:spAutoFit/>
            </a:bodyPr>
            <a:lstStyle/>
            <a:p>
              <a:pPr algn="ctr"/>
              <a:r>
                <a:rPr lang="en-US" sz="1600" b="1" dirty="0"/>
                <a:t>Phone No </a:t>
              </a:r>
              <a:r>
                <a:rPr lang="en-US" b="1" dirty="0"/>
                <a:t>: </a:t>
              </a:r>
              <a:r>
                <a:rPr lang="en-US" b="1" dirty="0">
                  <a:solidFill>
                    <a:schemeClr val="accent6">
                      <a:lumMod val="75000"/>
                    </a:schemeClr>
                  </a:solidFill>
                </a:rPr>
                <a:t>077600 34800</a:t>
              </a:r>
            </a:p>
          </p:txBody>
        </p:sp>
      </p:grpSp>
      <p:pic>
        <p:nvPicPr>
          <p:cNvPr id="8" name="Picture 7">
            <a:extLst>
              <a:ext uri="{FF2B5EF4-FFF2-40B4-BE49-F238E27FC236}">
                <a16:creationId xmlns:a16="http://schemas.microsoft.com/office/drawing/2014/main" id="{69CB3365-33A5-4727-98C8-A423BB002D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33529" y="72555"/>
            <a:ext cx="1588812" cy="424637"/>
          </a:xfrm>
          <a:prstGeom prst="rect">
            <a:avLst/>
          </a:prstGeom>
        </p:spPr>
      </p:pic>
      <p:pic>
        <p:nvPicPr>
          <p:cNvPr id="12" name="Picture 11">
            <a:extLst>
              <a:ext uri="{FF2B5EF4-FFF2-40B4-BE49-F238E27FC236}">
                <a16:creationId xmlns:a16="http://schemas.microsoft.com/office/drawing/2014/main" id="{90799847-D7B1-4D23-BE1B-7582FBD6AF58}"/>
              </a:ext>
            </a:extLst>
          </p:cNvPr>
          <p:cNvPicPr>
            <a:picLocks noChangeAspect="1"/>
          </p:cNvPicPr>
          <p:nvPr/>
        </p:nvPicPr>
        <p:blipFill>
          <a:blip r:embed="rId4"/>
          <a:stretch>
            <a:fillRect/>
          </a:stretch>
        </p:blipFill>
        <p:spPr>
          <a:xfrm>
            <a:off x="2714708" y="1444099"/>
            <a:ext cx="6762584" cy="3539086"/>
          </a:xfrm>
          <a:prstGeom prst="rect">
            <a:avLst/>
          </a:prstGeom>
        </p:spPr>
      </p:pic>
    </p:spTree>
    <p:extLst>
      <p:ext uri="{BB962C8B-B14F-4D97-AF65-F5344CB8AC3E}">
        <p14:creationId xmlns:p14="http://schemas.microsoft.com/office/powerpoint/2010/main" val="38225872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0EE5F-D11D-4454-BF51-736E796C4158}"/>
              </a:ext>
            </a:extLst>
          </p:cNvPr>
          <p:cNvSpPr>
            <a:spLocks noGrp="1"/>
          </p:cNvSpPr>
          <p:nvPr>
            <p:ph type="title"/>
          </p:nvPr>
        </p:nvSpPr>
        <p:spPr>
          <a:xfrm>
            <a:off x="2261230" y="0"/>
            <a:ext cx="8911687" cy="729561"/>
          </a:xfrm>
        </p:spPr>
        <p:txBody>
          <a:bodyPr>
            <a:normAutofit/>
          </a:bodyPr>
          <a:lstStyle/>
          <a:p>
            <a:pPr algn="ctr"/>
            <a:r>
              <a:rPr lang="en-US" sz="3200" b="1" dirty="0">
                <a:effectLst/>
                <a:latin typeface="Calibri" panose="020F0502020204030204" pitchFamily="34" charset="0"/>
                <a:ea typeface="Calibri" panose="020F0502020204030204" pitchFamily="34" charset="0"/>
                <a:cs typeface="Times New Roman" panose="02020603050405020304" pitchFamily="18" charset="0"/>
              </a:rPr>
              <a:t>What is B2B Module?</a:t>
            </a:r>
            <a:endParaRPr lang="en-US" sz="5400" dirty="0"/>
          </a:p>
        </p:txBody>
      </p:sp>
      <p:sp>
        <p:nvSpPr>
          <p:cNvPr id="4" name="TextBox 3">
            <a:extLst>
              <a:ext uri="{FF2B5EF4-FFF2-40B4-BE49-F238E27FC236}">
                <a16:creationId xmlns:a16="http://schemas.microsoft.com/office/drawing/2014/main" id="{FBF54B76-EAA3-4A99-9BB9-64413919E05C}"/>
              </a:ext>
            </a:extLst>
          </p:cNvPr>
          <p:cNvSpPr txBox="1"/>
          <p:nvPr/>
        </p:nvSpPr>
        <p:spPr>
          <a:xfrm>
            <a:off x="2102222" y="1080292"/>
            <a:ext cx="9005047" cy="4239687"/>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 B2B (Business-to-Business) module is an online platform designed to help travel agencies, tour operators, corporate travel managers, and other travel service providers set up and manage travel-related services and bookings.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portal serves as a complete system that connects travel businesses with various suppliers, such as airlines, hotels, car rental companies, and tour operators, allowing them to effectively and effortlessly provide a wide range of travel services to their clientele.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These specialized websites simplify operations by allowing real-time access to various travel services. From flights and accommodations to car rentals and activities, everything is at your fingertips. Automation makes the booking and management process more efficient, saving time and resources.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 addition, B2B portals facilitate better connectivity by enabling businesses to easily connect with numerous suppliers, expanding service offerings, and nurturing robust business relationships. </a:t>
            </a:r>
          </a:p>
        </p:txBody>
      </p:sp>
      <p:pic>
        <p:nvPicPr>
          <p:cNvPr id="5" name="Picture 4">
            <a:extLst>
              <a:ext uri="{FF2B5EF4-FFF2-40B4-BE49-F238E27FC236}">
                <a16:creationId xmlns:a16="http://schemas.microsoft.com/office/drawing/2014/main" id="{B8F580B9-B5E9-42CD-B4F5-E4814FBC35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33529" y="72555"/>
            <a:ext cx="1588812" cy="424637"/>
          </a:xfrm>
          <a:prstGeom prst="rect">
            <a:avLst/>
          </a:prstGeom>
        </p:spPr>
      </p:pic>
    </p:spTree>
    <p:extLst>
      <p:ext uri="{BB962C8B-B14F-4D97-AF65-F5344CB8AC3E}">
        <p14:creationId xmlns:p14="http://schemas.microsoft.com/office/powerpoint/2010/main" val="3049690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D0831-6DBB-46A9-A8C7-C829815D3AC3}"/>
              </a:ext>
            </a:extLst>
          </p:cNvPr>
          <p:cNvSpPr>
            <a:spLocks noGrp="1"/>
          </p:cNvSpPr>
          <p:nvPr>
            <p:ph type="title"/>
          </p:nvPr>
        </p:nvSpPr>
        <p:spPr>
          <a:xfrm>
            <a:off x="1875747" y="157946"/>
            <a:ext cx="8911687" cy="666808"/>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The significance of a B2B travel platform for travel companies</a:t>
            </a:r>
            <a:endParaRPr lang="en-US" sz="4400" dirty="0"/>
          </a:p>
        </p:txBody>
      </p:sp>
      <p:sp>
        <p:nvSpPr>
          <p:cNvPr id="4" name="TextBox 3">
            <a:extLst>
              <a:ext uri="{FF2B5EF4-FFF2-40B4-BE49-F238E27FC236}">
                <a16:creationId xmlns:a16="http://schemas.microsoft.com/office/drawing/2014/main" id="{78351ED1-58A6-47E2-B609-EDD18F0701D6}"/>
              </a:ext>
            </a:extLst>
          </p:cNvPr>
          <p:cNvSpPr txBox="1"/>
          <p:nvPr/>
        </p:nvSpPr>
        <p:spPr>
          <a:xfrm>
            <a:off x="1963270" y="923262"/>
            <a:ext cx="9628095" cy="5231369"/>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 the modern marketplace, every travel company wants to maximize revenue. B2B travel portals are the most essential and widely used tools for travel companies and agents.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 B2B travel portal connects corporate clients with travel agents, tour companies, and other travel service providers. This includes a lot of businesses that help in amazing business growth and outstanding relationships. In the Traveling Business, B2B is a vital module. </a:t>
            </a:r>
          </a:p>
          <a:p>
            <a:pPr marL="285750" marR="0" indent="-285750" algn="just">
              <a:lnSpc>
                <a:spcPct val="107000"/>
              </a:lnSpc>
              <a:spcBef>
                <a:spcPts val="0"/>
              </a:spcBef>
              <a:spcAft>
                <a:spcPts val="800"/>
              </a:spcAft>
              <a:buFont typeface="Wingdings" panose="05000000000000000000" pitchFamily="2" charset="2"/>
              <a:buChar char="Ø"/>
            </a:pP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B2B travel portal development</a:t>
            </a:r>
            <a:r>
              <a:rPr lang="en-US" sz="1800" dirty="0">
                <a:effectLst/>
                <a:latin typeface="Calibri" panose="020F0502020204030204" pitchFamily="34" charset="0"/>
                <a:ea typeface="Calibri" panose="020F0502020204030204" pitchFamily="34" charset="0"/>
                <a:cs typeface="Times New Roman" panose="02020603050405020304" pitchFamily="18" charset="0"/>
              </a:rPr>
              <a:t> provides travel companies with a consolidated platform that allows them to operate more quickly, spend less money, and ultimately increase their revenue. It is a complete solution that enables travel agencies to control their inventory, keep track of bookings, and boost partner communication.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travel solutions provide an innovative approach to managing and optimizing corporate travel for businesses. B2B travel solutions help businesses save money and generate more revenue. By streamlining procedures and reducing manual tasks, companies can save time and resources.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Furthermore, these solutions also enable access to a larger network of partners and suppliers, allowing businesses to diversify their services and reach new markets. This not only increases their competitiveness but also provides customers for growth and development in the tourism business. </a:t>
            </a:r>
          </a:p>
        </p:txBody>
      </p:sp>
      <p:pic>
        <p:nvPicPr>
          <p:cNvPr id="5" name="Picture 4">
            <a:extLst>
              <a:ext uri="{FF2B5EF4-FFF2-40B4-BE49-F238E27FC236}">
                <a16:creationId xmlns:a16="http://schemas.microsoft.com/office/drawing/2014/main" id="{B53927EC-29B6-486D-B64B-CF825C225F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33529" y="72555"/>
            <a:ext cx="1588812" cy="424637"/>
          </a:xfrm>
          <a:prstGeom prst="rect">
            <a:avLst/>
          </a:prstGeom>
        </p:spPr>
      </p:pic>
    </p:spTree>
    <p:extLst>
      <p:ext uri="{BB962C8B-B14F-4D97-AF65-F5344CB8AC3E}">
        <p14:creationId xmlns:p14="http://schemas.microsoft.com/office/powerpoint/2010/main" val="34008859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30C08-35A4-49C0-8705-51FEA3F14F30}"/>
              </a:ext>
            </a:extLst>
          </p:cNvPr>
          <p:cNvSpPr>
            <a:spLocks noGrp="1"/>
          </p:cNvSpPr>
          <p:nvPr>
            <p:ph type="title"/>
          </p:nvPr>
        </p:nvSpPr>
        <p:spPr>
          <a:xfrm>
            <a:off x="2055041" y="68298"/>
            <a:ext cx="8911687" cy="630949"/>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Need to hire the top B2B travel portal?</a:t>
            </a:r>
            <a:endParaRPr lang="en-US" sz="4400" dirty="0"/>
          </a:p>
        </p:txBody>
      </p:sp>
      <p:sp>
        <p:nvSpPr>
          <p:cNvPr id="4" name="TextBox 3">
            <a:extLst>
              <a:ext uri="{FF2B5EF4-FFF2-40B4-BE49-F238E27FC236}">
                <a16:creationId xmlns:a16="http://schemas.microsoft.com/office/drawing/2014/main" id="{038C1926-6FF3-47E4-A80A-AF2AAEBE010F}"/>
              </a:ext>
            </a:extLst>
          </p:cNvPr>
          <p:cNvSpPr txBox="1"/>
          <p:nvPr/>
        </p:nvSpPr>
        <p:spPr>
          <a:xfrm>
            <a:off x="1810871" y="849434"/>
            <a:ext cx="9619130" cy="542514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Global GDS is the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best B2B travel portal development company</a:t>
            </a:r>
            <a:r>
              <a:rPr lang="en-US" sz="1800" dirty="0">
                <a:effectLst/>
                <a:latin typeface="Calibri" panose="020F0502020204030204" pitchFamily="34" charset="0"/>
                <a:ea typeface="Calibri" panose="020F0502020204030204" pitchFamily="34" charset="0"/>
                <a:cs typeface="Times New Roman" panose="02020603050405020304" pitchFamily="18" charset="0"/>
              </a:rPr>
              <a:t> that provides the best B2B Travel Portal with third-party API Integration or GDS API Integration of flight booking and hotel booking for the travel agent.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GDS (Global Distribution System) is an interface that allows travel agents and their clients to access data, browse for and compare booking options, and book travel. Similarly, B2B booking engines for Third-Party API Integration is a versatile and powerful web-based online booking system designed for the travel industry, specifically for Travel Management Companies, Destination Management Companies, Travel Aggregators, B2B, B2C travel agencies, Tour Operators, and home-based travel agencies.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experienced travel professionals build advanced features for B2B booking engines such as Hotel, Tour, Package, and Visa, allowing you to upload your own contracted products, integrate third-party suppliers, adjust pricing and markup at runtime, generate agent-wise reports, map banners, incorporate business rules and easily track business sales.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an array of B2B travel portal features, Authorized agents can log on to your B2B portal, search and book products, add a markup, and pay for booking online. From the admin booking panel, they can view, email, or download booking vouchers or cancel the booking of their customer from any device at any time.</a:t>
            </a:r>
          </a:p>
        </p:txBody>
      </p:sp>
      <p:pic>
        <p:nvPicPr>
          <p:cNvPr id="5" name="Picture 4">
            <a:extLst>
              <a:ext uri="{FF2B5EF4-FFF2-40B4-BE49-F238E27FC236}">
                <a16:creationId xmlns:a16="http://schemas.microsoft.com/office/drawing/2014/main" id="{1FCDC9F5-868F-4F86-9BFE-A69F739509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33529" y="72555"/>
            <a:ext cx="1588812" cy="424637"/>
          </a:xfrm>
          <a:prstGeom prst="rect">
            <a:avLst/>
          </a:prstGeom>
        </p:spPr>
      </p:pic>
    </p:spTree>
    <p:extLst>
      <p:ext uri="{BB962C8B-B14F-4D97-AF65-F5344CB8AC3E}">
        <p14:creationId xmlns:p14="http://schemas.microsoft.com/office/powerpoint/2010/main" val="2367296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1E754-1CEC-4DAB-8374-63D26799D90E}"/>
              </a:ext>
            </a:extLst>
          </p:cNvPr>
          <p:cNvSpPr>
            <a:spLocks noGrp="1"/>
          </p:cNvSpPr>
          <p:nvPr>
            <p:ph type="title"/>
          </p:nvPr>
        </p:nvSpPr>
        <p:spPr>
          <a:xfrm>
            <a:off x="2412568" y="0"/>
            <a:ext cx="7366864" cy="899890"/>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How Global GDS’s complete </a:t>
            </a:r>
            <a:r>
              <a:rPr lang="en-US" sz="2400" b="1"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B2B Travel Agent Module</a:t>
            </a:r>
            <a:r>
              <a:rPr lang="en-US" sz="2400" b="1" dirty="0">
                <a:effectLst/>
                <a:latin typeface="Calibri" panose="020F0502020204030204" pitchFamily="34" charset="0"/>
                <a:ea typeface="Calibri" panose="020F0502020204030204" pitchFamily="34" charset="0"/>
                <a:cs typeface="Times New Roman" panose="02020603050405020304" pitchFamily="18" charset="0"/>
              </a:rPr>
              <a:t> can benefit your business?</a:t>
            </a:r>
            <a:endParaRPr lang="en-US" sz="4400" dirty="0"/>
          </a:p>
        </p:txBody>
      </p:sp>
      <p:sp>
        <p:nvSpPr>
          <p:cNvPr id="4" name="TextBox 3">
            <a:extLst>
              <a:ext uri="{FF2B5EF4-FFF2-40B4-BE49-F238E27FC236}">
                <a16:creationId xmlns:a16="http://schemas.microsoft.com/office/drawing/2014/main" id="{B63CC918-ED73-457C-8FD9-B51040C71829}"/>
              </a:ext>
            </a:extLst>
          </p:cNvPr>
          <p:cNvSpPr txBox="1"/>
          <p:nvPr/>
        </p:nvSpPr>
        <p:spPr>
          <a:xfrm>
            <a:off x="1873623" y="828721"/>
            <a:ext cx="9619130" cy="6029279"/>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benefits of Global GDS's B2B agent portal are manifold. It streamlines the booking process for tour operators and travel agents, saving them time and effort in managing the bookings.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As the booking data is centralized, the portal can provide real-time updates, increasing operational efficiency and accuracy while also reducing errors and discrepancies.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unique characteristics provided by the portal empower travel agents to deliver exceptional service to their clients. From comprehensive search capabilities to customizable booking options, agents can simply generate tailor-made travel packages to fit their customers' interests and budgets, building trust and loyalty.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Furthermore, Global GDS's B2B agent portal allows agents to control their commissions to maximize their revenues while maintaining price transparency and integrity. Global GDS's B2B agent portal enables collaboration and mutual success between tour operators and their agent partners by allowing agents to adjust commissions based on specific agreements.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Global GDS provides a comprehensive B2B Agent Module that enables you to manage your agent profiles. With a single click, you can create agent accounts and manage their profiles.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It's also useful to manage agent commissions and markups, as well as allocate inquiries, quotes, and bookings to any agency. In addition, you can quickly generate invoices.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Streamline your agent communications, sending emails in the agent’s branding. In a nutshell, enjoy easy control of your agents. </a:t>
            </a:r>
          </a:p>
        </p:txBody>
      </p:sp>
      <p:pic>
        <p:nvPicPr>
          <p:cNvPr id="5" name="Picture 4">
            <a:extLst>
              <a:ext uri="{FF2B5EF4-FFF2-40B4-BE49-F238E27FC236}">
                <a16:creationId xmlns:a16="http://schemas.microsoft.com/office/drawing/2014/main" id="{6FD4C216-3F1D-440A-BBDE-FAB91937D1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33529" y="72555"/>
            <a:ext cx="1588812" cy="424637"/>
          </a:xfrm>
          <a:prstGeom prst="rect">
            <a:avLst/>
          </a:prstGeom>
        </p:spPr>
      </p:pic>
    </p:spTree>
    <p:extLst>
      <p:ext uri="{BB962C8B-B14F-4D97-AF65-F5344CB8AC3E}">
        <p14:creationId xmlns:p14="http://schemas.microsoft.com/office/powerpoint/2010/main" val="21621547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39C39-D499-49F6-9414-7CEB6DB74593}"/>
              </a:ext>
            </a:extLst>
          </p:cNvPr>
          <p:cNvSpPr>
            <a:spLocks noGrp="1"/>
          </p:cNvSpPr>
          <p:nvPr>
            <p:ph type="title"/>
          </p:nvPr>
        </p:nvSpPr>
        <p:spPr>
          <a:xfrm>
            <a:off x="2243301" y="0"/>
            <a:ext cx="8911687" cy="586125"/>
          </a:xfrm>
        </p:spPr>
        <p:txBody>
          <a:bodyPr>
            <a:normAutofit/>
          </a:bodyPr>
          <a:lstStyle/>
          <a:p>
            <a:pPr marL="0" marR="0" algn="ctr">
              <a:lnSpc>
                <a:spcPct val="107000"/>
              </a:lnSpc>
              <a:spcBef>
                <a:spcPts val="0"/>
              </a:spcBef>
              <a:spcAft>
                <a:spcPts val="800"/>
              </a:spcAft>
            </a:pPr>
            <a:r>
              <a:rPr lang="en-US" sz="2400" b="1">
                <a:effectLst/>
                <a:latin typeface="Calibri" panose="020F0502020204030204" pitchFamily="34" charset="0"/>
                <a:ea typeface="Calibri" panose="020F0502020204030204" pitchFamily="34" charset="0"/>
                <a:cs typeface="Times New Roman" panose="02020603050405020304" pitchFamily="18" charset="0"/>
              </a:rPr>
              <a:t>What do you get with our B2B Module?</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5F8D24B6-DB98-4D70-958B-C4982A01DB3F}"/>
              </a:ext>
            </a:extLst>
          </p:cNvPr>
          <p:cNvSpPr txBox="1"/>
          <p:nvPr/>
        </p:nvSpPr>
        <p:spPr>
          <a:xfrm>
            <a:off x="2055811" y="586125"/>
            <a:ext cx="9777600" cy="5938100"/>
          </a:xfrm>
          <a:prstGeom prst="rect">
            <a:avLst/>
          </a:prstGeom>
          <a:noFill/>
        </p:spPr>
        <p:txBody>
          <a:bodyPr wrap="square">
            <a:spAutoFit/>
          </a:bodyPr>
          <a:lstStyle/>
          <a:p>
            <a:pPr marR="0" algn="just">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Our </a:t>
            </a:r>
            <a:r>
              <a:rPr lang="en-US" sz="1800" b="1"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B2B travel software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offers numerous benefits: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R="0" algn="just">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Centralized Sales Management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 unified booking interface for all B2B sales channels.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Flexible commission and markup configurations.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End-to-end automation of reservation management</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Data-driven partner relationship management based on detailed performance analytics</a:t>
            </a:r>
          </a:p>
          <a:p>
            <a:pPr marR="0" algn="just">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Increased Collaboration with Partners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24/7 search and book accessibility.</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Excellent online booking experience with B2B interfaces and API connection.</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Full-featured self-booking tools for partners and corporate clients.</a:t>
            </a:r>
          </a:p>
          <a:p>
            <a:pPr marR="0" algn="just">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More business opportunities.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Increased sales and revenue by building multi-level distribution channels through tour operators and agencies with multiple business branches.</a:t>
            </a:r>
          </a:p>
          <a:p>
            <a:pPr marR="0" algn="just">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Know the services Global GDS deals with</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Global GDS engine is designed with cutting-edge technology for online retailers and tour businesses, whether they are small or medium-sized businesses. Our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B2B flight booking portal</a:t>
            </a:r>
            <a:r>
              <a:rPr lang="en-US" sz="1800" dirty="0">
                <a:effectLst/>
                <a:latin typeface="Calibri" panose="020F0502020204030204" pitchFamily="34" charset="0"/>
                <a:ea typeface="Calibri" panose="020F0502020204030204" pitchFamily="34" charset="0"/>
                <a:cs typeface="Times New Roman" panose="02020603050405020304" pitchFamily="18" charset="0"/>
              </a:rPr>
              <a:t> allows you to book both international and domestic airline tickets. </a:t>
            </a:r>
          </a:p>
        </p:txBody>
      </p:sp>
      <p:pic>
        <p:nvPicPr>
          <p:cNvPr id="5" name="Picture 4">
            <a:extLst>
              <a:ext uri="{FF2B5EF4-FFF2-40B4-BE49-F238E27FC236}">
                <a16:creationId xmlns:a16="http://schemas.microsoft.com/office/drawing/2014/main" id="{D2CD8374-F3DA-4021-8F4F-4AE2F39053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33529" y="72555"/>
            <a:ext cx="1588812" cy="424637"/>
          </a:xfrm>
          <a:prstGeom prst="rect">
            <a:avLst/>
          </a:prstGeom>
        </p:spPr>
      </p:pic>
    </p:spTree>
    <p:extLst>
      <p:ext uri="{BB962C8B-B14F-4D97-AF65-F5344CB8AC3E}">
        <p14:creationId xmlns:p14="http://schemas.microsoft.com/office/powerpoint/2010/main" val="945049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1BE48-267D-4CF3-B510-76FFA9B5ABD7}"/>
              </a:ext>
            </a:extLst>
          </p:cNvPr>
          <p:cNvSpPr>
            <a:spLocks noGrp="1"/>
          </p:cNvSpPr>
          <p:nvPr>
            <p:ph type="title"/>
          </p:nvPr>
        </p:nvSpPr>
        <p:spPr>
          <a:xfrm>
            <a:off x="2503277" y="0"/>
            <a:ext cx="7402723" cy="980572"/>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Here are a few points that explain the reason for choosing Global GDS:</a:t>
            </a:r>
            <a:endParaRPr lang="en-US" sz="4400" dirty="0"/>
          </a:p>
        </p:txBody>
      </p:sp>
      <p:sp>
        <p:nvSpPr>
          <p:cNvPr id="4" name="TextBox 3">
            <a:extLst>
              <a:ext uri="{FF2B5EF4-FFF2-40B4-BE49-F238E27FC236}">
                <a16:creationId xmlns:a16="http://schemas.microsoft.com/office/drawing/2014/main" id="{8DA40033-C6F2-429C-8F06-E38E0F48DC30}"/>
              </a:ext>
            </a:extLst>
          </p:cNvPr>
          <p:cNvSpPr txBox="1"/>
          <p:nvPr/>
        </p:nvSpPr>
        <p:spPr>
          <a:xfrm>
            <a:off x="1759206" y="799193"/>
            <a:ext cx="9760441" cy="5630324"/>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Domain Expertise:</a:t>
            </a:r>
            <a:r>
              <a:rPr lang="en-US" sz="1800" dirty="0">
                <a:effectLst/>
                <a:latin typeface="Calibri" panose="020F0502020204030204" pitchFamily="34" charset="0"/>
                <a:ea typeface="Calibri" panose="020F0502020204030204" pitchFamily="34" charset="0"/>
                <a:cs typeface="Times New Roman" panose="02020603050405020304" pitchFamily="18" charset="0"/>
              </a:rPr>
              <a:t> Our team of highly qualified and skilled developers, designers, and travel industry specialists has extensive knowledge of the latest technologies and trends, ensuring that your B2B travel portal is not only cutting-edge but also in line with the evolving needs of the travel industry.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Innovation and Technology:</a:t>
            </a:r>
            <a:r>
              <a:rPr lang="en-US" sz="1800" dirty="0">
                <a:effectLst/>
                <a:latin typeface="Calibri" panose="020F0502020204030204" pitchFamily="34" charset="0"/>
                <a:ea typeface="Calibri" panose="020F0502020204030204" pitchFamily="34" charset="0"/>
                <a:cs typeface="Times New Roman" panose="02020603050405020304" pitchFamily="18" charset="0"/>
              </a:rPr>
              <a:t> We stay at the forefront of travel technology, allowing us to provide cutting-edge solutions that will provide your business with a competitive advantage and keep you ahead of the curve.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Personalized Approach:</a:t>
            </a:r>
            <a:r>
              <a:rPr lang="en-US" sz="1800" dirty="0">
                <a:effectLst/>
                <a:latin typeface="Calibri" panose="020F0502020204030204" pitchFamily="34" charset="0"/>
                <a:ea typeface="Calibri" panose="020F0502020204030204" pitchFamily="34" charset="0"/>
                <a:cs typeface="Times New Roman" panose="02020603050405020304" pitchFamily="18" charset="0"/>
              </a:rPr>
              <a:t> We specialize in developing long-lasting connections with our clients. Our professionals will collaborate closely with you to understand your specific needs and create personalized solutions that meet your business's goals.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Commitment to Customer Success:</a:t>
            </a:r>
            <a:r>
              <a:rPr lang="en-US" sz="1800" dirty="0">
                <a:effectLst/>
                <a:latin typeface="Calibri" panose="020F0502020204030204" pitchFamily="34" charset="0"/>
                <a:ea typeface="Calibri" panose="020F0502020204030204" pitchFamily="34" charset="0"/>
                <a:cs typeface="Times New Roman" panose="02020603050405020304" pitchFamily="18" charset="0"/>
              </a:rPr>
              <a:t> We are committed to providing our clients with the highest level of guidance and support throughout the development and implementation phases. We go beyond simply delivering a product; we partner with our clients to ensure their success.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Quality Assurance:</a:t>
            </a:r>
            <a:r>
              <a:rPr lang="en-US" sz="1800" dirty="0">
                <a:effectLst/>
                <a:latin typeface="Calibri" panose="020F0502020204030204" pitchFamily="34" charset="0"/>
                <a:ea typeface="Calibri" panose="020F0502020204030204" pitchFamily="34" charset="0"/>
                <a:cs typeface="Times New Roman" panose="02020603050405020304" pitchFamily="18" charset="0"/>
              </a:rPr>
              <a:t> Our rigorous testing and quality assurance procedures guarantee that your travel solutions are secure, reliable, and operate exceptionally well.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Scalability for Future Growth:</a:t>
            </a:r>
            <a:r>
              <a:rPr lang="en-US" sz="1800" dirty="0">
                <a:effectLst/>
                <a:latin typeface="Calibri" panose="020F0502020204030204" pitchFamily="34" charset="0"/>
                <a:ea typeface="Calibri" panose="020F0502020204030204" pitchFamily="34" charset="0"/>
                <a:cs typeface="Times New Roman" panose="02020603050405020304" pitchFamily="18" charset="0"/>
              </a:rPr>
              <a:t> We anticipate your business growth and design B2B travel portals that are scalable to accommodate increasing traffic, user volumes, and future expansion plans. </a:t>
            </a:r>
          </a:p>
        </p:txBody>
      </p:sp>
      <p:pic>
        <p:nvPicPr>
          <p:cNvPr id="5" name="Picture 4">
            <a:extLst>
              <a:ext uri="{FF2B5EF4-FFF2-40B4-BE49-F238E27FC236}">
                <a16:creationId xmlns:a16="http://schemas.microsoft.com/office/drawing/2014/main" id="{195B8E85-877B-4525-AC23-6DB490DD2A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33529" y="72555"/>
            <a:ext cx="1588812" cy="424637"/>
          </a:xfrm>
          <a:prstGeom prst="rect">
            <a:avLst/>
          </a:prstGeom>
        </p:spPr>
      </p:pic>
    </p:spTree>
    <p:extLst>
      <p:ext uri="{BB962C8B-B14F-4D97-AF65-F5344CB8AC3E}">
        <p14:creationId xmlns:p14="http://schemas.microsoft.com/office/powerpoint/2010/main" val="3065885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CA2A0-EDB5-4C34-B929-7A2E9D088B78}"/>
              </a:ext>
            </a:extLst>
          </p:cNvPr>
          <p:cNvSpPr>
            <a:spLocks noGrp="1"/>
          </p:cNvSpPr>
          <p:nvPr>
            <p:ph type="title"/>
          </p:nvPr>
        </p:nvSpPr>
        <p:spPr>
          <a:xfrm>
            <a:off x="2153653" y="0"/>
            <a:ext cx="8911687" cy="568196"/>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Who should be looking to develop B2B Travel Portal?</a:t>
            </a:r>
            <a:endParaRPr lang="en-US" sz="4400" dirty="0"/>
          </a:p>
        </p:txBody>
      </p:sp>
      <p:sp>
        <p:nvSpPr>
          <p:cNvPr id="4" name="TextBox 3">
            <a:extLst>
              <a:ext uri="{FF2B5EF4-FFF2-40B4-BE49-F238E27FC236}">
                <a16:creationId xmlns:a16="http://schemas.microsoft.com/office/drawing/2014/main" id="{63F44620-0A86-4F81-9F09-C5D3B1EA7653}"/>
              </a:ext>
            </a:extLst>
          </p:cNvPr>
          <p:cNvSpPr txBox="1"/>
          <p:nvPr/>
        </p:nvSpPr>
        <p:spPr>
          <a:xfrm>
            <a:off x="1918447" y="775030"/>
            <a:ext cx="9592235" cy="5436553"/>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travel portals provide several benefits to a diverse range of travel-related businesses. Here are some specific types of businesses that should consider developing a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B2B travel platform</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R="0" algn="just">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Travel agencies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agencies can leverage B2B travel portals to boost their booking processes, gain access to discounted prices from travel suppliers, and provide a larger selection of travel options to their corporate clients. This can result in more revenue, higher customer satisfaction, and greater competitive edge.</a:t>
            </a:r>
          </a:p>
          <a:p>
            <a:pPr marR="0" algn="just">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Tour Operators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B2B travel portals allow tour operators to effectively manage group bookings, access real-time inventory and pricing, and interact with other travel businesses to build bespoke tour packages. This can improve operational efficiency, broaden their reach, and boost overall profits.</a:t>
            </a:r>
          </a:p>
          <a:p>
            <a:pPr marR="0" algn="just">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Travel Consolidators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consolidators can utilize B2B travel portals to negotiate bulk deals with travel suppliers, package travel products and services, and then distribute them to travel agencies and other travel intermediaries. This allows them to maximize their purchasing power, grow their distribution network, and generate additional revenue sources.</a:t>
            </a:r>
          </a:p>
        </p:txBody>
      </p:sp>
      <p:pic>
        <p:nvPicPr>
          <p:cNvPr id="5" name="Picture 4">
            <a:extLst>
              <a:ext uri="{FF2B5EF4-FFF2-40B4-BE49-F238E27FC236}">
                <a16:creationId xmlns:a16="http://schemas.microsoft.com/office/drawing/2014/main" id="{6D097BB7-9E38-47CC-9650-A29D8F5485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33529" y="72555"/>
            <a:ext cx="1588812" cy="424637"/>
          </a:xfrm>
          <a:prstGeom prst="rect">
            <a:avLst/>
          </a:prstGeom>
        </p:spPr>
      </p:pic>
    </p:spTree>
    <p:extLst>
      <p:ext uri="{BB962C8B-B14F-4D97-AF65-F5344CB8AC3E}">
        <p14:creationId xmlns:p14="http://schemas.microsoft.com/office/powerpoint/2010/main" val="1468886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75AC7-A096-4ACE-98C4-ADF93D0BC64C}"/>
              </a:ext>
            </a:extLst>
          </p:cNvPr>
          <p:cNvSpPr>
            <a:spLocks noGrp="1"/>
          </p:cNvSpPr>
          <p:nvPr>
            <p:ph type="title"/>
          </p:nvPr>
        </p:nvSpPr>
        <p:spPr>
          <a:xfrm>
            <a:off x="1884712" y="0"/>
            <a:ext cx="8911687" cy="639914"/>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Key Features of B2B Travel Portal:</a:t>
            </a:r>
            <a:endParaRPr lang="en-US" sz="4400" dirty="0"/>
          </a:p>
        </p:txBody>
      </p:sp>
      <p:sp>
        <p:nvSpPr>
          <p:cNvPr id="4" name="TextBox 3">
            <a:extLst>
              <a:ext uri="{FF2B5EF4-FFF2-40B4-BE49-F238E27FC236}">
                <a16:creationId xmlns:a16="http://schemas.microsoft.com/office/drawing/2014/main" id="{DA2D64B5-093A-4183-B16D-4A3FA65CD4A0}"/>
              </a:ext>
            </a:extLst>
          </p:cNvPr>
          <p:cNvSpPr txBox="1"/>
          <p:nvPr/>
        </p:nvSpPr>
        <p:spPr>
          <a:xfrm>
            <a:off x="1884711" y="714917"/>
            <a:ext cx="9581147" cy="593810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Advanced Search and Booking: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This allows businesses to look for and book flights, hotels, car rentals, and other travel services more effectively.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Multi-Currency and Multi-Language Support:</a:t>
            </a:r>
            <a:r>
              <a:rPr lang="en-US" sz="1800" dirty="0">
                <a:effectLst/>
                <a:latin typeface="Calibri" panose="020F0502020204030204" pitchFamily="34" charset="0"/>
                <a:ea typeface="Calibri" panose="020F0502020204030204" pitchFamily="34" charset="0"/>
                <a:cs typeface="Times New Roman" panose="02020603050405020304" pitchFamily="18" charset="0"/>
              </a:rPr>
              <a:t> Supports global customers by offering multiple currencies and languages.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Supplier Integration: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Easily integrates with various suppliers to provide an extensive selection of travel services.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User Management:</a:t>
            </a:r>
            <a:r>
              <a:rPr lang="en-US" sz="1800" dirty="0">
                <a:effectLst/>
                <a:latin typeface="Calibri" panose="020F0502020204030204" pitchFamily="34" charset="0"/>
                <a:ea typeface="Calibri" panose="020F0502020204030204" pitchFamily="34" charset="0"/>
                <a:cs typeface="Times New Roman" panose="02020603050405020304" pitchFamily="18" charset="0"/>
              </a:rPr>
              <a:t> Manages various user roles and permissions to provide secure and effective portal access.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Payment Gateway Integration: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Provides secure and diversified payment options to help transactions go smoothly.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Reporting and Analytics:</a:t>
            </a:r>
            <a:r>
              <a:rPr lang="en-US" sz="1800" dirty="0">
                <a:effectLst/>
                <a:latin typeface="Calibri" panose="020F0502020204030204" pitchFamily="34" charset="0"/>
                <a:ea typeface="Calibri" panose="020F0502020204030204" pitchFamily="34" charset="0"/>
                <a:cs typeface="Times New Roman" panose="02020603050405020304" pitchFamily="18" charset="0"/>
              </a:rPr>
              <a:t> Provide detailed reports and analytics to help businesses get insights and make better decisions.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Customizable Interface:</a:t>
            </a:r>
            <a:r>
              <a:rPr lang="en-US" sz="1800" dirty="0">
                <a:effectLst/>
                <a:latin typeface="Calibri" panose="020F0502020204030204" pitchFamily="34" charset="0"/>
                <a:ea typeface="Calibri" panose="020F0502020204030204" pitchFamily="34" charset="0"/>
                <a:cs typeface="Times New Roman" panose="02020603050405020304" pitchFamily="18" charset="0"/>
              </a:rPr>
              <a:t> Enables customization to meet individual corporate demands and branding requirements.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Inventory Management:</a:t>
            </a:r>
            <a:r>
              <a:rPr lang="en-US" sz="1800" dirty="0">
                <a:effectLst/>
                <a:latin typeface="Calibri" panose="020F0502020204030204" pitchFamily="34" charset="0"/>
                <a:ea typeface="Calibri" panose="020F0502020204030204" pitchFamily="34" charset="0"/>
                <a:cs typeface="Times New Roman" panose="02020603050405020304" pitchFamily="18" charset="0"/>
              </a:rPr>
              <a:t> Manages inventory from numerous suppliers in one centered platform.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Automated Invoicing: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Creates automated invoices for completed transactions to streamline the billing process. </a:t>
            </a:r>
          </a:p>
        </p:txBody>
      </p:sp>
      <p:pic>
        <p:nvPicPr>
          <p:cNvPr id="5" name="Picture 4">
            <a:extLst>
              <a:ext uri="{FF2B5EF4-FFF2-40B4-BE49-F238E27FC236}">
                <a16:creationId xmlns:a16="http://schemas.microsoft.com/office/drawing/2014/main" id="{1AB83171-83BC-4062-8742-1EAECA27B4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33529" y="72555"/>
            <a:ext cx="1588812" cy="424637"/>
          </a:xfrm>
          <a:prstGeom prst="rect">
            <a:avLst/>
          </a:prstGeom>
        </p:spPr>
      </p:pic>
    </p:spTree>
    <p:extLst>
      <p:ext uri="{BB962C8B-B14F-4D97-AF65-F5344CB8AC3E}">
        <p14:creationId xmlns:p14="http://schemas.microsoft.com/office/powerpoint/2010/main" val="17031126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58AAD-7653-42E2-B6D2-D59F64D1E89F}"/>
              </a:ext>
            </a:extLst>
          </p:cNvPr>
          <p:cNvSpPr>
            <a:spLocks noGrp="1"/>
          </p:cNvSpPr>
          <p:nvPr>
            <p:ph type="title"/>
          </p:nvPr>
        </p:nvSpPr>
        <p:spPr>
          <a:xfrm>
            <a:off x="2117794" y="109391"/>
            <a:ext cx="8911687" cy="648878"/>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Advantages of B2B Module:</a:t>
            </a:r>
            <a:endParaRPr lang="en-US" sz="4400" dirty="0"/>
          </a:p>
        </p:txBody>
      </p:sp>
      <p:sp>
        <p:nvSpPr>
          <p:cNvPr id="4" name="TextBox 3">
            <a:extLst>
              <a:ext uri="{FF2B5EF4-FFF2-40B4-BE49-F238E27FC236}">
                <a16:creationId xmlns:a16="http://schemas.microsoft.com/office/drawing/2014/main" id="{356683F8-EC31-4440-914F-B16BECCE51D7}"/>
              </a:ext>
            </a:extLst>
          </p:cNvPr>
          <p:cNvSpPr txBox="1"/>
          <p:nvPr/>
        </p:nvSpPr>
        <p:spPr>
          <a:xfrm>
            <a:off x="1694329" y="758269"/>
            <a:ext cx="9888070" cy="5637825"/>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Discounts and offers:</a:t>
            </a:r>
            <a:r>
              <a:rPr lang="en-US" sz="1800" dirty="0">
                <a:effectLst/>
                <a:latin typeface="Calibri" panose="020F0502020204030204" pitchFamily="34" charset="0"/>
                <a:ea typeface="Calibri" panose="020F0502020204030204" pitchFamily="34" charset="0"/>
                <a:cs typeface="Times New Roman" panose="02020603050405020304" pitchFamily="18" charset="0"/>
              </a:rPr>
              <a:t> The B2B booking engine that can bring the best travel deals for clients, can help build customer trust. With such a B2B portal, travel companies can enhance agent networks also, as agents are more attracted to portals where they can offer tailored packages with better profit possibilities.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Integration with </a:t>
            </a:r>
            <a:r>
              <a:rPr lang="en-US" sz="1800" b="1"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Global Distribution Systems</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(GDS):</a:t>
            </a:r>
            <a:r>
              <a:rPr lang="en-US" sz="1800" dirty="0">
                <a:effectLst/>
                <a:latin typeface="Calibri" panose="020F0502020204030204" pitchFamily="34" charset="0"/>
                <a:ea typeface="Calibri" panose="020F0502020204030204" pitchFamily="34" charset="0"/>
                <a:cs typeface="Times New Roman" panose="02020603050405020304" pitchFamily="18" charset="0"/>
              </a:rPr>
              <a:t>  B2B travel portals frequently come integrated with Global Distribution Systems. This interface connects travel agents with a global network of service providers, providing them access to an array of travel packages and possibilities. Businesses can utilize GDS systems to increase their offerings and respond to their consumers' requirements and preferences. </a:t>
            </a:r>
          </a:p>
          <a:p>
            <a:pPr marL="285750" marR="0" indent="-285750" algn="just">
              <a:lnSpc>
                <a:spcPct val="107000"/>
              </a:lnSpc>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Real-time Information: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With a B2B travel agent portal, businesses gain access to real-time travel data. This includes alerts and updates about flight departures, changes in flight schedules, and variations in hotel prices. Having up-to-date information allows travelers to make timely and cost-effective travel plans. </a:t>
            </a:r>
          </a:p>
          <a:p>
            <a:pPr marL="285750" indent="-285750">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Partnership with Global Travel Service Providers:</a:t>
            </a:r>
            <a:r>
              <a:rPr lang="en-US" sz="1800" dirty="0">
                <a:effectLst/>
                <a:latin typeface="Calibri" panose="020F0502020204030204" pitchFamily="34" charset="0"/>
                <a:ea typeface="Calibri" panose="020F0502020204030204" pitchFamily="34" charset="0"/>
                <a:cs typeface="Times New Roman" panose="02020603050405020304" pitchFamily="18" charset="0"/>
              </a:rPr>
              <a:t>  B2B travel portals facilitate partnerships with global service providers, allowing travel agents to offer unique experiences to their customers. Since the travel reservation system integrates with leading GDS systems like Amadeus, Travelport, and third-party APIs / XMLs and LCCs, travel agents can expect a vast range of accommodations, flights, transfers, and tour packages from global travel service providers.</a:t>
            </a:r>
            <a:endParaRPr lang="en-US" dirty="0"/>
          </a:p>
        </p:txBody>
      </p:sp>
      <p:pic>
        <p:nvPicPr>
          <p:cNvPr id="5" name="Picture 4">
            <a:extLst>
              <a:ext uri="{FF2B5EF4-FFF2-40B4-BE49-F238E27FC236}">
                <a16:creationId xmlns:a16="http://schemas.microsoft.com/office/drawing/2014/main" id="{57A14ADD-5489-4383-A790-06AAA1D2D3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33529" y="72555"/>
            <a:ext cx="1588812" cy="424637"/>
          </a:xfrm>
          <a:prstGeom prst="rect">
            <a:avLst/>
          </a:prstGeom>
        </p:spPr>
      </p:pic>
    </p:spTree>
    <p:extLst>
      <p:ext uri="{BB962C8B-B14F-4D97-AF65-F5344CB8AC3E}">
        <p14:creationId xmlns:p14="http://schemas.microsoft.com/office/powerpoint/2010/main" val="550520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13D0A-C005-477E-B8FD-B4331E7888B2}"/>
              </a:ext>
            </a:extLst>
          </p:cNvPr>
          <p:cNvSpPr>
            <a:spLocks noGrp="1"/>
          </p:cNvSpPr>
          <p:nvPr>
            <p:ph type="title"/>
          </p:nvPr>
        </p:nvSpPr>
        <p:spPr>
          <a:xfrm>
            <a:off x="1963947" y="206188"/>
            <a:ext cx="8911687" cy="613019"/>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Wrapping It Up: The Global GDS Impact</a:t>
            </a:r>
            <a:endParaRPr lang="en-US" sz="4400" dirty="0"/>
          </a:p>
        </p:txBody>
      </p:sp>
      <p:sp>
        <p:nvSpPr>
          <p:cNvPr id="4" name="TextBox 3">
            <a:extLst>
              <a:ext uri="{FF2B5EF4-FFF2-40B4-BE49-F238E27FC236}">
                <a16:creationId xmlns:a16="http://schemas.microsoft.com/office/drawing/2014/main" id="{12F5F215-3530-490C-9D35-C630A8458543}"/>
              </a:ext>
            </a:extLst>
          </p:cNvPr>
          <p:cNvSpPr txBox="1"/>
          <p:nvPr/>
        </p:nvSpPr>
        <p:spPr>
          <a:xfrm>
            <a:off x="2072969" y="1362444"/>
            <a:ext cx="8693641" cy="3054234"/>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 the ever-changing travel landscape, an effective B2B Travel Portal is a valuable asset. Global GDS meets and exceeds expectations with its cutting-edge solutions.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combination of diverse inventory, advanced features, and a user-friendly interface strengthens Global GDS's position as the leader in B2B travel portal development.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Global GDS offers professional B2B travel portal solutions for all of your travel needs.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consulting approach, dedicated team, and extensive product and technological experience are all reasons why we are global leaders, and our customized travel technology solution distinguishes us from the competition. Partner with us and benefit from our extensive experience in the travel technology industry.</a:t>
            </a:r>
          </a:p>
        </p:txBody>
      </p:sp>
      <p:pic>
        <p:nvPicPr>
          <p:cNvPr id="5" name="Picture 4">
            <a:extLst>
              <a:ext uri="{FF2B5EF4-FFF2-40B4-BE49-F238E27FC236}">
                <a16:creationId xmlns:a16="http://schemas.microsoft.com/office/drawing/2014/main" id="{9DAAE611-5167-481B-B4D8-40C04BB046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33529" y="72555"/>
            <a:ext cx="1588812" cy="424637"/>
          </a:xfrm>
          <a:prstGeom prst="rect">
            <a:avLst/>
          </a:prstGeom>
        </p:spPr>
      </p:pic>
    </p:spTree>
    <p:extLst>
      <p:ext uri="{BB962C8B-B14F-4D97-AF65-F5344CB8AC3E}">
        <p14:creationId xmlns:p14="http://schemas.microsoft.com/office/powerpoint/2010/main" val="10657141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615F9-B7CF-47A1-8935-A4FC15EC3BCD}"/>
              </a:ext>
            </a:extLst>
          </p:cNvPr>
          <p:cNvSpPr>
            <a:spLocks noGrp="1"/>
          </p:cNvSpPr>
          <p:nvPr>
            <p:ph type="title"/>
          </p:nvPr>
        </p:nvSpPr>
        <p:spPr>
          <a:xfrm>
            <a:off x="1983324" y="1009592"/>
            <a:ext cx="8911687" cy="917819"/>
          </a:xfrm>
        </p:spPr>
        <p:txBody>
          <a:bodyPr>
            <a:normAutofit/>
          </a:bodyPr>
          <a:lstStyle/>
          <a:p>
            <a:pPr algn="ctr"/>
            <a:r>
              <a:rPr lang="en-US" sz="4000" b="1" dirty="0"/>
              <a:t>Contact US</a:t>
            </a:r>
          </a:p>
        </p:txBody>
      </p:sp>
      <p:sp>
        <p:nvSpPr>
          <p:cNvPr id="4" name="TextBox 3">
            <a:extLst>
              <a:ext uri="{FF2B5EF4-FFF2-40B4-BE49-F238E27FC236}">
                <a16:creationId xmlns:a16="http://schemas.microsoft.com/office/drawing/2014/main" id="{E794F063-43A8-46D5-B514-BA45083CF451}"/>
              </a:ext>
            </a:extLst>
          </p:cNvPr>
          <p:cNvSpPr txBox="1"/>
          <p:nvPr/>
        </p:nvSpPr>
        <p:spPr>
          <a:xfrm>
            <a:off x="3077402" y="2602551"/>
            <a:ext cx="6723529" cy="1033616"/>
          </a:xfrm>
          <a:prstGeom prst="rect">
            <a:avLst/>
          </a:prstGeom>
          <a:noFill/>
        </p:spPr>
        <p:txBody>
          <a:bodyPr wrap="square">
            <a:spAutoFit/>
          </a:bodyPr>
          <a:lstStyle/>
          <a:p>
            <a:pPr marL="0" marR="0" algn="ctr">
              <a:lnSpc>
                <a:spcPct val="107000"/>
              </a:lnSpc>
              <a:spcBef>
                <a:spcPts val="0"/>
              </a:spcBef>
              <a:spcAft>
                <a:spcPts val="800"/>
              </a:spcAft>
            </a:pPr>
            <a:r>
              <a:rPr lang="en-US" sz="2800" b="1" dirty="0">
                <a:effectLst/>
                <a:latin typeface="Calibri" panose="020F0502020204030204" pitchFamily="34" charset="0"/>
                <a:ea typeface="Calibri" panose="020F0502020204030204" pitchFamily="34" charset="0"/>
                <a:cs typeface="Times New Roman" panose="02020603050405020304" pitchFamily="18" charset="0"/>
              </a:rPr>
              <a:t>For more details, Please visit our website: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https://www.trawex.com/b2b-module.php</a:t>
            </a:r>
            <a:r>
              <a:rPr lang="en-US" sz="2400" dirty="0">
                <a:effectLst/>
                <a:latin typeface="Calibri" panose="020F0502020204030204" pitchFamily="34" charset="0"/>
                <a:ea typeface="Calibri" panose="020F0502020204030204" pitchFamily="34" charset="0"/>
                <a:cs typeface="Times New Roman" panose="02020603050405020304" pitchFamily="18" charset="0"/>
              </a:rPr>
              <a:t> </a:t>
            </a:r>
          </a:p>
        </p:txBody>
      </p:sp>
      <p:grpSp>
        <p:nvGrpSpPr>
          <p:cNvPr id="5" name="Group 4">
            <a:extLst>
              <a:ext uri="{FF2B5EF4-FFF2-40B4-BE49-F238E27FC236}">
                <a16:creationId xmlns:a16="http://schemas.microsoft.com/office/drawing/2014/main" id="{D6E02FA9-8448-4C49-AA25-93A316E080E1}"/>
              </a:ext>
            </a:extLst>
          </p:cNvPr>
          <p:cNvGrpSpPr/>
          <p:nvPr/>
        </p:nvGrpSpPr>
        <p:grpSpPr>
          <a:xfrm>
            <a:off x="4442074" y="4426873"/>
            <a:ext cx="3994184" cy="777123"/>
            <a:chOff x="3166835" y="5046509"/>
            <a:chExt cx="3994184" cy="777123"/>
          </a:xfrm>
        </p:grpSpPr>
        <p:sp>
          <p:nvSpPr>
            <p:cNvPr id="6" name="TextBox 5">
              <a:extLst>
                <a:ext uri="{FF2B5EF4-FFF2-40B4-BE49-F238E27FC236}">
                  <a16:creationId xmlns:a16="http://schemas.microsoft.com/office/drawing/2014/main" id="{7E8FFD7C-55F2-40FC-A7E7-F09FA8B1B12C}"/>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50B0F49D-896C-4372-9EE3-AAAE76CE5ACA}"/>
                </a:ext>
              </a:extLst>
            </p:cNvPr>
            <p:cNvSpPr txBox="1"/>
            <p:nvPr/>
          </p:nvSpPr>
          <p:spPr>
            <a:xfrm>
              <a:off x="3338393" y="5454300"/>
              <a:ext cx="2829621" cy="369332"/>
            </a:xfrm>
            <a:prstGeom prst="rect">
              <a:avLst/>
            </a:prstGeom>
            <a:noFill/>
          </p:spPr>
          <p:txBody>
            <a:bodyPr wrap="none" rtlCol="0">
              <a:spAutoFit/>
            </a:bodyPr>
            <a:lstStyle/>
            <a:p>
              <a:pPr algn="ctr"/>
              <a:r>
                <a:rPr lang="en-US" sz="1600" b="1" dirty="0"/>
                <a:t>Phone No </a:t>
              </a:r>
              <a:r>
                <a:rPr lang="en-US" b="1" dirty="0"/>
                <a:t>: </a:t>
              </a:r>
              <a:r>
                <a:rPr lang="en-US" b="1" dirty="0">
                  <a:solidFill>
                    <a:schemeClr val="accent6">
                      <a:lumMod val="75000"/>
                    </a:schemeClr>
                  </a:solidFill>
                </a:rPr>
                <a:t>077600 34800</a:t>
              </a:r>
            </a:p>
          </p:txBody>
        </p:sp>
      </p:grpSp>
      <p:pic>
        <p:nvPicPr>
          <p:cNvPr id="8" name="Picture 7">
            <a:extLst>
              <a:ext uri="{FF2B5EF4-FFF2-40B4-BE49-F238E27FC236}">
                <a16:creationId xmlns:a16="http://schemas.microsoft.com/office/drawing/2014/main" id="{CF0B0595-E4D0-47CF-A6C2-8B86335967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33529" y="72555"/>
            <a:ext cx="1588812" cy="424637"/>
          </a:xfrm>
          <a:prstGeom prst="rect">
            <a:avLst/>
          </a:prstGeom>
        </p:spPr>
      </p:pic>
    </p:spTree>
    <p:extLst>
      <p:ext uri="{BB962C8B-B14F-4D97-AF65-F5344CB8AC3E}">
        <p14:creationId xmlns:p14="http://schemas.microsoft.com/office/powerpoint/2010/main" val="2866674813"/>
      </p:ext>
    </p:extLst>
  </p:cSld>
  <p:clrMapOvr>
    <a:masterClrMapping/>
  </p:clrMapOvr>
</p:sld>
</file>

<file path=ppt/theme/theme1.xml><?xml version="1.0" encoding="utf-8"?>
<a:theme xmlns:a="http://schemas.openxmlformats.org/drawingml/2006/main" name="Wisp">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58</TotalTime>
  <Words>2065</Words>
  <Application>Microsoft Office PowerPoint</Application>
  <PresentationFormat>Widescreen</PresentationFormat>
  <Paragraphs>82</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Century Gothic</vt:lpstr>
      <vt:lpstr>Wingdings</vt:lpstr>
      <vt:lpstr>Wingdings 3</vt:lpstr>
      <vt:lpstr>Wisp</vt:lpstr>
      <vt:lpstr>B2B Module</vt:lpstr>
      <vt:lpstr>What is B2B Module?</vt:lpstr>
      <vt:lpstr>The significance of a B2B travel platform for travel companies</vt:lpstr>
      <vt:lpstr>Need to hire the top B2B travel portal?</vt:lpstr>
      <vt:lpstr>How Global GDS’s complete B2B Travel Agent Module can benefit your business?</vt:lpstr>
      <vt:lpstr>What do you get with our B2B Module?</vt:lpstr>
      <vt:lpstr>Here are a few points that explain the reason for choosing Global GDS:</vt:lpstr>
      <vt:lpstr>Who should be looking to develop B2B Travel Portal?</vt:lpstr>
      <vt:lpstr>Key Features of B2B Travel Portal:</vt:lpstr>
      <vt:lpstr>Advantages of B2B Module:</vt:lpstr>
      <vt:lpstr>Wrapping It Up: The Global GDS Impact</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B2B Module</dc:title>
  <dc:creator>user</dc:creator>
  <cp:lastModifiedBy>user</cp:lastModifiedBy>
  <cp:revision>2</cp:revision>
  <dcterms:created xsi:type="dcterms:W3CDTF">2024-07-23T04:18:51Z</dcterms:created>
  <dcterms:modified xsi:type="dcterms:W3CDTF">2024-07-23T05:17:29Z</dcterms:modified>
</cp:coreProperties>
</file>