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02DAC19-5612-4CB7-9508-11E19B68D392}"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578025-8D75-4D11-89E2-F969324813A4}" type="slidenum">
              <a:rPr lang="en-US" smtClean="0"/>
              <a:t>‹#›</a:t>
            </a:fld>
            <a:endParaRPr lang="en-US"/>
          </a:p>
        </p:txBody>
      </p:sp>
    </p:spTree>
    <p:extLst>
      <p:ext uri="{BB962C8B-B14F-4D97-AF65-F5344CB8AC3E}">
        <p14:creationId xmlns:p14="http://schemas.microsoft.com/office/powerpoint/2010/main" val="1583732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2DAC19-5612-4CB7-9508-11E19B68D392}"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578025-8D75-4D11-89E2-F969324813A4}" type="slidenum">
              <a:rPr lang="en-US" smtClean="0"/>
              <a:t>‹#›</a:t>
            </a:fld>
            <a:endParaRPr lang="en-US"/>
          </a:p>
        </p:txBody>
      </p:sp>
    </p:spTree>
    <p:extLst>
      <p:ext uri="{BB962C8B-B14F-4D97-AF65-F5344CB8AC3E}">
        <p14:creationId xmlns:p14="http://schemas.microsoft.com/office/powerpoint/2010/main" val="1071797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02DAC19-5612-4CB7-9508-11E19B68D392}"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578025-8D75-4D11-89E2-F969324813A4}" type="slidenum">
              <a:rPr lang="en-US" smtClean="0"/>
              <a:t>‹#›</a:t>
            </a:fld>
            <a:endParaRPr lang="en-US"/>
          </a:p>
        </p:txBody>
      </p:sp>
    </p:spTree>
    <p:extLst>
      <p:ext uri="{BB962C8B-B14F-4D97-AF65-F5344CB8AC3E}">
        <p14:creationId xmlns:p14="http://schemas.microsoft.com/office/powerpoint/2010/main" val="2697524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02DAC19-5612-4CB7-9508-11E19B68D392}"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578025-8D75-4D11-89E2-F969324813A4}" type="slidenum">
              <a:rPr lang="en-US" smtClean="0"/>
              <a:t>‹#›</a:t>
            </a:fld>
            <a:endParaRPr lang="en-US"/>
          </a:p>
        </p:txBody>
      </p:sp>
    </p:spTree>
    <p:extLst>
      <p:ext uri="{BB962C8B-B14F-4D97-AF65-F5344CB8AC3E}">
        <p14:creationId xmlns:p14="http://schemas.microsoft.com/office/powerpoint/2010/main" val="1594147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02DAC19-5612-4CB7-9508-11E19B68D392}" type="datetimeFigureOut">
              <a:rPr lang="en-US" smtClean="0"/>
              <a:t>7/26/2024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6578025-8D75-4D11-89E2-F969324813A4}" type="slidenum">
              <a:rPr lang="en-US" smtClean="0"/>
              <a:t>‹#›</a:t>
            </a:fld>
            <a:endParaRPr lang="en-US"/>
          </a:p>
        </p:txBody>
      </p:sp>
    </p:spTree>
    <p:extLst>
      <p:ext uri="{BB962C8B-B14F-4D97-AF65-F5344CB8AC3E}">
        <p14:creationId xmlns:p14="http://schemas.microsoft.com/office/powerpoint/2010/main" val="2112379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02DAC19-5612-4CB7-9508-11E19B68D392}" type="datetimeFigureOut">
              <a:rPr lang="en-US" smtClean="0"/>
              <a:t>7/26/2024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6578025-8D75-4D11-89E2-F969324813A4}" type="slidenum">
              <a:rPr lang="en-US" smtClean="0"/>
              <a:t>‹#›</a:t>
            </a:fld>
            <a:endParaRPr lang="en-US"/>
          </a:p>
        </p:txBody>
      </p:sp>
    </p:spTree>
    <p:extLst>
      <p:ext uri="{BB962C8B-B14F-4D97-AF65-F5344CB8AC3E}">
        <p14:creationId xmlns:p14="http://schemas.microsoft.com/office/powerpoint/2010/main" val="287960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2DAC19-5612-4CB7-9508-11E19B68D392}" type="datetimeFigureOut">
              <a:rPr lang="en-US" smtClean="0"/>
              <a:t>7/26/2024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6578025-8D75-4D11-89E2-F969324813A4}" type="slidenum">
              <a:rPr lang="en-US" smtClean="0"/>
              <a:t>‹#›</a:t>
            </a:fld>
            <a:endParaRPr lang="en-US"/>
          </a:p>
        </p:txBody>
      </p:sp>
    </p:spTree>
    <p:extLst>
      <p:ext uri="{BB962C8B-B14F-4D97-AF65-F5344CB8AC3E}">
        <p14:creationId xmlns:p14="http://schemas.microsoft.com/office/powerpoint/2010/main" val="38834691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02DAC19-5612-4CB7-9508-11E19B68D392}"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578025-8D75-4D11-89E2-F969324813A4}" type="slidenum">
              <a:rPr lang="en-US" smtClean="0"/>
              <a:t>‹#›</a:t>
            </a:fld>
            <a:endParaRPr lang="en-US"/>
          </a:p>
        </p:txBody>
      </p:sp>
    </p:spTree>
    <p:extLst>
      <p:ext uri="{BB962C8B-B14F-4D97-AF65-F5344CB8AC3E}">
        <p14:creationId xmlns:p14="http://schemas.microsoft.com/office/powerpoint/2010/main" val="1470729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02DAC19-5612-4CB7-9508-11E19B68D392}" type="datetimeFigureOut">
              <a:rPr lang="en-US" smtClean="0"/>
              <a:t>7/26/2024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578025-8D75-4D11-89E2-F969324813A4}" type="slidenum">
              <a:rPr lang="en-US" smtClean="0"/>
              <a:t>‹#›</a:t>
            </a:fld>
            <a:endParaRPr lang="en-US"/>
          </a:p>
        </p:txBody>
      </p:sp>
    </p:spTree>
    <p:extLst>
      <p:ext uri="{BB962C8B-B14F-4D97-AF65-F5344CB8AC3E}">
        <p14:creationId xmlns:p14="http://schemas.microsoft.com/office/powerpoint/2010/main" val="19996456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02DAC19-5612-4CB7-9508-11E19B68D392}"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578025-8D75-4D11-89E2-F969324813A4}" type="slidenum">
              <a:rPr lang="en-US" smtClean="0"/>
              <a:t>‹#›</a:t>
            </a:fld>
            <a:endParaRPr lang="en-US"/>
          </a:p>
        </p:txBody>
      </p:sp>
    </p:spTree>
    <p:extLst>
      <p:ext uri="{BB962C8B-B14F-4D97-AF65-F5344CB8AC3E}">
        <p14:creationId xmlns:p14="http://schemas.microsoft.com/office/powerpoint/2010/main" val="29645308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02DAC19-5612-4CB7-9508-11E19B68D392}"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578025-8D75-4D11-89E2-F969324813A4}"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88679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02DAC19-5612-4CB7-9508-11E19B68D392}"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578025-8D75-4D11-89E2-F969324813A4}" type="slidenum">
              <a:rPr lang="en-US" smtClean="0"/>
              <a:t>‹#›</a:t>
            </a:fld>
            <a:endParaRPr lang="en-US"/>
          </a:p>
        </p:txBody>
      </p:sp>
    </p:spTree>
    <p:extLst>
      <p:ext uri="{BB962C8B-B14F-4D97-AF65-F5344CB8AC3E}">
        <p14:creationId xmlns:p14="http://schemas.microsoft.com/office/powerpoint/2010/main" val="6282191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02DAC19-5612-4CB7-9508-11E19B68D392}"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578025-8D75-4D11-89E2-F969324813A4}"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8055937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02DAC19-5612-4CB7-9508-11E19B68D392}"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578025-8D75-4D11-89E2-F969324813A4}" type="slidenum">
              <a:rPr lang="en-US" smtClean="0"/>
              <a:t>‹#›</a:t>
            </a:fld>
            <a:endParaRPr lang="en-US"/>
          </a:p>
        </p:txBody>
      </p:sp>
    </p:spTree>
    <p:extLst>
      <p:ext uri="{BB962C8B-B14F-4D97-AF65-F5344CB8AC3E}">
        <p14:creationId xmlns:p14="http://schemas.microsoft.com/office/powerpoint/2010/main" val="15338674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2DAC19-5612-4CB7-9508-11E19B68D392}"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578025-8D75-4D11-89E2-F969324813A4}" type="slidenum">
              <a:rPr lang="en-US" smtClean="0"/>
              <a:t>‹#›</a:t>
            </a:fld>
            <a:endParaRPr lang="en-US"/>
          </a:p>
        </p:txBody>
      </p:sp>
    </p:spTree>
    <p:extLst>
      <p:ext uri="{BB962C8B-B14F-4D97-AF65-F5344CB8AC3E}">
        <p14:creationId xmlns:p14="http://schemas.microsoft.com/office/powerpoint/2010/main" val="853675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02DAC19-5612-4CB7-9508-11E19B68D392}" type="datetimeFigureOut">
              <a:rPr lang="en-US" smtClean="0"/>
              <a:t>7/26/2024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578025-8D75-4D11-89E2-F969324813A4}" type="slidenum">
              <a:rPr lang="en-US" smtClean="0"/>
              <a:t>‹#›</a:t>
            </a:fld>
            <a:endParaRPr lang="en-US"/>
          </a:p>
        </p:txBody>
      </p:sp>
    </p:spTree>
    <p:extLst>
      <p:ext uri="{BB962C8B-B14F-4D97-AF65-F5344CB8AC3E}">
        <p14:creationId xmlns:p14="http://schemas.microsoft.com/office/powerpoint/2010/main" val="18315864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02DAC19-5612-4CB7-9508-11E19B68D392}" type="datetimeFigureOut">
              <a:rPr lang="en-US" smtClean="0"/>
              <a:t>7/26/2024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6578025-8D75-4D11-89E2-F969324813A4}" type="slidenum">
              <a:rPr lang="en-US" smtClean="0"/>
              <a:t>‹#›</a:t>
            </a:fld>
            <a:endParaRPr lang="en-US"/>
          </a:p>
        </p:txBody>
      </p:sp>
    </p:spTree>
    <p:extLst>
      <p:ext uri="{BB962C8B-B14F-4D97-AF65-F5344CB8AC3E}">
        <p14:creationId xmlns:p14="http://schemas.microsoft.com/office/powerpoint/2010/main" val="19419964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contact@flightslogic.com" TargetMode="Externa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wex.com/hotel.php" TargetMode="Externa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wex.com/hotels-xml.php" TargetMode="Externa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wex.com/hotel-booking-api.php"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wex.com/api-integration.php"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trawex.com/hotelbeds.php" TargetMode="Externa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mailto:contact@flightslogic.com" TargetMode="External"/><Relationship Id="rId2" Type="http://schemas.openxmlformats.org/officeDocument/2006/relationships/hyperlink" Target="https://www.trawex.com/hotel-api.php" TargetMode="External"/><Relationship Id="rId1" Type="http://schemas.openxmlformats.org/officeDocument/2006/relationships/slideLayout" Target="../slideLayouts/slideLayout6.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AE60958-A009-4DC9-862C-B415BA1B6EDB}"/>
              </a:ext>
            </a:extLst>
          </p:cNvPr>
          <p:cNvSpPr>
            <a:spLocks noGrp="1"/>
          </p:cNvSpPr>
          <p:nvPr>
            <p:ph type="title"/>
          </p:nvPr>
        </p:nvSpPr>
        <p:spPr>
          <a:xfrm>
            <a:off x="713193" y="600792"/>
            <a:ext cx="8596668" cy="896471"/>
          </a:xfrm>
        </p:spPr>
        <p:txBody>
          <a:bodyPr>
            <a:normAutofit/>
          </a:bodyPr>
          <a:lstStyle/>
          <a:p>
            <a:pPr algn="ctr"/>
            <a:r>
              <a:rPr lang="en-US" sz="4800" b="1" dirty="0">
                <a:effectLst/>
                <a:latin typeface="Calibri" panose="020F0502020204030204" pitchFamily="34" charset="0"/>
                <a:ea typeface="Calibri" panose="020F0502020204030204" pitchFamily="34" charset="0"/>
                <a:cs typeface="Times New Roman" panose="02020603050405020304" pitchFamily="18" charset="0"/>
              </a:rPr>
              <a:t>HOTEL API</a:t>
            </a:r>
            <a:endParaRPr lang="en-US" sz="8000" dirty="0"/>
          </a:p>
        </p:txBody>
      </p:sp>
      <p:grpSp>
        <p:nvGrpSpPr>
          <p:cNvPr id="5" name="Group 4">
            <a:extLst>
              <a:ext uri="{FF2B5EF4-FFF2-40B4-BE49-F238E27FC236}">
                <a16:creationId xmlns:a16="http://schemas.microsoft.com/office/drawing/2014/main" id="{ED591843-9178-4033-9705-8B23E4315CD6}"/>
              </a:ext>
            </a:extLst>
          </p:cNvPr>
          <p:cNvGrpSpPr/>
          <p:nvPr/>
        </p:nvGrpSpPr>
        <p:grpSpPr>
          <a:xfrm>
            <a:off x="2988557" y="4982684"/>
            <a:ext cx="3994184" cy="777123"/>
            <a:chOff x="3166835" y="5046509"/>
            <a:chExt cx="3994184" cy="777123"/>
          </a:xfrm>
        </p:grpSpPr>
        <p:sp>
          <p:nvSpPr>
            <p:cNvPr id="6" name="TextBox 5">
              <a:extLst>
                <a:ext uri="{FF2B5EF4-FFF2-40B4-BE49-F238E27FC236}">
                  <a16:creationId xmlns:a16="http://schemas.microsoft.com/office/drawing/2014/main" id="{E383A744-CDA9-42EE-8127-AA4A145B7391}"/>
                </a:ext>
              </a:extLst>
            </p:cNvPr>
            <p:cNvSpPr txBox="1"/>
            <p:nvPr/>
          </p:nvSpPr>
          <p:spPr>
            <a:xfrm>
              <a:off x="3166835" y="5046509"/>
              <a:ext cx="3994184" cy="400110"/>
            </a:xfrm>
            <a:prstGeom prst="rect">
              <a:avLst/>
            </a:prstGeom>
            <a:noFill/>
          </p:spPr>
          <p:txBody>
            <a:bodyPr wrap="square" rtlCol="0">
              <a:spAutoFit/>
            </a:bodyPr>
            <a:lstStyle/>
            <a:p>
              <a:pPr algn="ctr"/>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2"/>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AA94254C-0B16-4826-AB86-5E776A637D09}"/>
                </a:ext>
              </a:extLst>
            </p:cNvPr>
            <p:cNvSpPr txBox="1"/>
            <p:nvPr/>
          </p:nvSpPr>
          <p:spPr>
            <a:xfrm>
              <a:off x="3338393" y="5454300"/>
              <a:ext cx="2829621" cy="369332"/>
            </a:xfrm>
            <a:prstGeom prst="rect">
              <a:avLst/>
            </a:prstGeom>
            <a:noFill/>
          </p:spPr>
          <p:txBody>
            <a:bodyPr wrap="none" rtlCol="0">
              <a:spAutoFit/>
            </a:bodyPr>
            <a:lstStyle/>
            <a:p>
              <a:pPr algn="ctr"/>
              <a:r>
                <a:rPr lang="en-US" sz="1600" b="1" dirty="0"/>
                <a:t>Phone No </a:t>
              </a:r>
              <a:r>
                <a:rPr lang="en-US" b="1" dirty="0"/>
                <a:t>: </a:t>
              </a:r>
              <a:r>
                <a:rPr lang="en-US" b="1" dirty="0">
                  <a:solidFill>
                    <a:schemeClr val="accent6">
                      <a:lumMod val="75000"/>
                    </a:schemeClr>
                  </a:solidFill>
                </a:rPr>
                <a:t>077600 34800</a:t>
              </a:r>
            </a:p>
          </p:txBody>
        </p:sp>
      </p:grpSp>
      <p:pic>
        <p:nvPicPr>
          <p:cNvPr id="8" name="Picture 7">
            <a:extLst>
              <a:ext uri="{FF2B5EF4-FFF2-40B4-BE49-F238E27FC236}">
                <a16:creationId xmlns:a16="http://schemas.microsoft.com/office/drawing/2014/main" id="{9050975F-4FB7-48C9-918D-0724AA5534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1882" y="72555"/>
            <a:ext cx="2440459" cy="652254"/>
          </a:xfrm>
          <a:prstGeom prst="rect">
            <a:avLst/>
          </a:prstGeom>
        </p:spPr>
      </p:pic>
      <p:pic>
        <p:nvPicPr>
          <p:cNvPr id="10" name="Picture 9">
            <a:extLst>
              <a:ext uri="{FF2B5EF4-FFF2-40B4-BE49-F238E27FC236}">
                <a16:creationId xmlns:a16="http://schemas.microsoft.com/office/drawing/2014/main" id="{ECF5C7F6-BAF0-41E8-8A13-52A9582CD9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0252" y="1751317"/>
            <a:ext cx="6170794" cy="2977312"/>
          </a:xfrm>
          <a:prstGeom prst="rect">
            <a:avLst/>
          </a:prstGeom>
        </p:spPr>
      </p:pic>
    </p:spTree>
    <p:extLst>
      <p:ext uri="{BB962C8B-B14F-4D97-AF65-F5344CB8AC3E}">
        <p14:creationId xmlns:p14="http://schemas.microsoft.com/office/powerpoint/2010/main" val="643880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644ED-EC28-47E0-BE7A-483FFC10219E}"/>
              </a:ext>
            </a:extLst>
          </p:cNvPr>
          <p:cNvSpPr>
            <a:spLocks noGrp="1"/>
          </p:cNvSpPr>
          <p:nvPr>
            <p:ph type="title"/>
          </p:nvPr>
        </p:nvSpPr>
        <p:spPr>
          <a:xfrm>
            <a:off x="695263" y="457200"/>
            <a:ext cx="8596668" cy="475129"/>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HOTEL API ADVANTAGES</a:t>
            </a:r>
            <a:endParaRPr lang="en-US" sz="4400" dirty="0"/>
          </a:p>
        </p:txBody>
      </p:sp>
      <p:sp>
        <p:nvSpPr>
          <p:cNvPr id="4" name="TextBox 3">
            <a:extLst>
              <a:ext uri="{FF2B5EF4-FFF2-40B4-BE49-F238E27FC236}">
                <a16:creationId xmlns:a16="http://schemas.microsoft.com/office/drawing/2014/main" id="{CE3DC1C9-A833-4E2C-A98B-DBFB057F8619}"/>
              </a:ext>
            </a:extLst>
          </p:cNvPr>
          <p:cNvSpPr txBox="1"/>
          <p:nvPr/>
        </p:nvSpPr>
        <p:spPr>
          <a:xfrm>
            <a:off x="970429" y="1418485"/>
            <a:ext cx="6100482" cy="3635547"/>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Choose the modules that are right for you.</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Access to excellent negotiated rates.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Wider choice of hotels.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Realtime availability and confirmation.</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Booking is simple.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Mapping and De-duplication</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Clean &amp; accurate data</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Easy to Integrate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Integration Support</a:t>
            </a:r>
          </a:p>
          <a:p>
            <a:pPr marL="342900" marR="0" lvl="0" indent="-342900" algn="just">
              <a:lnSpc>
                <a:spcPct val="107000"/>
              </a:lnSpc>
              <a:spcBef>
                <a:spcPts val="0"/>
              </a:spcBef>
              <a:spcAft>
                <a:spcPts val="0"/>
              </a:spcAft>
              <a:buFont typeface="Wingdings" panose="05000000000000000000" pitchFamily="2" charset="2"/>
              <a:buChar char="Ø"/>
            </a:pPr>
            <a:r>
              <a:rPr lang="en-US" sz="1800" dirty="0" err="1">
                <a:effectLst/>
                <a:latin typeface="Calibri" panose="020F0502020204030204" pitchFamily="34" charset="0"/>
                <a:ea typeface="Calibri" panose="020F0502020204030204" pitchFamily="34" charset="0"/>
                <a:cs typeface="Times New Roman" panose="02020603050405020304" pitchFamily="18" charset="0"/>
              </a:rPr>
              <a:t>Personalised</a:t>
            </a:r>
            <a:r>
              <a:rPr lang="en-US" sz="1800" dirty="0">
                <a:effectLst/>
                <a:latin typeface="Calibri" panose="020F0502020204030204" pitchFamily="34" charset="0"/>
                <a:ea typeface="Calibri" panose="020F0502020204030204" pitchFamily="34" charset="0"/>
                <a:cs typeface="Times New Roman" panose="02020603050405020304" pitchFamily="18" charset="0"/>
              </a:rPr>
              <a:t> service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Cost savings</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Search, Book, Confirm – Through a Single API Integration</a:t>
            </a:r>
          </a:p>
        </p:txBody>
      </p:sp>
      <p:pic>
        <p:nvPicPr>
          <p:cNvPr id="5" name="Picture 4">
            <a:extLst>
              <a:ext uri="{FF2B5EF4-FFF2-40B4-BE49-F238E27FC236}">
                <a16:creationId xmlns:a16="http://schemas.microsoft.com/office/drawing/2014/main" id="{AC843552-6FD5-4B69-A6F7-B10EAFBC27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81882" y="72555"/>
            <a:ext cx="2440459" cy="652254"/>
          </a:xfrm>
          <a:prstGeom prst="rect">
            <a:avLst/>
          </a:prstGeom>
        </p:spPr>
      </p:pic>
    </p:spTree>
    <p:extLst>
      <p:ext uri="{BB962C8B-B14F-4D97-AF65-F5344CB8AC3E}">
        <p14:creationId xmlns:p14="http://schemas.microsoft.com/office/powerpoint/2010/main" val="21495269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09F54-C1AB-4219-9202-E070CE533C24}"/>
              </a:ext>
            </a:extLst>
          </p:cNvPr>
          <p:cNvSpPr>
            <a:spLocks noGrp="1"/>
          </p:cNvSpPr>
          <p:nvPr>
            <p:ph type="title"/>
          </p:nvPr>
        </p:nvSpPr>
        <p:spPr>
          <a:xfrm>
            <a:off x="686298" y="878541"/>
            <a:ext cx="8596668" cy="564776"/>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HOTEL API FEATURES</a:t>
            </a:r>
            <a:endParaRPr lang="en-US" sz="4400" dirty="0"/>
          </a:p>
        </p:txBody>
      </p:sp>
      <p:sp>
        <p:nvSpPr>
          <p:cNvPr id="4" name="TextBox 3">
            <a:extLst>
              <a:ext uri="{FF2B5EF4-FFF2-40B4-BE49-F238E27FC236}">
                <a16:creationId xmlns:a16="http://schemas.microsoft.com/office/drawing/2014/main" id="{DE0218BC-C1EE-4286-B94A-A80D431CBBEC}"/>
              </a:ext>
            </a:extLst>
          </p:cNvPr>
          <p:cNvSpPr txBox="1"/>
          <p:nvPr/>
        </p:nvSpPr>
        <p:spPr>
          <a:xfrm>
            <a:off x="1051112" y="1443317"/>
            <a:ext cx="6100482" cy="3635547"/>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Flexible, scalable and easy to integrate and implement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Build and update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customised</a:t>
            </a:r>
            <a:r>
              <a:rPr lang="en-US" sz="1800" dirty="0">
                <a:effectLst/>
                <a:latin typeface="Calibri" panose="020F0502020204030204" pitchFamily="34" charset="0"/>
                <a:ea typeface="Calibri" panose="020F0502020204030204" pitchFamily="34" charset="0"/>
                <a:cs typeface="Times New Roman" panose="02020603050405020304" pitchFamily="18" charset="0"/>
              </a:rPr>
              <a:t> travel booking applications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built on scalable Open System architecture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Decreased development costs and time to market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Custom-designed solutions which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maximise</a:t>
            </a:r>
            <a:r>
              <a:rPr lang="en-US" sz="1800" dirty="0">
                <a:effectLst/>
                <a:latin typeface="Calibri" panose="020F0502020204030204" pitchFamily="34" charset="0"/>
                <a:ea typeface="Calibri" panose="020F0502020204030204" pitchFamily="34" charset="0"/>
                <a:cs typeface="Times New Roman" panose="02020603050405020304" pitchFamily="18" charset="0"/>
              </a:rPr>
              <a:t> efficiency</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Completely scalable and Web 2.0 compliant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Reliable and robust,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Independent of language and application framework</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real time streaming of prices for your users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Continually </a:t>
            </a:r>
            <a:r>
              <a:rPr lang="en-US" sz="1800" dirty="0" err="1">
                <a:effectLst/>
                <a:latin typeface="Calibri" panose="020F0502020204030204" pitchFamily="34" charset="0"/>
                <a:ea typeface="Calibri" panose="020F0502020204030204" pitchFamily="34" charset="0"/>
                <a:cs typeface="Times New Roman" panose="02020603050405020304" pitchFamily="18" charset="0"/>
              </a:rPr>
              <a:t>optimised</a:t>
            </a:r>
            <a:r>
              <a:rPr lang="en-US" sz="1800" dirty="0">
                <a:effectLst/>
                <a:latin typeface="Calibri" panose="020F0502020204030204" pitchFamily="34" charset="0"/>
                <a:ea typeface="Calibri" panose="020F0502020204030204" pitchFamily="34" charset="0"/>
                <a:cs typeface="Times New Roman" panose="02020603050405020304" pitchFamily="18" charset="0"/>
              </a:rPr>
              <a:t> product solutions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RESTful API format, with JSON or XML responses available</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Browse and Live prices feeds</a:t>
            </a:r>
          </a:p>
        </p:txBody>
      </p:sp>
      <p:pic>
        <p:nvPicPr>
          <p:cNvPr id="5" name="Picture 4">
            <a:extLst>
              <a:ext uri="{FF2B5EF4-FFF2-40B4-BE49-F238E27FC236}">
                <a16:creationId xmlns:a16="http://schemas.microsoft.com/office/drawing/2014/main" id="{17BD2EEA-9BAA-43D3-B269-F0FEFDA29E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81882" y="72555"/>
            <a:ext cx="2440459" cy="652254"/>
          </a:xfrm>
          <a:prstGeom prst="rect">
            <a:avLst/>
          </a:prstGeom>
        </p:spPr>
      </p:pic>
    </p:spTree>
    <p:extLst>
      <p:ext uri="{BB962C8B-B14F-4D97-AF65-F5344CB8AC3E}">
        <p14:creationId xmlns:p14="http://schemas.microsoft.com/office/powerpoint/2010/main" val="25431575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D5848-BF72-4348-A8D5-B2FB65024C58}"/>
              </a:ext>
            </a:extLst>
          </p:cNvPr>
          <p:cNvSpPr>
            <a:spLocks noGrp="1"/>
          </p:cNvSpPr>
          <p:nvPr>
            <p:ph type="title"/>
          </p:nvPr>
        </p:nvSpPr>
        <p:spPr>
          <a:xfrm>
            <a:off x="659405" y="143436"/>
            <a:ext cx="8596668" cy="654424"/>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Why Global GDS Universal Hotel API</a:t>
            </a:r>
            <a:endParaRPr lang="en-US" sz="4400" dirty="0"/>
          </a:p>
        </p:txBody>
      </p:sp>
      <p:sp>
        <p:nvSpPr>
          <p:cNvPr id="4" name="TextBox 3">
            <a:extLst>
              <a:ext uri="{FF2B5EF4-FFF2-40B4-BE49-F238E27FC236}">
                <a16:creationId xmlns:a16="http://schemas.microsoft.com/office/drawing/2014/main" id="{5D889C50-D179-4F39-ACA5-26B74DFF7F3F}"/>
              </a:ext>
            </a:extLst>
          </p:cNvPr>
          <p:cNvSpPr txBox="1"/>
          <p:nvPr/>
        </p:nvSpPr>
        <p:spPr>
          <a:xfrm>
            <a:off x="749930" y="1004595"/>
            <a:ext cx="8415617" cy="5140190"/>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b="1" dirty="0">
                <a:effectLst/>
                <a:latin typeface="Calibri" panose="020F0502020204030204" pitchFamily="34" charset="0"/>
                <a:ea typeface="Calibri" panose="020F0502020204030204" pitchFamily="34" charset="0"/>
                <a:cs typeface="Times New Roman" panose="02020603050405020304" pitchFamily="18" charset="0"/>
              </a:rPr>
              <a:t>Extend the Functionality of Your Website with Hotel Booking Engine API</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a wide range of accommodation choices in every location, each providing various pricing, and availability, the task of navigating through multiple suppliers can be made simple with our Hotel API.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By integrating our Hotel API with your Travel portal, you as an Online Travel Agency can offer hard to beat Hotel deals to your potential clients.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the Hotel API, you can browse a large number of Hotel offers, book Room, cancel Room, generate reports for booking and cancellation, etc. very easily. A good API is a precious resource for the company.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realize this and so through our Hotel API, all the Hotel needs can be customized according to the customer's needs.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Global GDS API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aggregates hotel content </a:t>
            </a:r>
            <a:r>
              <a:rPr lang="en-US" sz="1800" dirty="0">
                <a:effectLst/>
                <a:latin typeface="Calibri" panose="020F0502020204030204" pitchFamily="34" charset="0"/>
                <a:ea typeface="Calibri" panose="020F0502020204030204" pitchFamily="34" charset="0"/>
                <a:cs typeface="Times New Roman" panose="02020603050405020304" pitchFamily="18" charset="0"/>
              </a:rPr>
              <a:t>into a single system from leading hotel suppliers, consolidators, hotel chains and online travel agencies (OTAs).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offer unrivalled hotel search and booking technology designed to meet all of your requirements.</a:t>
            </a:r>
          </a:p>
        </p:txBody>
      </p:sp>
      <p:pic>
        <p:nvPicPr>
          <p:cNvPr id="5" name="Picture 4">
            <a:extLst>
              <a:ext uri="{FF2B5EF4-FFF2-40B4-BE49-F238E27FC236}">
                <a16:creationId xmlns:a16="http://schemas.microsoft.com/office/drawing/2014/main" id="{4931A60C-FFB2-4A7E-937A-645D0656EC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1882" y="72555"/>
            <a:ext cx="2440459" cy="652254"/>
          </a:xfrm>
          <a:prstGeom prst="rect">
            <a:avLst/>
          </a:prstGeom>
        </p:spPr>
      </p:pic>
    </p:spTree>
    <p:extLst>
      <p:ext uri="{BB962C8B-B14F-4D97-AF65-F5344CB8AC3E}">
        <p14:creationId xmlns:p14="http://schemas.microsoft.com/office/powerpoint/2010/main" val="1700562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04AE80-F981-4779-AB9C-B3DFFA851238}"/>
              </a:ext>
            </a:extLst>
          </p:cNvPr>
          <p:cNvSpPr>
            <a:spLocks noGrp="1"/>
          </p:cNvSpPr>
          <p:nvPr>
            <p:ph type="title"/>
          </p:nvPr>
        </p:nvSpPr>
        <p:spPr>
          <a:xfrm>
            <a:off x="560793" y="89648"/>
            <a:ext cx="8596668" cy="986118"/>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Our Partner-Focused Approach Is Long-Term; Supporting You Through Integration, Optimization and Business Growth.</a:t>
            </a:r>
            <a:endParaRPr lang="en-US" sz="4400" dirty="0"/>
          </a:p>
        </p:txBody>
      </p:sp>
      <p:sp>
        <p:nvSpPr>
          <p:cNvPr id="4" name="TextBox 3">
            <a:extLst>
              <a:ext uri="{FF2B5EF4-FFF2-40B4-BE49-F238E27FC236}">
                <a16:creationId xmlns:a16="http://schemas.microsoft.com/office/drawing/2014/main" id="{860551C3-2D7D-4056-9318-9384DC1DBD07}"/>
              </a:ext>
            </a:extLst>
          </p:cNvPr>
          <p:cNvSpPr txBox="1"/>
          <p:nvPr/>
        </p:nvSpPr>
        <p:spPr>
          <a:xfrm>
            <a:off x="567531" y="1176820"/>
            <a:ext cx="8589930" cy="5231369"/>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Global GDS Hotel API offers rich hotel content that is generally not available in other Travel Aggregators. Our online booking system allows our clients to access our vast hotel inventory from anywhere in the world swiftly. Best Hotel Booking Engine is specialized in reserving hotels online with very best hotels available.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By integrating this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travel and tourism API </a:t>
            </a:r>
            <a:r>
              <a:rPr lang="en-US" sz="1800" dirty="0">
                <a:effectLst/>
                <a:latin typeface="Calibri" panose="020F0502020204030204" pitchFamily="34" charset="0"/>
                <a:ea typeface="Calibri" panose="020F0502020204030204" pitchFamily="34" charset="0"/>
                <a:cs typeface="Times New Roman" panose="02020603050405020304" pitchFamily="18" charset="0"/>
              </a:rPr>
              <a:t>with your own software solution, you as a travel service supplier can provide hard to beat travel related solutions to your potential clients. It helps in travel and tourism business to help get the Hotel reservation done easily.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Global GDS Hotel API provides comprehensive descriptions including room types, images, and facilities, of over 500,000 properties worldwide.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As one of the trusted API providers Globally specialized in Hotel API Integration. All our services are integrated, tested and maintained by experienced team of professionals.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Hotel APIs are web services that allow travel companies to collect and aggregate information such as descriptions, galleries, availability and pricing from multiple hotel providers into a single-engine. It allows end-users to search and book hotels around the world using only one Hotel Booking System.</a:t>
            </a:r>
          </a:p>
        </p:txBody>
      </p:sp>
      <p:pic>
        <p:nvPicPr>
          <p:cNvPr id="5" name="Picture 4">
            <a:extLst>
              <a:ext uri="{FF2B5EF4-FFF2-40B4-BE49-F238E27FC236}">
                <a16:creationId xmlns:a16="http://schemas.microsoft.com/office/drawing/2014/main" id="{D7512721-86C8-4065-87FE-D07FEE2BA4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1882" y="72555"/>
            <a:ext cx="2440459" cy="652254"/>
          </a:xfrm>
          <a:prstGeom prst="rect">
            <a:avLst/>
          </a:prstGeom>
        </p:spPr>
      </p:pic>
    </p:spTree>
    <p:extLst>
      <p:ext uri="{BB962C8B-B14F-4D97-AF65-F5344CB8AC3E}">
        <p14:creationId xmlns:p14="http://schemas.microsoft.com/office/powerpoint/2010/main" val="1752863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3970D-6B27-4878-9A65-2CBDE89A5F68}"/>
              </a:ext>
            </a:extLst>
          </p:cNvPr>
          <p:cNvSpPr>
            <a:spLocks noGrp="1"/>
          </p:cNvSpPr>
          <p:nvPr>
            <p:ph type="title"/>
          </p:nvPr>
        </p:nvSpPr>
        <p:spPr>
          <a:xfrm>
            <a:off x="614581" y="233082"/>
            <a:ext cx="8596668" cy="636494"/>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hlinkClick r:id="rId2"/>
              </a:rPr>
              <a:t>Integrate Your Website with API </a:t>
            </a:r>
            <a:r>
              <a:rPr lang="en-US" sz="2400" b="1" dirty="0">
                <a:effectLst/>
                <a:latin typeface="Calibri" panose="020F0502020204030204" pitchFamily="34" charset="0"/>
                <a:ea typeface="Calibri" panose="020F0502020204030204" pitchFamily="34" charset="0"/>
                <a:cs typeface="Times New Roman" panose="02020603050405020304" pitchFamily="18" charset="0"/>
              </a:rPr>
              <a:t>for Seamless Business Operations</a:t>
            </a:r>
            <a:endParaRPr lang="en-US" sz="4400" dirty="0"/>
          </a:p>
        </p:txBody>
      </p:sp>
      <p:sp>
        <p:nvSpPr>
          <p:cNvPr id="4" name="TextBox 3">
            <a:extLst>
              <a:ext uri="{FF2B5EF4-FFF2-40B4-BE49-F238E27FC236}">
                <a16:creationId xmlns:a16="http://schemas.microsoft.com/office/drawing/2014/main" id="{4BFD80A2-DC52-4A22-8598-73D811E233D2}"/>
              </a:ext>
            </a:extLst>
          </p:cNvPr>
          <p:cNvSpPr txBox="1"/>
          <p:nvPr/>
        </p:nvSpPr>
        <p:spPr>
          <a:xfrm>
            <a:off x="733350" y="1007255"/>
            <a:ext cx="8596668" cy="5037598"/>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portals and applications built with our API are also adaptable to different devices and sizes, using the latest responsive technologies to automatically change the display layout to match the screen of the device used.</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portal gets the real-time search data with the advantage of this software solution and gets to know the traveler's requirement about hotel booking. This can include room no, type of room, destination, and traveler's budget.</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Hotel API is one of those search solutions that lets hotels provide travelers with the latest and most suitable search results so they can seal the portal deal and reserve their itinerary with it.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Hotel API will help your business increase revenues while automating processes and reducing the time and effort required completing a room booking.</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Travel agency can automate their services such as hotel booking, reservation, payments and much more through hotel API integration.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 addition, travelers nowadays love smart work, so when you have fully automated website travelers can rely on you and book your stay making you the medium.</a:t>
            </a:r>
          </a:p>
        </p:txBody>
      </p:sp>
      <p:pic>
        <p:nvPicPr>
          <p:cNvPr id="5" name="Picture 4">
            <a:extLst>
              <a:ext uri="{FF2B5EF4-FFF2-40B4-BE49-F238E27FC236}">
                <a16:creationId xmlns:a16="http://schemas.microsoft.com/office/drawing/2014/main" id="{865D2D31-C3F9-4227-8977-7E72E19A2F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1882" y="72555"/>
            <a:ext cx="2440459" cy="652254"/>
          </a:xfrm>
          <a:prstGeom prst="rect">
            <a:avLst/>
          </a:prstGeom>
        </p:spPr>
      </p:pic>
    </p:spTree>
    <p:extLst>
      <p:ext uri="{BB962C8B-B14F-4D97-AF65-F5344CB8AC3E}">
        <p14:creationId xmlns:p14="http://schemas.microsoft.com/office/powerpoint/2010/main" val="35681991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C3AC2-8569-4CC4-ADCF-C263EBAFF3F5}"/>
              </a:ext>
            </a:extLst>
          </p:cNvPr>
          <p:cNvSpPr>
            <a:spLocks noGrp="1"/>
          </p:cNvSpPr>
          <p:nvPr>
            <p:ph type="title"/>
          </p:nvPr>
        </p:nvSpPr>
        <p:spPr>
          <a:xfrm>
            <a:off x="677334" y="233083"/>
            <a:ext cx="8596668" cy="502024"/>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Why choose Global GDS for Hotel API Integration?</a:t>
            </a:r>
            <a:endParaRPr lang="en-US" sz="4400" dirty="0"/>
          </a:p>
        </p:txBody>
      </p:sp>
      <p:sp>
        <p:nvSpPr>
          <p:cNvPr id="4" name="TextBox 3">
            <a:extLst>
              <a:ext uri="{FF2B5EF4-FFF2-40B4-BE49-F238E27FC236}">
                <a16:creationId xmlns:a16="http://schemas.microsoft.com/office/drawing/2014/main" id="{D4BDBD7F-0838-4088-8D3E-704714AF7FD4}"/>
              </a:ext>
            </a:extLst>
          </p:cNvPr>
          <p:cNvSpPr txBox="1"/>
          <p:nvPr/>
        </p:nvSpPr>
        <p:spPr>
          <a:xfrm>
            <a:off x="677334" y="823652"/>
            <a:ext cx="8110817" cy="1959960"/>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What you need to do is integrate the hotel API into your website or management system, and yes! You have access to thousands of hotels, resorts all over the world.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Hotel API provides comprehensive descriptions of more than 500,000 properties worldwide, including room types, pictures and services. As one of the trusted API providers, widely specialized in the integration of hotel APIs.</a:t>
            </a:r>
          </a:p>
        </p:txBody>
      </p:sp>
      <p:sp>
        <p:nvSpPr>
          <p:cNvPr id="6" name="TextBox 5">
            <a:extLst>
              <a:ext uri="{FF2B5EF4-FFF2-40B4-BE49-F238E27FC236}">
                <a16:creationId xmlns:a16="http://schemas.microsoft.com/office/drawing/2014/main" id="{D1BF4BD6-623A-4058-A558-E808F260D2FD}"/>
              </a:ext>
            </a:extLst>
          </p:cNvPr>
          <p:cNvSpPr txBox="1"/>
          <p:nvPr/>
        </p:nvSpPr>
        <p:spPr>
          <a:xfrm>
            <a:off x="1063936" y="3178471"/>
            <a:ext cx="6100482" cy="407035"/>
          </a:xfrm>
          <a:prstGeom prst="rect">
            <a:avLst/>
          </a:prstGeom>
          <a:noFill/>
        </p:spPr>
        <p:txBody>
          <a:bodyPr wrap="square">
            <a:spAutoFit/>
          </a:bodyPr>
          <a:lstStyle/>
          <a:p>
            <a:pPr marL="0" marR="0" algn="just">
              <a:lnSpc>
                <a:spcPct val="107000"/>
              </a:lnSpc>
              <a:spcBef>
                <a:spcPts val="0"/>
              </a:spcBef>
              <a:spcAft>
                <a:spcPts val="800"/>
              </a:spcAft>
            </a:pPr>
            <a:r>
              <a:rPr lang="en-US" sz="2000" b="1" dirty="0">
                <a:effectLst/>
                <a:latin typeface="Calibri" panose="020F0502020204030204" pitchFamily="34" charset="0"/>
                <a:ea typeface="Calibri" panose="020F0502020204030204" pitchFamily="34" charset="0"/>
                <a:cs typeface="Times New Roman" panose="02020603050405020304" pitchFamily="18" charset="0"/>
              </a:rPr>
              <a:t>HOTEL XML API</a:t>
            </a: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40ECE9AC-A393-47CA-816C-EE4F1A581022}"/>
              </a:ext>
            </a:extLst>
          </p:cNvPr>
          <p:cNvSpPr txBox="1"/>
          <p:nvPr/>
        </p:nvSpPr>
        <p:spPr>
          <a:xfrm>
            <a:off x="677334" y="3782005"/>
            <a:ext cx="8357361" cy="1959960"/>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Hotel XML API is a web service providing an online functionality of searching and booking hotels. It gives you the opportunity to provide your clients with more better options to select their ideal stay place in a particular city.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Thus it enhances your business beyond the limit. The complete transaction happens on your own website under your Brand. You can also collect payment from your customers by integrating payment gateway.</a:t>
            </a:r>
          </a:p>
        </p:txBody>
      </p:sp>
      <p:pic>
        <p:nvPicPr>
          <p:cNvPr id="9" name="Picture 8">
            <a:extLst>
              <a:ext uri="{FF2B5EF4-FFF2-40B4-BE49-F238E27FC236}">
                <a16:creationId xmlns:a16="http://schemas.microsoft.com/office/drawing/2014/main" id="{42FB6D78-62BA-4DC1-BA27-533ED03D77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81882" y="72555"/>
            <a:ext cx="2440459" cy="652254"/>
          </a:xfrm>
          <a:prstGeom prst="rect">
            <a:avLst/>
          </a:prstGeom>
        </p:spPr>
      </p:pic>
    </p:spTree>
    <p:extLst>
      <p:ext uri="{BB962C8B-B14F-4D97-AF65-F5344CB8AC3E}">
        <p14:creationId xmlns:p14="http://schemas.microsoft.com/office/powerpoint/2010/main" val="2245863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E52E3A-70D7-4524-8075-75097D8D217A}"/>
              </a:ext>
            </a:extLst>
          </p:cNvPr>
          <p:cNvSpPr>
            <a:spLocks noGrp="1"/>
          </p:cNvSpPr>
          <p:nvPr>
            <p:ph type="title"/>
          </p:nvPr>
        </p:nvSpPr>
        <p:spPr>
          <a:xfrm>
            <a:off x="659405" y="206188"/>
            <a:ext cx="8596668" cy="600635"/>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HOTEL RESERVATION SYSTEM</a:t>
            </a:r>
            <a:endParaRPr lang="en-US" sz="4400" dirty="0"/>
          </a:p>
        </p:txBody>
      </p:sp>
      <p:sp>
        <p:nvSpPr>
          <p:cNvPr id="4" name="TextBox 3">
            <a:extLst>
              <a:ext uri="{FF2B5EF4-FFF2-40B4-BE49-F238E27FC236}">
                <a16:creationId xmlns:a16="http://schemas.microsoft.com/office/drawing/2014/main" id="{1A3BEA86-E528-4C82-9C1E-C6B94ECB7DF3}"/>
              </a:ext>
            </a:extLst>
          </p:cNvPr>
          <p:cNvSpPr txBox="1"/>
          <p:nvPr/>
        </p:nvSpPr>
        <p:spPr>
          <a:xfrm>
            <a:off x="943534" y="1144496"/>
            <a:ext cx="8182536" cy="4569008"/>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Hotel Reservation System </a:t>
            </a:r>
            <a:r>
              <a:rPr lang="en-US" sz="1800" dirty="0">
                <a:effectLst/>
                <a:latin typeface="Calibri" panose="020F0502020204030204" pitchFamily="34" charset="0"/>
                <a:ea typeface="Calibri" panose="020F0502020204030204" pitchFamily="34" charset="0"/>
                <a:cs typeface="Times New Roman" panose="02020603050405020304" pitchFamily="18" charset="0"/>
              </a:rPr>
              <a:t>is a necessity for today’s accommodation providers, both large and small. An increasing number of travelers are relying solely on online reservations in order to book their accommodations, and without this capability, you will lose a significant amount of business.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gives you an advantage over your competitors.</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improves your efficiency as a business</a:t>
            </a:r>
          </a:p>
          <a:p>
            <a:pPr marR="0" algn="just">
              <a:lnSpc>
                <a:spcPct val="107000"/>
              </a:lnSpc>
              <a:spcBef>
                <a:spcPts val="0"/>
              </a:spcBef>
              <a:spcAft>
                <a:spcPts val="800"/>
              </a:spcAft>
            </a:pPr>
            <a:r>
              <a:rPr lang="en-US" sz="2000" b="1" dirty="0">
                <a:effectLst/>
                <a:latin typeface="Calibri" panose="020F0502020204030204" pitchFamily="34" charset="0"/>
                <a:ea typeface="Calibri" panose="020F0502020204030204" pitchFamily="34" charset="0"/>
                <a:cs typeface="Times New Roman" panose="02020603050405020304" pitchFamily="18" charset="0"/>
              </a:rPr>
              <a:t>Features: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Real-time integrations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Quick Booking Confirmations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Fast, Robust and scalable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Fully Flexible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Customizable response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Automatic end to end invoicing</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Easy to use solutions for booking via call center</a:t>
            </a:r>
          </a:p>
        </p:txBody>
      </p:sp>
      <p:pic>
        <p:nvPicPr>
          <p:cNvPr id="5" name="Picture 4">
            <a:extLst>
              <a:ext uri="{FF2B5EF4-FFF2-40B4-BE49-F238E27FC236}">
                <a16:creationId xmlns:a16="http://schemas.microsoft.com/office/drawing/2014/main" id="{BB482FA9-50DC-4CBA-AD86-E237E63EFA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1882" y="72555"/>
            <a:ext cx="2440459" cy="652254"/>
          </a:xfrm>
          <a:prstGeom prst="rect">
            <a:avLst/>
          </a:prstGeom>
        </p:spPr>
      </p:pic>
    </p:spTree>
    <p:extLst>
      <p:ext uri="{BB962C8B-B14F-4D97-AF65-F5344CB8AC3E}">
        <p14:creationId xmlns:p14="http://schemas.microsoft.com/office/powerpoint/2010/main" val="28150225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7654E-F2ED-49A7-9469-733E8DB3BFC2}"/>
              </a:ext>
            </a:extLst>
          </p:cNvPr>
          <p:cNvSpPr>
            <a:spLocks noGrp="1"/>
          </p:cNvSpPr>
          <p:nvPr>
            <p:ph type="title"/>
          </p:nvPr>
        </p:nvSpPr>
        <p:spPr>
          <a:xfrm>
            <a:off x="659405" y="277907"/>
            <a:ext cx="8596668" cy="681318"/>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Why Global GDS Universal Hotel API?</a:t>
            </a:r>
            <a:endParaRPr lang="en-US" sz="4400" dirty="0"/>
          </a:p>
        </p:txBody>
      </p:sp>
      <p:sp>
        <p:nvSpPr>
          <p:cNvPr id="4" name="TextBox 3">
            <a:extLst>
              <a:ext uri="{FF2B5EF4-FFF2-40B4-BE49-F238E27FC236}">
                <a16:creationId xmlns:a16="http://schemas.microsoft.com/office/drawing/2014/main" id="{2A144264-9131-4572-9494-403502876092}"/>
              </a:ext>
            </a:extLst>
          </p:cNvPr>
          <p:cNvSpPr txBox="1"/>
          <p:nvPr/>
        </p:nvSpPr>
        <p:spPr>
          <a:xfrm>
            <a:off x="764755" y="1591308"/>
            <a:ext cx="8491318" cy="2849050"/>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Hotel API offers you the following benefits: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Easy hotels reservation facility is available for entire world.</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service covers nearly all major service providers of hotels.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provide a powerful backend support through our unblemished services.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No need of huge investment to start hotels reservation.</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Boom in hotels industry favors promising results.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2"/>
              </a:rPr>
              <a:t>Hotel Reservation API </a:t>
            </a:r>
            <a:r>
              <a:rPr lang="en-US" sz="1800" dirty="0">
                <a:effectLst/>
                <a:latin typeface="Calibri" panose="020F0502020204030204" pitchFamily="34" charset="0"/>
                <a:ea typeface="Calibri" panose="020F0502020204030204" pitchFamily="34" charset="0"/>
                <a:cs typeface="Times New Roman" panose="02020603050405020304" pitchFamily="18" charset="0"/>
              </a:rPr>
              <a:t>Provides a great Value addition to Existing Website or business.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Working capital depends on your daily transactions.</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No minimum deposits and balance maintenance required</a:t>
            </a:r>
          </a:p>
        </p:txBody>
      </p:sp>
      <p:pic>
        <p:nvPicPr>
          <p:cNvPr id="5" name="Picture 4">
            <a:extLst>
              <a:ext uri="{FF2B5EF4-FFF2-40B4-BE49-F238E27FC236}">
                <a16:creationId xmlns:a16="http://schemas.microsoft.com/office/drawing/2014/main" id="{CCCD079E-86C0-4720-9E35-32D95809F0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1882" y="72555"/>
            <a:ext cx="2440459" cy="652254"/>
          </a:xfrm>
          <a:prstGeom prst="rect">
            <a:avLst/>
          </a:prstGeom>
        </p:spPr>
      </p:pic>
    </p:spTree>
    <p:extLst>
      <p:ext uri="{BB962C8B-B14F-4D97-AF65-F5344CB8AC3E}">
        <p14:creationId xmlns:p14="http://schemas.microsoft.com/office/powerpoint/2010/main" val="4114365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2DC0C-B2B4-47C0-A0E3-95DBBAD4411D}"/>
              </a:ext>
            </a:extLst>
          </p:cNvPr>
          <p:cNvSpPr>
            <a:spLocks noGrp="1"/>
          </p:cNvSpPr>
          <p:nvPr>
            <p:ph type="title"/>
          </p:nvPr>
        </p:nvSpPr>
        <p:spPr>
          <a:xfrm>
            <a:off x="695264" y="744071"/>
            <a:ext cx="8596668" cy="797859"/>
          </a:xfrm>
        </p:spPr>
        <p:txBody>
          <a:bodyPr>
            <a:normAutofit/>
          </a:bodyPr>
          <a:lstStyle/>
          <a:p>
            <a:pPr algn="ctr"/>
            <a:r>
              <a:rPr lang="en-US" sz="4000" b="1" dirty="0"/>
              <a:t>Contact Us</a:t>
            </a:r>
          </a:p>
        </p:txBody>
      </p:sp>
      <p:sp>
        <p:nvSpPr>
          <p:cNvPr id="4" name="TextBox 3">
            <a:extLst>
              <a:ext uri="{FF2B5EF4-FFF2-40B4-BE49-F238E27FC236}">
                <a16:creationId xmlns:a16="http://schemas.microsoft.com/office/drawing/2014/main" id="{1F9D4115-1F30-4E91-8D6D-938D798F6E19}"/>
              </a:ext>
            </a:extLst>
          </p:cNvPr>
          <p:cNvSpPr txBox="1"/>
          <p:nvPr/>
        </p:nvSpPr>
        <p:spPr>
          <a:xfrm>
            <a:off x="2126877" y="2210223"/>
            <a:ext cx="6100482" cy="1366721"/>
          </a:xfrm>
          <a:prstGeom prst="rect">
            <a:avLst/>
          </a:prstGeom>
          <a:noFill/>
        </p:spPr>
        <p:txBody>
          <a:bodyPr wrap="square">
            <a:spAutoFit/>
          </a:bodyPr>
          <a:lstStyle/>
          <a:p>
            <a:pPr marL="0" marR="0" algn="ctr">
              <a:lnSpc>
                <a:spcPct val="107000"/>
              </a:lnSpc>
              <a:spcBef>
                <a:spcPts val="0"/>
              </a:spcBef>
              <a:spcAft>
                <a:spcPts val="800"/>
              </a:spcAft>
            </a:pPr>
            <a:r>
              <a:rPr lang="en-US" sz="2400" b="1" dirty="0">
                <a:effectLst/>
                <a:latin typeface="Calibri" panose="020F0502020204030204" pitchFamily="34" charset="0"/>
                <a:ea typeface="Calibri" panose="020F0502020204030204" pitchFamily="34" charset="0"/>
                <a:cs typeface="Times New Roman" panose="02020603050405020304" pitchFamily="18" charset="0"/>
              </a:rPr>
              <a:t>For more details, Please visit our website:</a:t>
            </a:r>
          </a:p>
          <a:p>
            <a:pPr marL="0" marR="0" algn="ctr">
              <a:lnSpc>
                <a:spcPct val="107000"/>
              </a:lnSpc>
              <a:spcBef>
                <a:spcPts val="0"/>
              </a:spcBef>
              <a:spcAft>
                <a:spcPts val="800"/>
              </a:spcAft>
            </a:pPr>
            <a:endParaRPr lang="en-US"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24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https://www.trawex.com/hotel-api.php</a:t>
            </a:r>
            <a:r>
              <a:rPr lang="en-US" sz="2400" dirty="0">
                <a:effectLst/>
                <a:latin typeface="Calibri" panose="020F0502020204030204" pitchFamily="34" charset="0"/>
                <a:ea typeface="Calibri" panose="020F0502020204030204" pitchFamily="34" charset="0"/>
                <a:cs typeface="Times New Roman" panose="02020603050405020304" pitchFamily="18" charset="0"/>
              </a:rPr>
              <a:t> </a:t>
            </a:r>
          </a:p>
        </p:txBody>
      </p:sp>
      <p:grpSp>
        <p:nvGrpSpPr>
          <p:cNvPr id="5" name="Group 4">
            <a:extLst>
              <a:ext uri="{FF2B5EF4-FFF2-40B4-BE49-F238E27FC236}">
                <a16:creationId xmlns:a16="http://schemas.microsoft.com/office/drawing/2014/main" id="{0A6334D3-2813-429A-9B1D-AC821FBEFAEB}"/>
              </a:ext>
            </a:extLst>
          </p:cNvPr>
          <p:cNvGrpSpPr/>
          <p:nvPr/>
        </p:nvGrpSpPr>
        <p:grpSpPr>
          <a:xfrm>
            <a:off x="3180026" y="4245237"/>
            <a:ext cx="3994184" cy="777123"/>
            <a:chOff x="3166835" y="5046509"/>
            <a:chExt cx="3994184" cy="777123"/>
          </a:xfrm>
        </p:grpSpPr>
        <p:sp>
          <p:nvSpPr>
            <p:cNvPr id="6" name="TextBox 5">
              <a:extLst>
                <a:ext uri="{FF2B5EF4-FFF2-40B4-BE49-F238E27FC236}">
                  <a16:creationId xmlns:a16="http://schemas.microsoft.com/office/drawing/2014/main" id="{D22783A7-7B79-40A6-9F87-EF0477B38420}"/>
                </a:ext>
              </a:extLst>
            </p:cNvPr>
            <p:cNvSpPr txBox="1"/>
            <p:nvPr/>
          </p:nvSpPr>
          <p:spPr>
            <a:xfrm>
              <a:off x="3166835" y="5046509"/>
              <a:ext cx="3994184" cy="400110"/>
            </a:xfrm>
            <a:prstGeom prst="rect">
              <a:avLst/>
            </a:prstGeom>
            <a:noFill/>
          </p:spPr>
          <p:txBody>
            <a:bodyPr wrap="square" rtlCol="0">
              <a:spAutoFit/>
            </a:bodyPr>
            <a:lstStyle/>
            <a:p>
              <a:pPr algn="ctr"/>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6089FA8E-AAAE-4037-B1C4-EF1CE4A364D4}"/>
                </a:ext>
              </a:extLst>
            </p:cNvPr>
            <p:cNvSpPr txBox="1"/>
            <p:nvPr/>
          </p:nvSpPr>
          <p:spPr>
            <a:xfrm>
              <a:off x="3338393" y="5454300"/>
              <a:ext cx="2829621" cy="369332"/>
            </a:xfrm>
            <a:prstGeom prst="rect">
              <a:avLst/>
            </a:prstGeom>
            <a:noFill/>
          </p:spPr>
          <p:txBody>
            <a:bodyPr wrap="none" rtlCol="0">
              <a:spAutoFit/>
            </a:bodyPr>
            <a:lstStyle/>
            <a:p>
              <a:pPr algn="ctr"/>
              <a:r>
                <a:rPr lang="en-US" sz="1600" b="1" dirty="0"/>
                <a:t>Phone No </a:t>
              </a:r>
              <a:r>
                <a:rPr lang="en-US" b="1" dirty="0"/>
                <a:t>: </a:t>
              </a:r>
              <a:r>
                <a:rPr lang="en-US" b="1" dirty="0">
                  <a:solidFill>
                    <a:schemeClr val="accent6">
                      <a:lumMod val="75000"/>
                    </a:schemeClr>
                  </a:solidFill>
                </a:rPr>
                <a:t>077600 34800</a:t>
              </a:r>
            </a:p>
          </p:txBody>
        </p:sp>
      </p:grpSp>
      <p:pic>
        <p:nvPicPr>
          <p:cNvPr id="8" name="Picture 7">
            <a:extLst>
              <a:ext uri="{FF2B5EF4-FFF2-40B4-BE49-F238E27FC236}">
                <a16:creationId xmlns:a16="http://schemas.microsoft.com/office/drawing/2014/main" id="{4C96F392-94A6-4080-8244-24AE637634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81882" y="72555"/>
            <a:ext cx="2440459" cy="652254"/>
          </a:xfrm>
          <a:prstGeom prst="rect">
            <a:avLst/>
          </a:prstGeom>
        </p:spPr>
      </p:pic>
    </p:spTree>
    <p:extLst>
      <p:ext uri="{BB962C8B-B14F-4D97-AF65-F5344CB8AC3E}">
        <p14:creationId xmlns:p14="http://schemas.microsoft.com/office/powerpoint/2010/main" val="3764444275"/>
      </p:ext>
    </p:extLst>
  </p:cSld>
  <p:clrMapOvr>
    <a:masterClrMapping/>
  </p:clrMapOvr>
</p:sld>
</file>

<file path=ppt/theme/theme1.xml><?xml version="1.0" encoding="utf-8"?>
<a:theme xmlns:a="http://schemas.openxmlformats.org/drawingml/2006/main" name="Facet">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17</TotalTime>
  <Words>1146</Words>
  <Application>Microsoft Office PowerPoint</Application>
  <PresentationFormat>Widescreen</PresentationFormat>
  <Paragraphs>84</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Trebuchet MS</vt:lpstr>
      <vt:lpstr>Wingdings</vt:lpstr>
      <vt:lpstr>Wingdings 3</vt:lpstr>
      <vt:lpstr>Facet</vt:lpstr>
      <vt:lpstr>HOTEL API</vt:lpstr>
      <vt:lpstr>HOTEL API ADVANTAGES</vt:lpstr>
      <vt:lpstr>HOTEL API FEATURES</vt:lpstr>
      <vt:lpstr>Why Global GDS Universal Hotel API</vt:lpstr>
      <vt:lpstr>Our Partner-Focused Approach Is Long-Term; Supporting You Through Integration, Optimization and Business Growth.</vt:lpstr>
      <vt:lpstr>Integrate Your Website with API for Seamless Business Operations</vt:lpstr>
      <vt:lpstr>Why choose Global GDS for Hotel API Integration?</vt:lpstr>
      <vt:lpstr>HOTEL RESERVATION SYSTEM</vt:lpstr>
      <vt:lpstr>Why Global GDS Universal Hotel API?</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HOTEL API</dc:title>
  <dc:creator>user</dc:creator>
  <cp:lastModifiedBy>user</cp:lastModifiedBy>
  <cp:revision>2</cp:revision>
  <dcterms:created xsi:type="dcterms:W3CDTF">2024-07-26T04:03:34Z</dcterms:created>
  <dcterms:modified xsi:type="dcterms:W3CDTF">2024-07-26T04:21:22Z</dcterms:modified>
</cp:coreProperties>
</file>