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 id="263" r:id="rId9"/>
    <p:sldId id="264" r:id="rId10"/>
    <p:sldId id="265" r:id="rId11"/>
    <p:sldId id="275" r:id="rId1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varScale="1">
        <p:scale>
          <a:sx n="73" d="100"/>
          <a:sy n="73" d="100"/>
        </p:scale>
        <p:origin x="1070" y="5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209800" y="4464028"/>
            <a:ext cx="9144000" cy="1641490"/>
          </a:xfrm>
        </p:spPr>
        <p:txBody>
          <a:bodyPr wrap="none" anchor="t">
            <a:normAutofit/>
          </a:bodyPr>
          <a:lstStyle>
            <a:lvl1pPr algn="r">
              <a:defRPr sz="9600" b="0" spc="-300">
                <a:gradFill flip="none" rotWithShape="1">
                  <a:gsLst>
                    <a:gs pos="32000">
                      <a:schemeClr val="tx1">
                        <a:lumMod val="89000"/>
                      </a:schemeClr>
                    </a:gs>
                    <a:gs pos="0">
                      <a:schemeClr val="bg1">
                        <a:lumMod val="41000"/>
                        <a:lumOff val="59000"/>
                      </a:schemeClr>
                    </a:gs>
                    <a:gs pos="100000">
                      <a:schemeClr val="tx2">
                        <a:lumMod val="0"/>
                        <a:lumOff val="100000"/>
                      </a:schemeClr>
                    </a:gs>
                  </a:gsLst>
                  <a:lin ang="8100000" scaled="1"/>
                  <a:tileRect/>
                </a:gradFill>
                <a:effectLst>
                  <a:outerShdw blurRad="469900" dist="342900" dir="5400000" sy="-20000" rotWithShape="0">
                    <a:prstClr val="black">
                      <a:alpha val="66000"/>
                    </a:prstClr>
                  </a:outerShdw>
                </a:effectLst>
                <a:latin typeface="+mj-lt"/>
              </a:defRPr>
            </a:lvl1pPr>
          </a:lstStyle>
          <a:p>
            <a:r>
              <a:rPr lang="en-US"/>
              <a:t>Click to edit Master title style</a:t>
            </a:r>
            <a:endParaRPr lang="en-US" dirty="0"/>
          </a:p>
        </p:txBody>
      </p:sp>
      <p:sp>
        <p:nvSpPr>
          <p:cNvPr id="3" name="Subtitle 2"/>
          <p:cNvSpPr>
            <a:spLocks noGrp="1"/>
          </p:cNvSpPr>
          <p:nvPr>
            <p:ph type="subTitle" idx="1"/>
          </p:nvPr>
        </p:nvSpPr>
        <p:spPr>
          <a:xfrm>
            <a:off x="2209799" y="3694375"/>
            <a:ext cx="9144000" cy="754025"/>
          </a:xfrm>
        </p:spPr>
        <p:txBody>
          <a:bodyPr anchor="b">
            <a:normAutofit/>
          </a:bodyPr>
          <a:lstStyle>
            <a:lvl1pPr marL="0" indent="0" algn="r">
              <a:buNone/>
              <a:defRPr sz="3200" b="0">
                <a:gradFill flip="none" rotWithShape="1">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tileRect/>
                </a:gra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7" name="Date Placeholder 6"/>
          <p:cNvSpPr>
            <a:spLocks noGrp="1"/>
          </p:cNvSpPr>
          <p:nvPr>
            <p:ph type="dt" sz="half" idx="10"/>
          </p:nvPr>
        </p:nvSpPr>
        <p:spPr/>
        <p:txBody>
          <a:bodyPr/>
          <a:lstStyle/>
          <a:p>
            <a:fld id="{D1E152FA-3FB6-4C77-A213-3700F2E75990}" type="datetimeFigureOut">
              <a:rPr lang="en-IN" smtClean="0"/>
              <a:t>29-07-2024</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968A685E-F600-4D05-BC54-0B4948499899}" type="slidenum">
              <a:rPr lang="en-IN" smtClean="0"/>
              <a:t>‹#›</a:t>
            </a:fld>
            <a:endParaRPr lang="en-IN"/>
          </a:p>
        </p:txBody>
      </p:sp>
    </p:spTree>
    <p:extLst>
      <p:ext uri="{BB962C8B-B14F-4D97-AF65-F5344CB8AC3E}">
        <p14:creationId xmlns:p14="http://schemas.microsoft.com/office/powerpoint/2010/main" val="357720448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8"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1E152FA-3FB6-4C77-A213-3700F2E75990}" type="datetimeFigureOut">
              <a:rPr lang="en-IN" smtClean="0"/>
              <a:t>29-07-2024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968A685E-F600-4D05-BC54-0B4948499899}" type="slidenum">
              <a:rPr lang="en-IN" smtClean="0"/>
              <a:t>‹#›</a:t>
            </a:fld>
            <a:endParaRPr lang="en-IN"/>
          </a:p>
        </p:txBody>
      </p:sp>
    </p:spTree>
    <p:extLst>
      <p:ext uri="{BB962C8B-B14F-4D97-AF65-F5344CB8AC3E}">
        <p14:creationId xmlns:p14="http://schemas.microsoft.com/office/powerpoint/2010/main" val="394615783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7" name="Title 1"/>
          <p:cNvSpPr>
            <a:spLocks noGrp="1"/>
          </p:cNvSpPr>
          <p:nvPr>
            <p:ph type="ctrTitle"/>
          </p:nvPr>
        </p:nvSpPr>
        <p:spPr>
          <a:xfrm>
            <a:off x="854532" y="4464028"/>
            <a:ext cx="9144000" cy="1641490"/>
          </a:xfrm>
        </p:spPr>
        <p:txBody>
          <a:bodyPr wrap="none" anchor="t">
            <a:normAutofit/>
          </a:bodyPr>
          <a:lstStyle>
            <a:lvl1pPr algn="l">
              <a:defRPr sz="9600" b="0" spc="-300">
                <a:gradFill flip="none" rotWithShape="1">
                  <a:gsLst>
                    <a:gs pos="32000">
                      <a:schemeClr val="tx1">
                        <a:lumMod val="89000"/>
                      </a:schemeClr>
                    </a:gs>
                    <a:gs pos="0">
                      <a:schemeClr val="bg1">
                        <a:lumMod val="47000"/>
                        <a:lumOff val="53000"/>
                      </a:schemeClr>
                    </a:gs>
                    <a:gs pos="100000">
                      <a:schemeClr val="tx2">
                        <a:lumMod val="0"/>
                        <a:lumOff val="100000"/>
                      </a:schemeClr>
                    </a:gs>
                  </a:gsLst>
                  <a:lin ang="8100000" scaled="1"/>
                  <a:tileRect/>
                </a:gradFill>
                <a:effectLst>
                  <a:outerShdw blurRad="469900" dist="342900" dir="5400000" sy="-20000" rotWithShape="0">
                    <a:prstClr val="black">
                      <a:alpha val="66000"/>
                    </a:prstClr>
                  </a:outerShdw>
                </a:effectLst>
                <a:latin typeface="+mj-lt"/>
              </a:defRPr>
            </a:lvl1pPr>
          </a:lstStyle>
          <a:p>
            <a:r>
              <a:rPr lang="en-US"/>
              <a:t>Click to edit Master title style</a:t>
            </a:r>
            <a:endParaRPr lang="en-US" dirty="0"/>
          </a:p>
        </p:txBody>
      </p:sp>
      <p:sp>
        <p:nvSpPr>
          <p:cNvPr id="8" name="Subtitle 2"/>
          <p:cNvSpPr>
            <a:spLocks noGrp="1"/>
          </p:cNvSpPr>
          <p:nvPr>
            <p:ph type="subTitle" idx="1"/>
          </p:nvPr>
        </p:nvSpPr>
        <p:spPr>
          <a:xfrm>
            <a:off x="854532" y="3693674"/>
            <a:ext cx="9144000" cy="754025"/>
          </a:xfrm>
        </p:spPr>
        <p:txBody>
          <a:bodyPr anchor="b">
            <a:normAutofit/>
          </a:bodyPr>
          <a:lstStyle>
            <a:lvl1pPr marL="0" indent="0" algn="l">
              <a:buNone/>
              <a:defRPr sz="3200" b="0">
                <a:gradFill flip="none" rotWithShape="1">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tileRect/>
                </a:gra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D1E152FA-3FB6-4C77-A213-3700F2E75990}" type="datetimeFigureOut">
              <a:rPr lang="en-IN" smtClean="0"/>
              <a:t>29-07-2024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968A685E-F600-4D05-BC54-0B4948499899}" type="slidenum">
              <a:rPr lang="en-IN" smtClean="0"/>
              <a:t>‹#›</a:t>
            </a:fld>
            <a:endParaRPr lang="en-IN"/>
          </a:p>
        </p:txBody>
      </p:sp>
    </p:spTree>
    <p:extLst>
      <p:ext uri="{BB962C8B-B14F-4D97-AF65-F5344CB8AC3E}">
        <p14:creationId xmlns:p14="http://schemas.microsoft.com/office/powerpoint/2010/main" val="83820139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20000" y="1825625"/>
            <a:ext cx="5025216"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319840" y="1825625"/>
            <a:ext cx="503396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D1E152FA-3FB6-4C77-A213-3700F2E75990}" type="datetimeFigureOut">
              <a:rPr lang="en-IN" smtClean="0"/>
              <a:t>29-07-2024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968A685E-F600-4D05-BC54-0B4948499899}" type="slidenum">
              <a:rPr lang="en-IN" smtClean="0"/>
              <a:t>‹#›</a:t>
            </a:fld>
            <a:endParaRPr lang="en-IN"/>
          </a:p>
        </p:txBody>
      </p:sp>
    </p:spTree>
    <p:extLst>
      <p:ext uri="{BB962C8B-B14F-4D97-AF65-F5344CB8AC3E}">
        <p14:creationId xmlns:p14="http://schemas.microsoft.com/office/powerpoint/2010/main" val="1864854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1120000" y="1681163"/>
            <a:ext cx="5025216" cy="823912"/>
          </a:xfrm>
        </p:spPr>
        <p:txBody>
          <a:bodyPr anchor="b"/>
          <a:lstStyle>
            <a:lvl1pPr marL="0" indent="0">
              <a:buNone/>
              <a:defRPr sz="2400" b="0">
                <a:gradFill>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gra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20000" y="2505075"/>
            <a:ext cx="5025216"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319840" y="1681163"/>
            <a:ext cx="5035548" cy="823912"/>
          </a:xfrm>
        </p:spPr>
        <p:txBody>
          <a:bodyPr vert="horz" lIns="91440" tIns="45720" rIns="91440" bIns="45720" rtlCol="0" anchor="b">
            <a:normAutofit/>
          </a:bodyPr>
          <a:lstStyle>
            <a:lvl1pPr>
              <a:buNone/>
              <a:defRPr lang="en-US" sz="2400" b="0">
                <a:gradFill>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gradFill>
              </a:defRPr>
            </a:lvl1pPr>
          </a:lstStyle>
          <a:p>
            <a:pPr marL="0" lvl="0" indent="0">
              <a:buNone/>
            </a:pPr>
            <a:r>
              <a:rPr lang="en-US"/>
              <a:t>Click to edit Master text styles</a:t>
            </a:r>
          </a:p>
        </p:txBody>
      </p:sp>
      <p:sp>
        <p:nvSpPr>
          <p:cNvPr id="6" name="Content Placeholder 5"/>
          <p:cNvSpPr>
            <a:spLocks noGrp="1"/>
          </p:cNvSpPr>
          <p:nvPr>
            <p:ph sz="quarter" idx="4"/>
          </p:nvPr>
        </p:nvSpPr>
        <p:spPr>
          <a:xfrm>
            <a:off x="6319840" y="2505075"/>
            <a:ext cx="503554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D1E152FA-3FB6-4C77-A213-3700F2E75990}" type="datetimeFigureOut">
              <a:rPr lang="en-IN" smtClean="0"/>
              <a:t>29-07-2024</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968A685E-F600-4D05-BC54-0B4948499899}" type="slidenum">
              <a:rPr lang="en-IN" smtClean="0"/>
              <a:t>‹#›</a:t>
            </a:fld>
            <a:endParaRPr lang="en-IN"/>
          </a:p>
        </p:txBody>
      </p:sp>
    </p:spTree>
    <p:extLst>
      <p:ext uri="{BB962C8B-B14F-4D97-AF65-F5344CB8AC3E}">
        <p14:creationId xmlns:p14="http://schemas.microsoft.com/office/powerpoint/2010/main" val="403352875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D1E152FA-3FB6-4C77-A213-3700F2E75990}" type="datetimeFigureOut">
              <a:rPr lang="en-IN" smtClean="0"/>
              <a:t>29-07-2024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968A685E-F600-4D05-BC54-0B4948499899}" type="slidenum">
              <a:rPr lang="en-IN" smtClean="0"/>
              <a:t>‹#›</a:t>
            </a:fld>
            <a:endParaRPr lang="en-IN"/>
          </a:p>
        </p:txBody>
      </p:sp>
    </p:spTree>
    <p:extLst>
      <p:ext uri="{BB962C8B-B14F-4D97-AF65-F5344CB8AC3E}">
        <p14:creationId xmlns:p14="http://schemas.microsoft.com/office/powerpoint/2010/main" val="127928697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1E152FA-3FB6-4C77-A213-3700F2E75990}" type="datetimeFigureOut">
              <a:rPr lang="en-IN" smtClean="0"/>
              <a:t>29-07-2024</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968A685E-F600-4D05-BC54-0B4948499899}" type="slidenum">
              <a:rPr lang="en-IN" smtClean="0"/>
              <a:t>‹#›</a:t>
            </a:fld>
            <a:endParaRPr lang="en-IN"/>
          </a:p>
        </p:txBody>
      </p:sp>
    </p:spTree>
    <p:extLst>
      <p:ext uri="{BB962C8B-B14F-4D97-AF65-F5344CB8AC3E}">
        <p14:creationId xmlns:p14="http://schemas.microsoft.com/office/powerpoint/2010/main" val="140075538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20000" y="2057400"/>
            <a:ext cx="3652025" cy="3811588"/>
          </a:xfrm>
        </p:spPr>
        <p:txBody>
          <a:bodyPr/>
          <a:lstStyle>
            <a:lvl1pPr marL="0" indent="0">
              <a:buNone/>
              <a:defRPr sz="1600">
                <a:gradFill>
                  <a:gsLst>
                    <a:gs pos="15000">
                      <a:schemeClr val="tx2"/>
                    </a:gs>
                    <a:gs pos="73000">
                      <a:schemeClr val="tx2">
                        <a:lumMod val="60000"/>
                        <a:lumOff val="40000"/>
                      </a:schemeClr>
                    </a:gs>
                    <a:gs pos="0">
                      <a:schemeClr val="tx1"/>
                    </a:gs>
                    <a:gs pos="100000">
                      <a:schemeClr val="tx2">
                        <a:lumMod val="0"/>
                        <a:lumOff val="100000"/>
                      </a:schemeClr>
                    </a:gs>
                  </a:gsLst>
                  <a:lin ang="16200000" scaled="1"/>
                </a:gra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D1E152FA-3FB6-4C77-A213-3700F2E75990}" type="datetimeFigureOut">
              <a:rPr lang="en-IN" smtClean="0"/>
              <a:t>29-07-2024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968A685E-F600-4D05-BC54-0B4948499899}" type="slidenum">
              <a:rPr lang="en-IN" smtClean="0"/>
              <a:t>‹#›</a:t>
            </a:fld>
            <a:endParaRPr lang="en-IN"/>
          </a:p>
        </p:txBody>
      </p:sp>
    </p:spTree>
    <p:extLst>
      <p:ext uri="{BB962C8B-B14F-4D97-AF65-F5344CB8AC3E}">
        <p14:creationId xmlns:p14="http://schemas.microsoft.com/office/powerpoint/2010/main" val="286028921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120000" y="2057400"/>
            <a:ext cx="3652025" cy="3811588"/>
          </a:xfrm>
        </p:spPr>
        <p:txBody>
          <a:bodyPr/>
          <a:lstStyle>
            <a:lvl1pPr marL="0" indent="0">
              <a:buNone/>
              <a:defRPr sz="1600">
                <a:gradFill>
                  <a:gsLst>
                    <a:gs pos="15000">
                      <a:schemeClr val="tx2"/>
                    </a:gs>
                    <a:gs pos="73000">
                      <a:schemeClr val="tx2">
                        <a:lumMod val="60000"/>
                        <a:lumOff val="40000"/>
                      </a:schemeClr>
                    </a:gs>
                    <a:gs pos="0">
                      <a:schemeClr val="tx1"/>
                    </a:gs>
                    <a:gs pos="100000">
                      <a:schemeClr val="tx2">
                        <a:lumMod val="0"/>
                        <a:lumOff val="100000"/>
                      </a:schemeClr>
                    </a:gs>
                  </a:gsLst>
                  <a:lin ang="16200000" scaled="1"/>
                </a:gra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D1E152FA-3FB6-4C77-A213-3700F2E75990}" type="datetimeFigureOut">
              <a:rPr lang="en-IN" smtClean="0"/>
              <a:t>29-07-2024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968A685E-F600-4D05-BC54-0B4948499899}" type="slidenum">
              <a:rPr lang="en-IN" smtClean="0"/>
              <a:t>‹#›</a:t>
            </a:fld>
            <a:endParaRPr lang="en-IN"/>
          </a:p>
        </p:txBody>
      </p:sp>
    </p:spTree>
    <p:extLst>
      <p:ext uri="{BB962C8B-B14F-4D97-AF65-F5344CB8AC3E}">
        <p14:creationId xmlns:p14="http://schemas.microsoft.com/office/powerpoint/2010/main" val="76692937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367160"/>
            <a:ext cx="10515600" cy="819355"/>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839788" y="987425"/>
            <a:ext cx="10515600" cy="337973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5186516"/>
            <a:ext cx="10514012" cy="682472"/>
          </a:xfrm>
        </p:spPr>
        <p:txBody>
          <a:bodyPr/>
          <a:lstStyle>
            <a:lvl1pPr marL="0" indent="0">
              <a:buNone/>
              <a:defRPr sz="1600">
                <a:gradFill>
                  <a:gsLst>
                    <a:gs pos="15000">
                      <a:schemeClr val="tx2"/>
                    </a:gs>
                    <a:gs pos="73000">
                      <a:schemeClr val="tx2">
                        <a:lumMod val="60000"/>
                        <a:lumOff val="40000"/>
                      </a:schemeClr>
                    </a:gs>
                    <a:gs pos="0">
                      <a:schemeClr val="tx1"/>
                    </a:gs>
                    <a:gs pos="100000">
                      <a:schemeClr val="tx2">
                        <a:lumMod val="0"/>
                        <a:lumOff val="100000"/>
                      </a:schemeClr>
                    </a:gs>
                  </a:gsLst>
                  <a:lin ang="16200000" scaled="1"/>
                </a:gra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D1E152FA-3FB6-4C77-A213-3700F2E75990}" type="datetimeFigureOut">
              <a:rPr lang="en-IN" smtClean="0"/>
              <a:t>29-07-2024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968A685E-F600-4D05-BC54-0B4948499899}" type="slidenum">
              <a:rPr lang="en-IN" smtClean="0"/>
              <a:t>‹#›</a:t>
            </a:fld>
            <a:endParaRPr lang="en-IN"/>
          </a:p>
        </p:txBody>
      </p:sp>
    </p:spTree>
    <p:extLst>
      <p:ext uri="{BB962C8B-B14F-4D97-AF65-F5344CB8AC3E}">
        <p14:creationId xmlns:p14="http://schemas.microsoft.com/office/powerpoint/2010/main" val="5474524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3534344"/>
          </a:xfrm>
        </p:spPr>
        <p:txBody>
          <a:bodyPr anchor="ctr"/>
          <a:lstStyle>
            <a:lvl1pP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839788" y="4489399"/>
            <a:ext cx="10514012" cy="1501826"/>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D1E152FA-3FB6-4C77-A213-3700F2E75990}" type="datetimeFigureOut">
              <a:rPr lang="en-IN" smtClean="0"/>
              <a:t>29-07-2024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968A685E-F600-4D05-BC54-0B4948499899}" type="slidenum">
              <a:rPr lang="en-IN" smtClean="0"/>
              <a:t>‹#›</a:t>
            </a:fld>
            <a:endParaRPr lang="en-IN"/>
          </a:p>
        </p:txBody>
      </p:sp>
    </p:spTree>
    <p:extLst>
      <p:ext uri="{BB962C8B-B14F-4D97-AF65-F5344CB8AC3E}">
        <p14:creationId xmlns:p14="http://schemas.microsoft.com/office/powerpoint/2010/main" val="142467653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2" y="365125"/>
            <a:ext cx="9302752" cy="2992904"/>
          </a:xfrm>
        </p:spPr>
        <p:txBody>
          <a:bodyPr anchor="ctr"/>
          <a:lstStyle>
            <a:lvl1pPr>
              <a:defRPr sz="4400"/>
            </a:lvl1pPr>
          </a:lstStyle>
          <a:p>
            <a:r>
              <a:rPr lang="en-US"/>
              <a:t>Click to edit Master title style</a:t>
            </a:r>
            <a:endParaRPr lang="en-US" dirty="0"/>
          </a:p>
        </p:txBody>
      </p:sp>
      <p:sp>
        <p:nvSpPr>
          <p:cNvPr id="12" name="Text Placeholder 3"/>
          <p:cNvSpPr>
            <a:spLocks noGrp="1"/>
          </p:cNvSpPr>
          <p:nvPr>
            <p:ph type="body" sz="half" idx="13"/>
          </p:nvPr>
        </p:nvSpPr>
        <p:spPr>
          <a:xfrm>
            <a:off x="1720644" y="3365557"/>
            <a:ext cx="8752299" cy="54896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4" name="Text Placeholder 3"/>
          <p:cNvSpPr>
            <a:spLocks noGrp="1"/>
          </p:cNvSpPr>
          <p:nvPr>
            <p:ph type="body" sz="half" idx="2"/>
          </p:nvPr>
        </p:nvSpPr>
        <p:spPr>
          <a:xfrm>
            <a:off x="838200" y="4501729"/>
            <a:ext cx="10512424" cy="1489496"/>
          </a:xfrm>
        </p:spPr>
        <p:txBody>
          <a:bodyPr anchor="ct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D1E152FA-3FB6-4C77-A213-3700F2E75990}" type="datetimeFigureOut">
              <a:rPr lang="en-IN" smtClean="0"/>
              <a:t>29-07-2024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968A685E-F600-4D05-BC54-0B4948499899}" type="slidenum">
              <a:rPr lang="en-IN" smtClean="0"/>
              <a:t>‹#›</a:t>
            </a:fld>
            <a:endParaRPr lang="en-IN"/>
          </a:p>
        </p:txBody>
      </p:sp>
      <p:sp>
        <p:nvSpPr>
          <p:cNvPr id="9" name="TextBox 8"/>
          <p:cNvSpPr txBox="1"/>
          <p:nvPr/>
        </p:nvSpPr>
        <p:spPr>
          <a:xfrm>
            <a:off x="1111044" y="786824"/>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0" name="TextBox 9"/>
          <p:cNvSpPr txBox="1"/>
          <p:nvPr/>
        </p:nvSpPr>
        <p:spPr>
          <a:xfrm>
            <a:off x="10437812"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329209997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839788" y="2326967"/>
            <a:ext cx="10515600" cy="2511835"/>
          </a:xfrm>
        </p:spPr>
        <p:txBody>
          <a:bodyPr anchor="b">
            <a:normAutofit/>
          </a:bodyPr>
          <a:lstStyle>
            <a:lvl1pPr>
              <a:defRPr sz="5400"/>
            </a:lvl1pPr>
          </a:lstStyle>
          <a:p>
            <a:r>
              <a:rPr lang="en-US"/>
              <a:t>Click to edit Master title style</a:t>
            </a:r>
            <a:endParaRPr lang="en-US" dirty="0"/>
          </a:p>
        </p:txBody>
      </p:sp>
      <p:sp>
        <p:nvSpPr>
          <p:cNvPr id="4" name="Text Placeholder 3"/>
          <p:cNvSpPr>
            <a:spLocks noGrp="1"/>
          </p:cNvSpPr>
          <p:nvPr>
            <p:ph type="body" sz="half" idx="2"/>
          </p:nvPr>
        </p:nvSpPr>
        <p:spPr>
          <a:xfrm>
            <a:off x="839788" y="4850581"/>
            <a:ext cx="10514012" cy="1140644"/>
          </a:xfrm>
        </p:spPr>
        <p:txBody>
          <a:bodyPr anchor="t"/>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D1E152FA-3FB6-4C77-A213-3700F2E75990}" type="datetimeFigureOut">
              <a:rPr lang="en-IN" smtClean="0"/>
              <a:t>29-07-2024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968A685E-F600-4D05-BC54-0B4948499899}" type="slidenum">
              <a:rPr lang="en-IN" smtClean="0"/>
              <a:t>‹#›</a:t>
            </a:fld>
            <a:endParaRPr lang="en-IN"/>
          </a:p>
        </p:txBody>
      </p:sp>
    </p:spTree>
    <p:extLst>
      <p:ext uri="{BB962C8B-B14F-4D97-AF65-F5344CB8AC3E}">
        <p14:creationId xmlns:p14="http://schemas.microsoft.com/office/powerpoint/2010/main" val="193834873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838200" y="365125"/>
            <a:ext cx="10515600" cy="1325563"/>
          </a:xfrm>
        </p:spPr>
        <p:txBody>
          <a:bodyPr/>
          <a:lstStyle/>
          <a:p>
            <a:r>
              <a:rPr lang="en-US"/>
              <a:t>Click to edit Master title style</a:t>
            </a:r>
            <a:endParaRPr lang="en-US" dirty="0"/>
          </a:p>
        </p:txBody>
      </p:sp>
      <p:sp>
        <p:nvSpPr>
          <p:cNvPr id="7" name="Text Placeholder 2"/>
          <p:cNvSpPr>
            <a:spLocks noGrp="1"/>
          </p:cNvSpPr>
          <p:nvPr>
            <p:ph type="body" idx="1"/>
          </p:nvPr>
        </p:nvSpPr>
        <p:spPr>
          <a:xfrm>
            <a:off x="1337282" y="1885950"/>
            <a:ext cx="2946866" cy="576262"/>
          </a:xfrm>
        </p:spPr>
        <p:txBody>
          <a:bodyPr anchor="b">
            <a:noAutofit/>
          </a:bodyPr>
          <a:lstStyle>
            <a:lvl1pPr marL="0" indent="0">
              <a:buNone/>
              <a:defRPr sz="2400" b="0">
                <a:gradFill>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gra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8" name="Text Placeholder 3"/>
          <p:cNvSpPr>
            <a:spLocks noGrp="1"/>
          </p:cNvSpPr>
          <p:nvPr>
            <p:ph type="body" sz="half" idx="15"/>
          </p:nvPr>
        </p:nvSpPr>
        <p:spPr>
          <a:xfrm>
            <a:off x="1356798" y="257175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9" name="Text Placeholder 4"/>
          <p:cNvSpPr>
            <a:spLocks noGrp="1"/>
          </p:cNvSpPr>
          <p:nvPr>
            <p:ph type="body" sz="quarter" idx="3"/>
          </p:nvPr>
        </p:nvSpPr>
        <p:spPr>
          <a:xfrm>
            <a:off x="4587994" y="1885950"/>
            <a:ext cx="2936241" cy="576262"/>
          </a:xfrm>
        </p:spPr>
        <p:txBody>
          <a:bodyPr vert="horz" lIns="91440" tIns="45720" rIns="91440" bIns="45720" rtlCol="0" anchor="b">
            <a:noAutofit/>
          </a:bodyPr>
          <a:lstStyle>
            <a:lvl1pPr>
              <a:buNone/>
              <a:defRPr lang="en-US" sz="2400" b="0">
                <a:gradFill>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gradFill>
              </a:defRPr>
            </a:lvl1pPr>
          </a:lstStyle>
          <a:p>
            <a:pPr marL="0" lvl="0" indent="0">
              <a:buNone/>
            </a:pPr>
            <a:r>
              <a:rPr lang="en-US"/>
              <a:t>Click to edit Master text styles</a:t>
            </a:r>
          </a:p>
        </p:txBody>
      </p:sp>
      <p:sp>
        <p:nvSpPr>
          <p:cNvPr id="10" name="Text Placeholder 3"/>
          <p:cNvSpPr>
            <a:spLocks noGrp="1"/>
          </p:cNvSpPr>
          <p:nvPr>
            <p:ph type="body" sz="half" idx="16"/>
          </p:nvPr>
        </p:nvSpPr>
        <p:spPr>
          <a:xfrm>
            <a:off x="4577441" y="257175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1" name="Text Placeholder 4"/>
          <p:cNvSpPr>
            <a:spLocks noGrp="1"/>
          </p:cNvSpPr>
          <p:nvPr>
            <p:ph type="body" sz="quarter" idx="13"/>
          </p:nvPr>
        </p:nvSpPr>
        <p:spPr>
          <a:xfrm>
            <a:off x="7829035" y="1885950"/>
            <a:ext cx="2932113" cy="576262"/>
          </a:xfrm>
        </p:spPr>
        <p:txBody>
          <a:bodyPr vert="horz" lIns="91440" tIns="45720" rIns="91440" bIns="45720" rtlCol="0" anchor="b">
            <a:noAutofit/>
          </a:bodyPr>
          <a:lstStyle>
            <a:lvl1pPr>
              <a:buNone/>
              <a:defRPr lang="en-US" sz="2400" b="0" dirty="0">
                <a:gradFill>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gradFill>
              </a:defRPr>
            </a:lvl1pPr>
          </a:lstStyle>
          <a:p>
            <a:pPr marL="0" lvl="0" indent="0">
              <a:buNone/>
            </a:pPr>
            <a:r>
              <a:rPr lang="en-US"/>
              <a:t>Click to edit Master text styles</a:t>
            </a:r>
          </a:p>
        </p:txBody>
      </p:sp>
      <p:sp>
        <p:nvSpPr>
          <p:cNvPr id="12" name="Text Placeholder 3"/>
          <p:cNvSpPr>
            <a:spLocks noGrp="1"/>
          </p:cNvSpPr>
          <p:nvPr>
            <p:ph type="body" sz="half" idx="17"/>
          </p:nvPr>
        </p:nvSpPr>
        <p:spPr>
          <a:xfrm>
            <a:off x="7829035" y="257175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D1E152FA-3FB6-4C77-A213-3700F2E75990}" type="datetimeFigureOut">
              <a:rPr lang="en-IN" smtClean="0"/>
              <a:t>29-07-2024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968A685E-F600-4D05-BC54-0B4948499899}" type="slidenum">
              <a:rPr lang="en-IN" smtClean="0"/>
              <a:t>‹#›</a:t>
            </a:fld>
            <a:endParaRPr lang="en-IN"/>
          </a:p>
        </p:txBody>
      </p:sp>
    </p:spTree>
    <p:extLst>
      <p:ext uri="{BB962C8B-B14F-4D97-AF65-F5344CB8AC3E}">
        <p14:creationId xmlns:p14="http://schemas.microsoft.com/office/powerpoint/2010/main" val="349044877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838200" y="365125"/>
            <a:ext cx="10515600" cy="1325563"/>
          </a:xfrm>
        </p:spPr>
        <p:txBody>
          <a:bodyPr/>
          <a:lstStyle/>
          <a:p>
            <a:r>
              <a:rPr lang="en-US"/>
              <a:t>Click to edit Master title style</a:t>
            </a:r>
            <a:endParaRPr lang="en-US" dirty="0"/>
          </a:p>
        </p:txBody>
      </p:sp>
      <p:sp>
        <p:nvSpPr>
          <p:cNvPr id="19" name="Text Placeholder 2"/>
          <p:cNvSpPr>
            <a:spLocks noGrp="1"/>
          </p:cNvSpPr>
          <p:nvPr>
            <p:ph type="body" idx="1"/>
          </p:nvPr>
        </p:nvSpPr>
        <p:spPr>
          <a:xfrm>
            <a:off x="1332085" y="4297503"/>
            <a:ext cx="2940050" cy="576262"/>
          </a:xfrm>
        </p:spPr>
        <p:txBody>
          <a:bodyPr anchor="b">
            <a:noAutofit/>
          </a:bodyPr>
          <a:lstStyle>
            <a:lvl1pPr marL="0" indent="0">
              <a:buNone/>
              <a:defRPr sz="2400" b="0">
                <a:gradFill>
                  <a:gsLst>
                    <a:gs pos="34000">
                      <a:schemeClr val="tx1">
                        <a:lumMod val="93000"/>
                      </a:schemeClr>
                    </a:gs>
                    <a:gs pos="0">
                      <a:schemeClr val="bg1">
                        <a:lumMod val="41000"/>
                        <a:lumOff val="59000"/>
                      </a:schemeClr>
                    </a:gs>
                    <a:gs pos="100000">
                      <a:schemeClr val="tx2">
                        <a:lumMod val="0"/>
                        <a:lumOff val="100000"/>
                      </a:schemeClr>
                    </a:gs>
                  </a:gsLst>
                  <a:lin ang="4800000" scaled="0"/>
                </a:gra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Picture Placeholder 2"/>
          <p:cNvSpPr>
            <a:spLocks noGrp="1" noChangeAspect="1"/>
          </p:cNvSpPr>
          <p:nvPr>
            <p:ph type="pic" idx="15"/>
          </p:nvPr>
        </p:nvSpPr>
        <p:spPr>
          <a:xfrm>
            <a:off x="1332085" y="2256354"/>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1" name="Text Placeholder 3"/>
          <p:cNvSpPr>
            <a:spLocks noGrp="1"/>
          </p:cNvSpPr>
          <p:nvPr>
            <p:ph type="body" sz="half" idx="18"/>
          </p:nvPr>
        </p:nvSpPr>
        <p:spPr>
          <a:xfrm>
            <a:off x="1332085" y="4873765"/>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2" name="Text Placeholder 4"/>
          <p:cNvSpPr>
            <a:spLocks noGrp="1"/>
          </p:cNvSpPr>
          <p:nvPr>
            <p:ph type="body" sz="quarter" idx="3"/>
          </p:nvPr>
        </p:nvSpPr>
        <p:spPr>
          <a:xfrm>
            <a:off x="4568997" y="4297503"/>
            <a:ext cx="2930525" cy="576262"/>
          </a:xfrm>
        </p:spPr>
        <p:txBody>
          <a:bodyPr anchor="b">
            <a:noAutofit/>
          </a:bodyPr>
          <a:lstStyle>
            <a:lvl1pPr marL="0" indent="0">
              <a:buNone/>
              <a:defRPr sz="2400" b="0">
                <a:gradFill>
                  <a:gsLst>
                    <a:gs pos="34000">
                      <a:schemeClr val="tx1">
                        <a:lumMod val="93000"/>
                      </a:schemeClr>
                    </a:gs>
                    <a:gs pos="0">
                      <a:schemeClr val="bg1">
                        <a:lumMod val="41000"/>
                        <a:lumOff val="59000"/>
                      </a:schemeClr>
                    </a:gs>
                    <a:gs pos="100000">
                      <a:schemeClr val="tx2">
                        <a:lumMod val="0"/>
                        <a:lumOff val="100000"/>
                      </a:schemeClr>
                    </a:gs>
                  </a:gsLst>
                  <a:lin ang="4800000" scaled="0"/>
                </a:gra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3" name="Picture Placeholder 2"/>
          <p:cNvSpPr>
            <a:spLocks noGrp="1" noChangeAspect="1"/>
          </p:cNvSpPr>
          <p:nvPr>
            <p:ph type="pic" idx="21"/>
          </p:nvPr>
        </p:nvSpPr>
        <p:spPr>
          <a:xfrm>
            <a:off x="4568996" y="2256354"/>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19"/>
          </p:nvPr>
        </p:nvSpPr>
        <p:spPr>
          <a:xfrm>
            <a:off x="4567644" y="4873764"/>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5" name="Text Placeholder 4"/>
          <p:cNvSpPr>
            <a:spLocks noGrp="1"/>
          </p:cNvSpPr>
          <p:nvPr>
            <p:ph type="body" sz="quarter" idx="13"/>
          </p:nvPr>
        </p:nvSpPr>
        <p:spPr>
          <a:xfrm>
            <a:off x="7804322" y="4297503"/>
            <a:ext cx="2932113" cy="576262"/>
          </a:xfrm>
        </p:spPr>
        <p:txBody>
          <a:bodyPr anchor="b">
            <a:noAutofit/>
          </a:bodyPr>
          <a:lstStyle>
            <a:lvl1pPr marL="0" indent="0">
              <a:buNone/>
              <a:defRPr sz="2400" b="0">
                <a:gradFill>
                  <a:gsLst>
                    <a:gs pos="34000">
                      <a:schemeClr val="tx1">
                        <a:lumMod val="93000"/>
                      </a:schemeClr>
                    </a:gs>
                    <a:gs pos="0">
                      <a:schemeClr val="bg1">
                        <a:lumMod val="41000"/>
                        <a:lumOff val="59000"/>
                      </a:schemeClr>
                    </a:gs>
                    <a:gs pos="100000">
                      <a:schemeClr val="tx2">
                        <a:lumMod val="0"/>
                        <a:lumOff val="100000"/>
                      </a:schemeClr>
                    </a:gs>
                  </a:gsLst>
                  <a:lin ang="4800000" scaled="0"/>
                </a:gra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6" name="Picture Placeholder 2"/>
          <p:cNvSpPr>
            <a:spLocks noGrp="1" noChangeAspect="1"/>
          </p:cNvSpPr>
          <p:nvPr>
            <p:ph type="pic" idx="22"/>
          </p:nvPr>
        </p:nvSpPr>
        <p:spPr>
          <a:xfrm>
            <a:off x="7804321" y="2256354"/>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7" name="Text Placeholder 3"/>
          <p:cNvSpPr>
            <a:spLocks noGrp="1"/>
          </p:cNvSpPr>
          <p:nvPr>
            <p:ph type="body" sz="half" idx="20"/>
          </p:nvPr>
        </p:nvSpPr>
        <p:spPr>
          <a:xfrm>
            <a:off x="7804197" y="4873762"/>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D1E152FA-3FB6-4C77-A213-3700F2E75990}" type="datetimeFigureOut">
              <a:rPr lang="en-IN" smtClean="0"/>
              <a:t>29-07-2024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968A685E-F600-4D05-BC54-0B4948499899}" type="slidenum">
              <a:rPr lang="en-IN" smtClean="0"/>
              <a:t>‹#›</a:t>
            </a:fld>
            <a:endParaRPr lang="en-IN"/>
          </a:p>
        </p:txBody>
      </p:sp>
    </p:spTree>
    <p:extLst>
      <p:ext uri="{BB962C8B-B14F-4D97-AF65-F5344CB8AC3E}">
        <p14:creationId xmlns:p14="http://schemas.microsoft.com/office/powerpoint/2010/main" val="133981236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1E152FA-3FB6-4C77-A213-3700F2E75990}" type="datetimeFigureOut">
              <a:rPr lang="en-IN" smtClean="0"/>
              <a:t>29-07-2024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968A685E-F600-4D05-BC54-0B4948499899}" type="slidenum">
              <a:rPr lang="en-IN" smtClean="0"/>
              <a:t>‹#›</a:t>
            </a:fld>
            <a:endParaRPr lang="en-IN"/>
          </a:p>
        </p:txBody>
      </p:sp>
    </p:spTree>
    <p:extLst>
      <p:ext uri="{BB962C8B-B14F-4D97-AF65-F5344CB8AC3E}">
        <p14:creationId xmlns:p14="http://schemas.microsoft.com/office/powerpoint/2010/main" val="199944114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1E152FA-3FB6-4C77-A213-3700F2E75990}" type="datetimeFigureOut">
              <a:rPr lang="en-IN" smtClean="0"/>
              <a:t>29-07-2024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968A685E-F600-4D05-BC54-0B4948499899}" type="slidenum">
              <a:rPr lang="en-IN" smtClean="0"/>
              <a:t>‹#›</a:t>
            </a:fld>
            <a:endParaRPr lang="en-IN"/>
          </a:p>
        </p:txBody>
      </p:sp>
    </p:spTree>
    <p:extLst>
      <p:ext uri="{BB962C8B-B14F-4D97-AF65-F5344CB8AC3E}">
        <p14:creationId xmlns:p14="http://schemas.microsoft.com/office/powerpoint/2010/main" val="225680009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120000" y="1825625"/>
            <a:ext cx="102338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gradFill flip="none" rotWithShape="1">
                  <a:gsLst>
                    <a:gs pos="28000">
                      <a:schemeClr val="tx1">
                        <a:lumMod val="93000"/>
                      </a:schemeClr>
                    </a:gs>
                    <a:gs pos="0">
                      <a:schemeClr val="bg1">
                        <a:lumMod val="38000"/>
                        <a:lumOff val="62000"/>
                      </a:schemeClr>
                    </a:gs>
                    <a:gs pos="100000">
                      <a:schemeClr val="tx2">
                        <a:lumMod val="0"/>
                        <a:lumOff val="100000"/>
                      </a:schemeClr>
                    </a:gs>
                  </a:gsLst>
                  <a:lin ang="5400000" scaled="1"/>
                  <a:tileRect/>
                </a:gradFill>
              </a:defRPr>
            </a:lvl1pPr>
          </a:lstStyle>
          <a:p>
            <a:fld id="{D1E152FA-3FB6-4C77-A213-3700F2E75990}" type="datetimeFigureOut">
              <a:rPr lang="en-IN" smtClean="0"/>
              <a:t>29-07-2024</a:t>
            </a:fld>
            <a:endParaRPr lang="en-IN"/>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gradFill flip="none" rotWithShape="1">
                  <a:gsLst>
                    <a:gs pos="28000">
                      <a:schemeClr val="tx1">
                        <a:lumMod val="93000"/>
                      </a:schemeClr>
                    </a:gs>
                    <a:gs pos="0">
                      <a:schemeClr val="bg1">
                        <a:lumMod val="38000"/>
                        <a:lumOff val="62000"/>
                      </a:schemeClr>
                    </a:gs>
                    <a:gs pos="100000">
                      <a:schemeClr val="tx2">
                        <a:lumMod val="0"/>
                        <a:lumOff val="100000"/>
                      </a:schemeClr>
                    </a:gs>
                  </a:gsLst>
                  <a:lin ang="5400000" scaled="1"/>
                  <a:tileRect/>
                </a:gradFill>
              </a:defRPr>
            </a:lvl1pPr>
          </a:lstStyle>
          <a:p>
            <a:endParaRPr lang="en-IN"/>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gradFill flip="none" rotWithShape="1">
                  <a:gsLst>
                    <a:gs pos="28000">
                      <a:schemeClr val="tx1">
                        <a:lumMod val="93000"/>
                      </a:schemeClr>
                    </a:gs>
                    <a:gs pos="0">
                      <a:schemeClr val="bg1">
                        <a:lumMod val="38000"/>
                        <a:lumOff val="62000"/>
                      </a:schemeClr>
                    </a:gs>
                    <a:gs pos="100000">
                      <a:schemeClr val="tx2">
                        <a:lumMod val="0"/>
                        <a:lumOff val="100000"/>
                      </a:schemeClr>
                    </a:gs>
                  </a:gsLst>
                  <a:lin ang="5400000" scaled="1"/>
                  <a:tileRect/>
                </a:gradFill>
              </a:defRPr>
            </a:lvl1pPr>
          </a:lstStyle>
          <a:p>
            <a:fld id="{968A685E-F600-4D05-BC54-0B4948499899}" type="slidenum">
              <a:rPr lang="en-IN" smtClean="0"/>
              <a:t>‹#›</a:t>
            </a:fld>
            <a:endParaRPr lang="en-IN"/>
          </a:p>
        </p:txBody>
      </p:sp>
    </p:spTree>
    <p:extLst>
      <p:ext uri="{BB962C8B-B14F-4D97-AF65-F5344CB8AC3E}">
        <p14:creationId xmlns:p14="http://schemas.microsoft.com/office/powerpoint/2010/main" val="2038576373"/>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l" defTabSz="914400" rtl="0" eaLnBrk="1" latinLnBrk="0" hangingPunct="1">
        <a:lnSpc>
          <a:spcPct val="90000"/>
        </a:lnSpc>
        <a:spcBef>
          <a:spcPct val="0"/>
        </a:spcBef>
        <a:buNone/>
        <a:defRPr sz="5400" b="0" kern="1200">
          <a:gradFill flip="none" rotWithShape="1">
            <a:gsLst>
              <a:gs pos="28000">
                <a:schemeClr val="tx1">
                  <a:lumMod val="93000"/>
                </a:schemeClr>
              </a:gs>
              <a:gs pos="0">
                <a:schemeClr val="bg1">
                  <a:lumMod val="25000"/>
                  <a:lumOff val="75000"/>
                </a:schemeClr>
              </a:gs>
              <a:gs pos="100000">
                <a:schemeClr val="tx2">
                  <a:lumMod val="0"/>
                  <a:lumOff val="100000"/>
                </a:schemeClr>
              </a:gs>
            </a:gsLst>
            <a:lin ang="4800000" scaled="0"/>
            <a:tileRect/>
          </a:gra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gradFill>
            <a:gsLst>
              <a:gs pos="34000">
                <a:schemeClr val="tx1">
                  <a:lumMod val="93000"/>
                </a:schemeClr>
              </a:gs>
              <a:gs pos="0">
                <a:schemeClr val="bg1">
                  <a:lumMod val="25000"/>
                  <a:lumOff val="75000"/>
                </a:schemeClr>
              </a:gs>
              <a:gs pos="100000">
                <a:schemeClr val="tx2">
                  <a:lumMod val="0"/>
                  <a:lumOff val="100000"/>
                </a:schemeClr>
              </a:gs>
            </a:gsLst>
            <a:lin ang="4800000" scaled="0"/>
          </a:gra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gradFill>
            <a:gsLst>
              <a:gs pos="34000">
                <a:schemeClr val="tx1">
                  <a:lumMod val="93000"/>
                </a:schemeClr>
              </a:gs>
              <a:gs pos="0">
                <a:schemeClr val="bg1">
                  <a:lumMod val="25000"/>
                  <a:lumOff val="75000"/>
                </a:schemeClr>
              </a:gs>
              <a:gs pos="100000">
                <a:schemeClr val="tx2">
                  <a:lumMod val="0"/>
                  <a:lumOff val="100000"/>
                </a:schemeClr>
              </a:gs>
            </a:gsLst>
            <a:lin ang="4800000" scaled="0"/>
          </a:gra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gradFill>
            <a:gsLst>
              <a:gs pos="34000">
                <a:schemeClr val="tx1">
                  <a:lumMod val="93000"/>
                </a:schemeClr>
              </a:gs>
              <a:gs pos="0">
                <a:schemeClr val="bg1">
                  <a:lumMod val="25000"/>
                  <a:lumOff val="75000"/>
                </a:schemeClr>
              </a:gs>
              <a:gs pos="100000">
                <a:schemeClr val="tx2">
                  <a:lumMod val="0"/>
                  <a:lumOff val="100000"/>
                </a:schemeClr>
              </a:gs>
            </a:gsLst>
            <a:lin ang="4800000" scaled="0"/>
          </a:gra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gradFill>
            <a:gsLst>
              <a:gs pos="34000">
                <a:schemeClr val="tx1">
                  <a:lumMod val="93000"/>
                </a:schemeClr>
              </a:gs>
              <a:gs pos="0">
                <a:schemeClr val="bg1">
                  <a:lumMod val="25000"/>
                  <a:lumOff val="75000"/>
                </a:schemeClr>
              </a:gs>
              <a:gs pos="100000">
                <a:schemeClr val="tx2">
                  <a:lumMod val="0"/>
                  <a:lumOff val="100000"/>
                </a:schemeClr>
              </a:gs>
            </a:gsLst>
            <a:lin ang="4800000" scaled="0"/>
          </a:gra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gradFill>
            <a:gsLst>
              <a:gs pos="34000">
                <a:schemeClr val="tx1">
                  <a:lumMod val="93000"/>
                </a:schemeClr>
              </a:gs>
              <a:gs pos="0">
                <a:schemeClr val="bg1">
                  <a:lumMod val="25000"/>
                  <a:lumOff val="75000"/>
                </a:schemeClr>
              </a:gs>
              <a:gs pos="100000">
                <a:schemeClr val="tx2">
                  <a:lumMod val="0"/>
                  <a:lumOff val="100000"/>
                </a:schemeClr>
              </a:gs>
            </a:gsLst>
            <a:lin ang="4800000" scaled="0"/>
          </a:gra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hyperlink" Target="https://www.trawex.com/car-aggregators.php" TargetMode="External"/><Relationship Id="rId2" Type="http://schemas.openxmlformats.org/officeDocument/2006/relationships/image" Target="../media/image2.png"/><Relationship Id="rId1" Type="http://schemas.openxmlformats.org/officeDocument/2006/relationships/slideLayout" Target="../slideLayouts/slideLayout1.xml"/><Relationship Id="rId5" Type="http://schemas.openxmlformats.org/officeDocument/2006/relationships/hyperlink" Target="https://www.trawex.com/car-rental-system.php" TargetMode="External"/><Relationship Id="rId4" Type="http://schemas.openxmlformats.org/officeDocument/2006/relationships/hyperlink" Target="https://www.trawex.com/car-rental-api.php" TargetMode="External"/></Relationships>
</file>

<file path=ppt/slides/_rels/slide3.xml.rels><?xml version="1.0" encoding="UTF-8" standalone="yes"?>
<Relationships xmlns="http://schemas.openxmlformats.org/package/2006/relationships"><Relationship Id="rId8" Type="http://schemas.openxmlformats.org/officeDocument/2006/relationships/hyperlink" Target="https://www.trawex.com/car-crs.php" TargetMode="External"/><Relationship Id="rId3" Type="http://schemas.openxmlformats.org/officeDocument/2006/relationships/hyperlink" Target="https://www.trawex.com/car-booking-software.php" TargetMode="External"/><Relationship Id="rId7" Type="http://schemas.openxmlformats.org/officeDocument/2006/relationships/hyperlink" Target="https://www.trawex.com/car-hire-booking-engine.php" TargetMode="External"/><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hyperlink" Target="https://www.trawex.com/holiday-cars.php" TargetMode="External"/><Relationship Id="rId5" Type="http://schemas.openxmlformats.org/officeDocument/2006/relationships/hyperlink" Target="https://www.a2zbookmarking.com/?bmDomain=www.trawex.com/" TargetMode="External"/><Relationship Id="rId4" Type="http://schemas.openxmlformats.org/officeDocument/2006/relationships/hyperlink" Target="https://www.trawex.com/car-rental-software.php" TargetMode="External"/></Relationships>
</file>

<file path=ppt/slides/_rels/slide4.xml.rels><?xml version="1.0" encoding="UTF-8" standalone="yes"?>
<Relationships xmlns="http://schemas.openxmlformats.org/package/2006/relationships"><Relationship Id="rId3" Type="http://schemas.openxmlformats.org/officeDocument/2006/relationships/hyperlink" Target="https://www.trawex.com/best-car-rental-software.php" TargetMode="External"/><Relationship Id="rId2" Type="http://schemas.openxmlformats.org/officeDocument/2006/relationships/image" Target="../media/image2.png"/><Relationship Id="rId1" Type="http://schemas.openxmlformats.org/officeDocument/2006/relationships/slideLayout" Target="../slideLayouts/slideLayout1.xml"/><Relationship Id="rId5" Type="http://schemas.openxmlformats.org/officeDocument/2006/relationships/hyperlink" Target="https://www.trawex.com/car-api.php" TargetMode="External"/><Relationship Id="rId4" Type="http://schemas.openxmlformats.org/officeDocument/2006/relationships/hyperlink" Target="https://www.trawex.com/car-booking-engine.php" TargetMode="External"/></Relationships>
</file>

<file path=ppt/slides/_rels/slide5.xml.rels><?xml version="1.0" encoding="UTF-8" standalone="yes"?>
<Relationships xmlns="http://schemas.openxmlformats.org/package/2006/relationships"><Relationship Id="rId3" Type="http://schemas.openxmlformats.org/officeDocument/2006/relationships/hyperlink" Target="https://www.trawex.com/car-booking-engine.php" TargetMode="External"/><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hyperlink" Target="https://www.trawex.com/flight-api.php" TargetMode="External"/><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hyperlink" Target="https://www.trawex.com/hotel-api.php" TargetMode="Externa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hyperlink" Target="https://www.trawex.com/car-api.php" TargetMode="External"/><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hyperlink" Target="mailto:contact@trawex.com"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AB883E49-EEC2-E317-597D-7DED0667FE92}"/>
              </a:ext>
            </a:extLst>
          </p:cNvPr>
          <p:cNvSpPr txBox="1"/>
          <p:nvPr/>
        </p:nvSpPr>
        <p:spPr>
          <a:xfrm>
            <a:off x="5239405" y="145638"/>
            <a:ext cx="1792015" cy="707886"/>
          </a:xfrm>
          <a:prstGeom prst="rect">
            <a:avLst/>
          </a:prstGeom>
          <a:noFill/>
        </p:spPr>
        <p:txBody>
          <a:bodyPr wrap="square">
            <a:spAutoFit/>
          </a:bodyPr>
          <a:lstStyle/>
          <a:p>
            <a:r>
              <a:rPr lang="en-IN" sz="4000" b="1" dirty="0"/>
              <a:t>Car API</a:t>
            </a:r>
          </a:p>
        </p:txBody>
      </p:sp>
      <p:pic>
        <p:nvPicPr>
          <p:cNvPr id="7" name="Picture 6">
            <a:extLst>
              <a:ext uri="{FF2B5EF4-FFF2-40B4-BE49-F238E27FC236}">
                <a16:creationId xmlns:a16="http://schemas.microsoft.com/office/drawing/2014/main" id="{BA4CB178-7D8F-7B36-CF5C-DD0C19F09DF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98501" y="151967"/>
            <a:ext cx="2004314" cy="421961"/>
          </a:xfrm>
          <a:prstGeom prst="rect">
            <a:avLst/>
          </a:prstGeom>
        </p:spPr>
      </p:pic>
      <p:pic>
        <p:nvPicPr>
          <p:cNvPr id="9" name="Picture 8">
            <a:extLst>
              <a:ext uri="{FF2B5EF4-FFF2-40B4-BE49-F238E27FC236}">
                <a16:creationId xmlns:a16="http://schemas.microsoft.com/office/drawing/2014/main" id="{34FC78C0-16C8-2F84-FC0C-CB9B9C683C7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12643" y="1005218"/>
            <a:ext cx="10845537" cy="4811551"/>
          </a:xfrm>
          <a:prstGeom prst="rect">
            <a:avLst/>
          </a:prstGeom>
        </p:spPr>
      </p:pic>
      <p:pic>
        <p:nvPicPr>
          <p:cNvPr id="10" name="Picture 9">
            <a:extLst>
              <a:ext uri="{FF2B5EF4-FFF2-40B4-BE49-F238E27FC236}">
                <a16:creationId xmlns:a16="http://schemas.microsoft.com/office/drawing/2014/main" id="{0CCE6741-4F5E-0C69-584B-9095784C580B}"/>
              </a:ext>
            </a:extLst>
          </p:cNvPr>
          <p:cNvPicPr>
            <a:picLocks noChangeAspect="1"/>
          </p:cNvPicPr>
          <p:nvPr/>
        </p:nvPicPr>
        <p:blipFill>
          <a:blip r:embed="rId4"/>
          <a:stretch>
            <a:fillRect/>
          </a:stretch>
        </p:blipFill>
        <p:spPr>
          <a:xfrm>
            <a:off x="4263778" y="5968464"/>
            <a:ext cx="3743268" cy="889536"/>
          </a:xfrm>
          <a:prstGeom prst="rect">
            <a:avLst/>
          </a:prstGeom>
        </p:spPr>
      </p:pic>
    </p:spTree>
    <p:extLst>
      <p:ext uri="{BB962C8B-B14F-4D97-AF65-F5344CB8AC3E}">
        <p14:creationId xmlns:p14="http://schemas.microsoft.com/office/powerpoint/2010/main" val="312983640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BA4CB178-7D8F-7B36-CF5C-DD0C19F09DF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98501" y="151967"/>
            <a:ext cx="2004314" cy="421961"/>
          </a:xfrm>
          <a:prstGeom prst="rect">
            <a:avLst/>
          </a:prstGeom>
        </p:spPr>
      </p:pic>
      <p:sp>
        <p:nvSpPr>
          <p:cNvPr id="3" name="TextBox 2">
            <a:extLst>
              <a:ext uri="{FF2B5EF4-FFF2-40B4-BE49-F238E27FC236}">
                <a16:creationId xmlns:a16="http://schemas.microsoft.com/office/drawing/2014/main" id="{E8A23279-EBB6-F33F-87AF-756C9E16313A}"/>
              </a:ext>
            </a:extLst>
          </p:cNvPr>
          <p:cNvSpPr txBox="1"/>
          <p:nvPr/>
        </p:nvSpPr>
        <p:spPr>
          <a:xfrm>
            <a:off x="670825" y="669078"/>
            <a:ext cx="10850349" cy="5519844"/>
          </a:xfrm>
          <a:prstGeom prst="rect">
            <a:avLst/>
          </a:prstGeom>
          <a:noFill/>
        </p:spPr>
        <p:txBody>
          <a:bodyPr wrap="square">
            <a:spAutoFit/>
          </a:bodyPr>
          <a:lstStyle/>
          <a:p>
            <a:pPr algn="ctr">
              <a:lnSpc>
                <a:spcPct val="107000"/>
              </a:lnSpc>
              <a:spcAft>
                <a:spcPts val="800"/>
              </a:spcAft>
            </a:pPr>
            <a:r>
              <a:rPr lang="en-IN" sz="2400" b="1" kern="100" dirty="0">
                <a:effectLst/>
                <a:latin typeface="Calibri" panose="020F0502020204030204" pitchFamily="34" charset="0"/>
                <a:ea typeface="Calibri" panose="020F0502020204030204" pitchFamily="34" charset="0"/>
                <a:cs typeface="Calibri" panose="020F0502020204030204" pitchFamily="34" charset="0"/>
              </a:rPr>
              <a:t>Why Trawex Universal Car API</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b="1" kern="100" dirty="0">
                <a:effectLst/>
                <a:latin typeface="Calibri" panose="020F0502020204030204" pitchFamily="34" charset="0"/>
                <a:ea typeface="Calibri" panose="020F0502020204030204" pitchFamily="34" charset="0"/>
                <a:cs typeface="Calibri" panose="020F0502020204030204" pitchFamily="34" charset="0"/>
              </a:rPr>
              <a:t>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At Trawex, we have </a:t>
            </a: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best travel API solutions</a:t>
            </a:r>
            <a:r>
              <a:rPr lang="en-IN" sz="2400" kern="100" dirty="0">
                <a:effectLst/>
                <a:latin typeface="Calibri" panose="020F0502020204030204" pitchFamily="34" charset="0"/>
                <a:ea typeface="Calibri" panose="020F0502020204030204" pitchFamily="34" charset="0"/>
                <a:cs typeface="Calibri" panose="020F0502020204030204" pitchFamily="34" charset="0"/>
              </a:rPr>
              <a:t> can customize the car API as per your business location and customer type. We will adapt our technologies to fit your brand and will provide all the support to integrate your website with APIs. Our aim is to provide a new dimension of service concept in travel industry and always strive to stay at the technological forefront by offering the best solutions.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Trawex offers Global Distribution Systems (GDS) Integration and API integration services. By integrating with prominent </a:t>
            </a: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4">
                  <a:extLst>
                    <a:ext uri="{A12FA001-AC4F-418D-AE19-62706E023703}">
                      <ahyp:hlinkClr xmlns:ahyp="http://schemas.microsoft.com/office/drawing/2018/hyperlinkcolor" val="tx"/>
                    </a:ext>
                  </a:extLst>
                </a:hlinkClick>
              </a:rPr>
              <a:t>GDS providers</a:t>
            </a:r>
            <a:r>
              <a:rPr lang="en-IN" sz="2400" kern="100" dirty="0">
                <a:effectLst/>
                <a:latin typeface="Calibri" panose="020F0502020204030204" pitchFamily="34" charset="0"/>
                <a:ea typeface="Calibri" panose="020F0502020204030204" pitchFamily="34" charset="0"/>
                <a:cs typeface="Calibri" panose="020F0502020204030204" pitchFamily="34" charset="0"/>
              </a:rPr>
              <a:t>, we offer end-to-end online Car Rental and Transfer platform to travel agents. We understand travel agent's needs and work with GDS provider's technical team to provide end-to-end solutions. Heading: Car APIs — On-Demand </a:t>
            </a: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5">
                  <a:extLst>
                    <a:ext uri="{A12FA001-AC4F-418D-AE19-62706E023703}">
                      <ahyp:hlinkClr xmlns:ahyp="http://schemas.microsoft.com/office/drawing/2018/hyperlinkcolor" val="tx"/>
                    </a:ext>
                  </a:extLst>
                </a:hlinkClick>
              </a:rPr>
              <a:t>Car Rental Solution</a:t>
            </a:r>
            <a:r>
              <a:rPr lang="en-IN" sz="2400" kern="100" dirty="0">
                <a:effectLst/>
                <a:latin typeface="Calibri" panose="020F0502020204030204" pitchFamily="34" charset="0"/>
                <a:ea typeface="Calibri" panose="020F0502020204030204" pitchFamily="34" charset="0"/>
                <a:cs typeface="Calibri" panose="020F0502020204030204" pitchFamily="34" charset="0"/>
              </a:rPr>
              <a:t> in Your Applications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96830072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BA4CB178-7D8F-7B36-CF5C-DD0C19F09DF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98501" y="151967"/>
            <a:ext cx="2004314" cy="421961"/>
          </a:xfrm>
          <a:prstGeom prst="rect">
            <a:avLst/>
          </a:prstGeom>
        </p:spPr>
      </p:pic>
      <p:sp>
        <p:nvSpPr>
          <p:cNvPr id="5" name="TextBox 4">
            <a:extLst>
              <a:ext uri="{FF2B5EF4-FFF2-40B4-BE49-F238E27FC236}">
                <a16:creationId xmlns:a16="http://schemas.microsoft.com/office/drawing/2014/main" id="{F5564014-6E8C-06C0-DEED-77BEC0BEA15D}"/>
              </a:ext>
            </a:extLst>
          </p:cNvPr>
          <p:cNvSpPr txBox="1"/>
          <p:nvPr/>
        </p:nvSpPr>
        <p:spPr>
          <a:xfrm>
            <a:off x="746234" y="1087517"/>
            <a:ext cx="10899228" cy="5022080"/>
          </a:xfrm>
          <a:prstGeom prst="rect">
            <a:avLst/>
          </a:prstGeom>
          <a:noFill/>
        </p:spPr>
        <p:txBody>
          <a:bodyPr wrap="square">
            <a:spAutoFit/>
          </a:bodyPr>
          <a:lstStyle/>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Whether you’re an OTA, a DMC or a Car aggregator, integrating Car rental APIs offers huge revenue generating opportunities for you. Trawex Car Rental API Integration can help you provide </a:t>
            </a: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online car booking engine</a:t>
            </a:r>
            <a:r>
              <a:rPr lang="en-IN" sz="2400" kern="100" dirty="0">
                <a:effectLst/>
                <a:latin typeface="Calibri" panose="020F0502020204030204" pitchFamily="34" charset="0"/>
                <a:ea typeface="Calibri" panose="020F0502020204030204" pitchFamily="34" charset="0"/>
                <a:cs typeface="Calibri" panose="020F0502020204030204" pitchFamily="34" charset="0"/>
              </a:rPr>
              <a:t> to your clients, along with flight and hotel booking on the same portal under your own branding.</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4">
                  <a:extLst>
                    <a:ext uri="{A12FA001-AC4F-418D-AE19-62706E023703}">
                      <ahyp:hlinkClr xmlns:ahyp="http://schemas.microsoft.com/office/drawing/2018/hyperlinkcolor" val="tx"/>
                    </a:ext>
                  </a:extLst>
                </a:hlinkClick>
              </a:rPr>
              <a:t>Car Rental Integrated Software</a:t>
            </a:r>
            <a:r>
              <a:rPr lang="en-IN" sz="2400" kern="100" dirty="0">
                <a:effectLst/>
                <a:latin typeface="Calibri" panose="020F0502020204030204" pitchFamily="34" charset="0"/>
                <a:ea typeface="Calibri" panose="020F0502020204030204" pitchFamily="34" charset="0"/>
                <a:cs typeface="Calibri" panose="020F0502020204030204" pitchFamily="34" charset="0"/>
              </a:rPr>
              <a:t> with API not only makes the </a:t>
            </a: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5">
                  <a:extLst>
                    <a:ext uri="{A12FA001-AC4F-418D-AE19-62706E023703}">
                      <ahyp:hlinkClr xmlns:ahyp="http://schemas.microsoft.com/office/drawing/2018/hyperlinkcolor" val="tx"/>
                    </a:ext>
                  </a:extLst>
                </a:hlinkClick>
              </a:rPr>
              <a:t>Car Booking travel platform</a:t>
            </a:r>
            <a:r>
              <a:rPr lang="en-IN" sz="2400" kern="100" dirty="0">
                <a:effectLst/>
                <a:latin typeface="Calibri" panose="020F0502020204030204" pitchFamily="34" charset="0"/>
                <a:ea typeface="Calibri" panose="020F0502020204030204" pitchFamily="34" charset="0"/>
                <a:cs typeface="Calibri" panose="020F0502020204030204" pitchFamily="34" charset="0"/>
              </a:rPr>
              <a:t> more noticeable but also allows the clients to provide inventories with various car rental companies and </a:t>
            </a: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6">
                  <a:extLst>
                    <a:ext uri="{A12FA001-AC4F-418D-AE19-62706E023703}">
                      <ahyp:hlinkClr xmlns:ahyp="http://schemas.microsoft.com/office/drawing/2018/hyperlinkcolor" val="tx"/>
                    </a:ext>
                  </a:extLst>
                </a:hlinkClick>
              </a:rPr>
              <a:t>XML / API suppliers</a:t>
            </a:r>
            <a:r>
              <a:rPr lang="en-IN" sz="2400" kern="100" dirty="0">
                <a:effectLst/>
                <a:latin typeface="Calibri" panose="020F0502020204030204" pitchFamily="34" charset="0"/>
                <a:ea typeface="Calibri" panose="020F0502020204030204" pitchFamily="34" charset="0"/>
                <a:cs typeface="Calibri" panose="020F0502020204030204" pitchFamily="34" charset="0"/>
              </a:rPr>
              <a:t>. Our </a:t>
            </a: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7">
                  <a:extLst>
                    <a:ext uri="{A12FA001-AC4F-418D-AE19-62706E023703}">
                      <ahyp:hlinkClr xmlns:ahyp="http://schemas.microsoft.com/office/drawing/2018/hyperlinkcolor" val="tx"/>
                    </a:ext>
                  </a:extLst>
                </a:hlinkClick>
              </a:rPr>
              <a:t>Car Rental Booking Engines</a:t>
            </a:r>
            <a:r>
              <a:rPr lang="en-IN" sz="2400" kern="100" dirty="0">
                <a:effectLst/>
                <a:latin typeface="Calibri" panose="020F0502020204030204" pitchFamily="34" charset="0"/>
                <a:ea typeface="Calibri" panose="020F0502020204030204" pitchFamily="34" charset="0"/>
                <a:cs typeface="Calibri" panose="020F0502020204030204" pitchFamily="34" charset="0"/>
              </a:rPr>
              <a:t> helps grow the revenues of travel agencies that make car rental and booking services. Our integrated </a:t>
            </a: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8">
                  <a:extLst>
                    <a:ext uri="{A12FA001-AC4F-418D-AE19-62706E023703}">
                      <ahyp:hlinkClr xmlns:ahyp="http://schemas.microsoft.com/office/drawing/2018/hyperlinkcolor" val="tx"/>
                    </a:ext>
                  </a:extLst>
                </a:hlinkClick>
              </a:rPr>
              <a:t>Car Booking Engine API</a:t>
            </a:r>
            <a:r>
              <a:rPr lang="en-IN" sz="2400" kern="100" dirty="0">
                <a:effectLst/>
                <a:latin typeface="Calibri" panose="020F0502020204030204" pitchFamily="34" charset="0"/>
                <a:ea typeface="Calibri" panose="020F0502020204030204" pitchFamily="34" charset="0"/>
                <a:cs typeface="Calibri" panose="020F0502020204030204" pitchFamily="34" charset="0"/>
              </a:rPr>
              <a:t> helps users to access car data from across the globe.</a:t>
            </a:r>
          </a:p>
          <a:p>
            <a:pPr marL="342900" indent="-342900" algn="just">
              <a:lnSpc>
                <a:spcPct val="107000"/>
              </a:lnSpc>
              <a:spcAft>
                <a:spcPts val="800"/>
              </a:spcAft>
              <a:buFont typeface="Arial" panose="020B0604020202020204" pitchFamily="34" charset="0"/>
              <a:buChar char="•"/>
            </a:pPr>
            <a:r>
              <a:rPr lang="en-IN" sz="2400" dirty="0">
                <a:effectLst/>
                <a:latin typeface="Calibri" panose="020F0502020204030204" pitchFamily="34" charset="0"/>
                <a:ea typeface="Calibri" panose="020F0502020204030204" pitchFamily="34" charset="0"/>
              </a:rPr>
              <a:t>Trawex Car Rental API is simple and easy to use, needs only the support of industry-standard interaction protocols and off-the-shelf applications.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67697150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BA4CB178-7D8F-7B36-CF5C-DD0C19F09DF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98501" y="151967"/>
            <a:ext cx="2004314" cy="421961"/>
          </a:xfrm>
          <a:prstGeom prst="rect">
            <a:avLst/>
          </a:prstGeom>
        </p:spPr>
      </p:pic>
      <p:sp>
        <p:nvSpPr>
          <p:cNvPr id="3" name="TextBox 2">
            <a:extLst>
              <a:ext uri="{FF2B5EF4-FFF2-40B4-BE49-F238E27FC236}">
                <a16:creationId xmlns:a16="http://schemas.microsoft.com/office/drawing/2014/main" id="{5F15553E-485E-E567-F04D-973947BB29C7}"/>
              </a:ext>
            </a:extLst>
          </p:cNvPr>
          <p:cNvSpPr txBox="1"/>
          <p:nvPr/>
        </p:nvSpPr>
        <p:spPr>
          <a:xfrm>
            <a:off x="709448" y="840191"/>
            <a:ext cx="10773104" cy="5494774"/>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Car API is a specialized solution which offers car rental advance bookings to those travelers who plan their trip to visit many destinations. Each rental car in API has a great rate and provides a variety of pick-up and drop-off options. Our Car API provide a powerful booking platform, enabling travelers to book for rental cars and to </a:t>
            </a: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complete Online Car Rental Reservations</a:t>
            </a:r>
            <a:r>
              <a:rPr lang="en-IN" sz="2400" kern="100" dirty="0">
                <a:effectLst/>
                <a:latin typeface="Calibri" panose="020F0502020204030204" pitchFamily="34" charset="0"/>
                <a:ea typeface="Calibri" panose="020F0502020204030204" pitchFamily="34" charset="0"/>
                <a:cs typeface="Calibri" panose="020F0502020204030204" pitchFamily="34" charset="0"/>
              </a:rPr>
              <a:t> from anywhere.</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buFont typeface="Arial" panose="020B0604020202020204" pitchFamily="34" charset="0"/>
              <a:buChar char="•"/>
            </a:pPr>
            <a:r>
              <a:rPr lang="en-IN" sz="2400" dirty="0">
                <a:effectLst/>
                <a:latin typeface="Calibri" panose="020F0502020204030204" pitchFamily="34" charset="0"/>
                <a:ea typeface="Calibri" panose="020F0502020204030204" pitchFamily="34" charset="0"/>
              </a:rPr>
              <a:t>Trawex is one of the highly reputed travel technology companies providing </a:t>
            </a:r>
            <a:r>
              <a:rPr lang="en-IN" sz="2400" b="1" u="sng" dirty="0">
                <a:effectLst/>
                <a:latin typeface="Calibri" panose="020F0502020204030204" pitchFamily="34" charset="0"/>
                <a:ea typeface="Calibri" panose="020F0502020204030204" pitchFamily="34" charset="0"/>
                <a:cs typeface="Calibri" panose="020F0502020204030204" pitchFamily="34" charset="0"/>
                <a:hlinkClick r:id="rId4">
                  <a:extLst>
                    <a:ext uri="{A12FA001-AC4F-418D-AE19-62706E023703}">
                      <ahyp:hlinkClr xmlns:ahyp="http://schemas.microsoft.com/office/drawing/2018/hyperlinkcolor" val="tx"/>
                    </a:ext>
                  </a:extLst>
                </a:hlinkClick>
              </a:rPr>
              <a:t>car rental software </a:t>
            </a:r>
            <a:r>
              <a:rPr lang="en-IN" sz="2400" dirty="0">
                <a:effectLst/>
                <a:latin typeface="Calibri" panose="020F0502020204030204" pitchFamily="34" charset="0"/>
                <a:ea typeface="Calibri" panose="020F0502020204030204" pitchFamily="34" charset="0"/>
              </a:rPr>
              <a:t>solutions to various travel consolidators, travel agencies and travel companies all around the world. With people in a hurry, while making trip bookings, the </a:t>
            </a:r>
            <a:r>
              <a:rPr lang="en-IN" sz="2400" b="1" u="sng" dirty="0">
                <a:effectLst/>
                <a:latin typeface="Calibri" panose="020F0502020204030204" pitchFamily="34" charset="0"/>
                <a:ea typeface="Calibri" panose="020F0502020204030204" pitchFamily="34" charset="0"/>
                <a:cs typeface="Calibri" panose="020F0502020204030204" pitchFamily="34" charset="0"/>
                <a:hlinkClick r:id="rId5">
                  <a:extLst>
                    <a:ext uri="{A12FA001-AC4F-418D-AE19-62706E023703}">
                      <ahyp:hlinkClr xmlns:ahyp="http://schemas.microsoft.com/office/drawing/2018/hyperlinkcolor" val="tx"/>
                    </a:ext>
                  </a:extLst>
                </a:hlinkClick>
              </a:rPr>
              <a:t>Car API </a:t>
            </a:r>
            <a:r>
              <a:rPr lang="en-IN" sz="2400" dirty="0">
                <a:effectLst/>
                <a:latin typeface="Calibri" panose="020F0502020204030204" pitchFamily="34" charset="0"/>
                <a:ea typeface="Calibri" panose="020F0502020204030204" pitchFamily="34" charset="0"/>
              </a:rPr>
              <a:t>from Trawex would save time that goes into selecting all available car rental options. Whether it is about airport transfer or sightseeing, the </a:t>
            </a:r>
            <a:r>
              <a:rPr lang="en-IN" sz="2400" dirty="0">
                <a:effectLst/>
                <a:latin typeface="Calibri" panose="020F0502020204030204" pitchFamily="34" charset="0"/>
                <a:ea typeface="Calibri" panose="020F0502020204030204" pitchFamily="34" charset="0"/>
                <a:cs typeface="Calibri" panose="020F0502020204030204" pitchFamily="34" charset="0"/>
              </a:rPr>
              <a:t>Car API</a:t>
            </a:r>
            <a:r>
              <a:rPr lang="en-IN" sz="2400" dirty="0">
                <a:effectLst/>
                <a:latin typeface="Calibri" panose="020F0502020204030204" pitchFamily="34" charset="0"/>
                <a:ea typeface="Calibri" panose="020F0502020204030204" pitchFamily="34" charset="0"/>
              </a:rPr>
              <a:t> gives you ample of options to choose from. Our </a:t>
            </a:r>
            <a:r>
              <a:rPr lang="en-IN" sz="2400" dirty="0">
                <a:latin typeface="Calibri" panose="020F0502020204030204" pitchFamily="34" charset="0"/>
                <a:ea typeface="Calibri" panose="020F0502020204030204" pitchFamily="34" charset="0"/>
                <a:cs typeface="Calibri" panose="020F0502020204030204" pitchFamily="34" charset="0"/>
              </a:rPr>
              <a:t>Car API </a:t>
            </a:r>
            <a:r>
              <a:rPr lang="en-IN" sz="2400" dirty="0">
                <a:effectLst/>
                <a:latin typeface="Calibri" panose="020F0502020204030204" pitchFamily="34" charset="0"/>
                <a:ea typeface="Calibri" panose="020F0502020204030204" pitchFamily="34" charset="0"/>
              </a:rPr>
              <a:t>allows your clients to book vehicles through your website. </a:t>
            </a:r>
          </a:p>
          <a:p>
            <a:pPr marL="285750" indent="-285750" algn="just">
              <a:buFont typeface="Arial" panose="020B0604020202020204" pitchFamily="34" charset="0"/>
              <a:buChar char="•"/>
            </a:pPr>
            <a:r>
              <a:rPr lang="en-IN" sz="2400" dirty="0">
                <a:effectLst/>
                <a:latin typeface="Calibri" panose="020F0502020204030204" pitchFamily="34" charset="0"/>
                <a:ea typeface="Calibri" panose="020F0502020204030204" pitchFamily="34" charset="0"/>
              </a:rPr>
              <a:t>A user can specify a search by car company name, type of vehicle or vehicle equipment options. </a:t>
            </a:r>
            <a:endParaRPr lang="en-IN" sz="2400" dirty="0"/>
          </a:p>
        </p:txBody>
      </p:sp>
    </p:spTree>
    <p:extLst>
      <p:ext uri="{BB962C8B-B14F-4D97-AF65-F5344CB8AC3E}">
        <p14:creationId xmlns:p14="http://schemas.microsoft.com/office/powerpoint/2010/main" val="239538001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BA4CB178-7D8F-7B36-CF5C-DD0C19F09DF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98501" y="151967"/>
            <a:ext cx="2004314" cy="421961"/>
          </a:xfrm>
          <a:prstGeom prst="rect">
            <a:avLst/>
          </a:prstGeom>
        </p:spPr>
      </p:pic>
      <p:sp>
        <p:nvSpPr>
          <p:cNvPr id="3" name="TextBox 2">
            <a:extLst>
              <a:ext uri="{FF2B5EF4-FFF2-40B4-BE49-F238E27FC236}">
                <a16:creationId xmlns:a16="http://schemas.microsoft.com/office/drawing/2014/main" id="{F0C8BC9D-C618-D622-3723-43DB4A7B8CF3}"/>
              </a:ext>
            </a:extLst>
          </p:cNvPr>
          <p:cNvSpPr txBox="1"/>
          <p:nvPr/>
        </p:nvSpPr>
        <p:spPr>
          <a:xfrm>
            <a:off x="762000" y="362947"/>
            <a:ext cx="10668000" cy="6017609"/>
          </a:xfrm>
          <a:prstGeom prst="rect">
            <a:avLst/>
          </a:prstGeom>
          <a:noFill/>
        </p:spPr>
        <p:txBody>
          <a:bodyPr wrap="square">
            <a:spAutoFit/>
          </a:bodyPr>
          <a:lstStyle/>
          <a:p>
            <a:pPr algn="ctr">
              <a:lnSpc>
                <a:spcPct val="107000"/>
              </a:lnSpc>
              <a:spcAft>
                <a:spcPts val="800"/>
              </a:spcAft>
            </a:pPr>
            <a:r>
              <a:rPr lang="en-IN" sz="2400" b="1" kern="100" dirty="0">
                <a:effectLst/>
                <a:latin typeface="Calibri" panose="020F0502020204030204" pitchFamily="34" charset="0"/>
                <a:ea typeface="Calibri" panose="020F0502020204030204" pitchFamily="34" charset="0"/>
                <a:cs typeface="Calibri" panose="020F0502020204030204" pitchFamily="34" charset="0"/>
              </a:rPr>
              <a:t>Best Car Rental API</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Calibri" panose="020F0502020204030204" pitchFamily="34" charset="0"/>
              </a:rPr>
              <a:t>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Trawex is one of the leading </a:t>
            </a: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Technology Company</a:t>
            </a:r>
            <a:r>
              <a:rPr lang="en-IN" sz="2400" kern="100" dirty="0">
                <a:effectLst/>
                <a:latin typeface="Calibri" panose="020F0502020204030204" pitchFamily="34" charset="0"/>
                <a:ea typeface="Calibri" panose="020F0502020204030204" pitchFamily="34" charset="0"/>
                <a:cs typeface="Calibri" panose="020F0502020204030204" pitchFamily="34" charset="0"/>
              </a:rPr>
              <a:t> developing best-in-class booking engines for car rentals to travel portals across different travel agents all over the globe. We can integrate your website with car rental booking engines that reflect the full range of services presented by numerous car rental suppliers, without affecting the speed of multiple connectivity's.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Our team will offer a detailed list of parameters, which can be customized in accordance with your needs and preferences. We also help you to integrate third-party XML/API of Car Rental booking system on your portal.</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Integration of car rental booking software with API not just adds more clarity to the</a:t>
            </a: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 Car Booking Engine</a:t>
            </a:r>
            <a:r>
              <a:rPr lang="en-IN" sz="2400" kern="100" dirty="0">
                <a:effectLst/>
                <a:latin typeface="Calibri" panose="020F0502020204030204" pitchFamily="34" charset="0"/>
                <a:ea typeface="Calibri" panose="020F0502020204030204" pitchFamily="34" charset="0"/>
                <a:cs typeface="Calibri" panose="020F0502020204030204" pitchFamily="34" charset="0"/>
              </a:rPr>
              <a:t> of your travel portal but it also supports your customers have services of multiple car rental booking companies and providers. The service provides a search, reservation, and booking platform for car rentals.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92495334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BA4CB178-7D8F-7B36-CF5C-DD0C19F09DF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98501" y="151967"/>
            <a:ext cx="2004314" cy="421961"/>
          </a:xfrm>
          <a:prstGeom prst="rect">
            <a:avLst/>
          </a:prstGeom>
        </p:spPr>
      </p:pic>
      <p:sp>
        <p:nvSpPr>
          <p:cNvPr id="3" name="TextBox 2">
            <a:extLst>
              <a:ext uri="{FF2B5EF4-FFF2-40B4-BE49-F238E27FC236}">
                <a16:creationId xmlns:a16="http://schemas.microsoft.com/office/drawing/2014/main" id="{634468FD-2D77-2C22-44DD-13299D0CA18B}"/>
              </a:ext>
            </a:extLst>
          </p:cNvPr>
          <p:cNvSpPr txBox="1"/>
          <p:nvPr/>
        </p:nvSpPr>
        <p:spPr>
          <a:xfrm>
            <a:off x="998483" y="720374"/>
            <a:ext cx="9280634" cy="5417252"/>
          </a:xfrm>
          <a:prstGeom prst="rect">
            <a:avLst/>
          </a:prstGeom>
          <a:noFill/>
        </p:spPr>
        <p:txBody>
          <a:bodyPr wrap="square">
            <a:spAutoFit/>
          </a:bodyPr>
          <a:lstStyle/>
          <a:p>
            <a:pPr algn="ctr">
              <a:lnSpc>
                <a:spcPct val="107000"/>
              </a:lnSpc>
              <a:spcAft>
                <a:spcPts val="800"/>
              </a:spcAft>
            </a:pPr>
            <a:r>
              <a:rPr lang="en-IN" sz="2400" b="1" kern="100" dirty="0">
                <a:effectLst/>
                <a:latin typeface="Calibri" panose="020F0502020204030204" pitchFamily="34" charset="0"/>
                <a:ea typeface="Calibri" panose="020F0502020204030204" pitchFamily="34" charset="0"/>
                <a:cs typeface="Calibri" panose="020F0502020204030204" pitchFamily="34" charset="0"/>
              </a:rPr>
              <a:t>Features: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b="1" kern="100" dirty="0">
                <a:effectLst/>
                <a:latin typeface="Calibri" panose="020F0502020204030204" pitchFamily="34" charset="0"/>
                <a:ea typeface="Calibri" panose="020F0502020204030204" pitchFamily="34" charset="0"/>
                <a:cs typeface="Calibri" panose="020F0502020204030204" pitchFamily="34" charset="0"/>
              </a:rPr>
              <a:t>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Quick and Easy quotes.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Rent car for a day, month or a year</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Real time availability.</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Customize all fees for different locations.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Affiliate support. (Rent cars from anywhere in the world).</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Print vouchers and reports instantly.</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Customizable design and layout.</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Completely integrate to your website</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Agent Login/Register</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Guest Login/Register</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spcAft>
                <a:spcPts val="800"/>
              </a:spcAft>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Customizable in different languages.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05357906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BA4CB178-7D8F-7B36-CF5C-DD0C19F09DF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98501" y="151967"/>
            <a:ext cx="2004314" cy="421961"/>
          </a:xfrm>
          <a:prstGeom prst="rect">
            <a:avLst/>
          </a:prstGeom>
        </p:spPr>
      </p:pic>
      <p:sp>
        <p:nvSpPr>
          <p:cNvPr id="3" name="TextBox 2">
            <a:extLst>
              <a:ext uri="{FF2B5EF4-FFF2-40B4-BE49-F238E27FC236}">
                <a16:creationId xmlns:a16="http://schemas.microsoft.com/office/drawing/2014/main" id="{CD3BED16-01E5-D6D0-2830-61E4C2765684}"/>
              </a:ext>
            </a:extLst>
          </p:cNvPr>
          <p:cNvSpPr txBox="1"/>
          <p:nvPr/>
        </p:nvSpPr>
        <p:spPr>
          <a:xfrm>
            <a:off x="1093075" y="1850008"/>
            <a:ext cx="8408276" cy="2651047"/>
          </a:xfrm>
          <a:prstGeom prst="rect">
            <a:avLst/>
          </a:prstGeom>
          <a:noFill/>
        </p:spPr>
        <p:txBody>
          <a:bodyPr wrap="square">
            <a:spAutoFit/>
          </a:bodyPr>
          <a:lstStyle/>
          <a:p>
            <a:pPr algn="ctr">
              <a:lnSpc>
                <a:spcPct val="107000"/>
              </a:lnSpc>
              <a:spcAft>
                <a:spcPts val="800"/>
              </a:spcAft>
            </a:pPr>
            <a:r>
              <a:rPr lang="en-IN" sz="2400" b="1" kern="0" dirty="0">
                <a:effectLst/>
                <a:latin typeface="Calibri" panose="020F0502020204030204" pitchFamily="34" charset="0"/>
                <a:ea typeface="Times New Roman" panose="02020603050405020304" pitchFamily="18" charset="0"/>
                <a:cs typeface="Calibri" panose="020F0502020204030204" pitchFamily="34" charset="0"/>
              </a:rPr>
              <a:t>Online Car Booking Services Includes: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IN" sz="2400" b="1" kern="0" dirty="0">
                <a:effectLst/>
                <a:latin typeface="Calibri" panose="020F0502020204030204" pitchFamily="34" charset="0"/>
                <a:ea typeface="Times New Roman" panose="02020603050405020304" pitchFamily="18" charset="0"/>
                <a:cs typeface="Calibri" panose="020F0502020204030204" pitchFamily="34" charset="0"/>
              </a:rPr>
              <a:t>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Car Rental Booking Engine.</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Car Rental Reservation System.</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Connectivity with various suppliers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spcAft>
                <a:spcPts val="800"/>
              </a:spcAft>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Channel Management</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22676441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BA4CB178-7D8F-7B36-CF5C-DD0C19F09DF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98501" y="151967"/>
            <a:ext cx="2004314" cy="421961"/>
          </a:xfrm>
          <a:prstGeom prst="rect">
            <a:avLst/>
          </a:prstGeom>
        </p:spPr>
      </p:pic>
      <p:sp>
        <p:nvSpPr>
          <p:cNvPr id="3" name="TextBox 2">
            <a:extLst>
              <a:ext uri="{FF2B5EF4-FFF2-40B4-BE49-F238E27FC236}">
                <a16:creationId xmlns:a16="http://schemas.microsoft.com/office/drawing/2014/main" id="{9AF87D5C-8703-2DBB-9520-4EA72C730D7E}"/>
              </a:ext>
            </a:extLst>
          </p:cNvPr>
          <p:cNvSpPr txBox="1"/>
          <p:nvPr/>
        </p:nvSpPr>
        <p:spPr>
          <a:xfrm>
            <a:off x="1061545" y="1564632"/>
            <a:ext cx="9963808" cy="3733971"/>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Trawex helps develop integration solutions for a variety of clients – from small online website to large-scale tour operators. Car rental solutions can be implemented as a standalone solution or in combination with </a:t>
            </a: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flight API</a:t>
            </a:r>
            <a:r>
              <a:rPr lang="en-IN" sz="2400" kern="100" dirty="0">
                <a:effectLst/>
                <a:latin typeface="Calibri" panose="020F0502020204030204" pitchFamily="34" charset="0"/>
                <a:ea typeface="Calibri" panose="020F0502020204030204" pitchFamily="34" charset="0"/>
                <a:cs typeface="Calibri" panose="020F0502020204030204" pitchFamily="34" charset="0"/>
              </a:rPr>
              <a:t> or </a:t>
            </a: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4">
                  <a:extLst>
                    <a:ext uri="{A12FA001-AC4F-418D-AE19-62706E023703}">
                      <ahyp:hlinkClr xmlns:ahyp="http://schemas.microsoft.com/office/drawing/2018/hyperlinkcolor" val="tx"/>
                    </a:ext>
                  </a:extLst>
                </a:hlinkClick>
              </a:rPr>
              <a:t>hotel booking APIs</a:t>
            </a:r>
            <a:r>
              <a:rPr lang="en-IN" sz="2400" kern="100" dirty="0">
                <a:effectLst/>
                <a:latin typeface="Calibri" panose="020F0502020204030204" pitchFamily="34" charset="0"/>
                <a:ea typeface="Calibri" panose="020F0502020204030204" pitchFamily="34" charset="0"/>
                <a:cs typeface="Calibri" panose="020F0502020204030204" pitchFamily="34" charset="0"/>
              </a:rPr>
              <a:t> thus providing your clients comprehensive dynamic packaging options.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We help our clients to emerge as a brand and stamp their success in their areas of practice. To find out more about how Trawex can help you implement a car rental API please call or email us today for a free demonstration</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83090666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BA4CB178-7D8F-7B36-CF5C-DD0C19F09DF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98501" y="151967"/>
            <a:ext cx="2004314" cy="421961"/>
          </a:xfrm>
          <a:prstGeom prst="rect">
            <a:avLst/>
          </a:prstGeom>
        </p:spPr>
      </p:pic>
      <p:sp>
        <p:nvSpPr>
          <p:cNvPr id="3" name="TextBox 2">
            <a:extLst>
              <a:ext uri="{FF2B5EF4-FFF2-40B4-BE49-F238E27FC236}">
                <a16:creationId xmlns:a16="http://schemas.microsoft.com/office/drawing/2014/main" id="{BDC1847D-8467-7CC5-FDFB-846D32D0F522}"/>
              </a:ext>
            </a:extLst>
          </p:cNvPr>
          <p:cNvSpPr txBox="1"/>
          <p:nvPr/>
        </p:nvSpPr>
        <p:spPr>
          <a:xfrm>
            <a:off x="1030013" y="780865"/>
            <a:ext cx="10489325" cy="5022080"/>
          </a:xfrm>
          <a:prstGeom prst="rect">
            <a:avLst/>
          </a:prstGeom>
          <a:noFill/>
        </p:spPr>
        <p:txBody>
          <a:bodyPr wrap="square">
            <a:spAutoFit/>
          </a:bodyPr>
          <a:lstStyle/>
          <a:p>
            <a:pPr algn="ctr">
              <a:lnSpc>
                <a:spcPct val="107000"/>
              </a:lnSpc>
              <a:spcAft>
                <a:spcPts val="800"/>
              </a:spcAft>
            </a:pPr>
            <a:r>
              <a:rPr lang="en-IN" sz="2400" b="1" kern="100" dirty="0">
                <a:effectLst/>
                <a:latin typeface="Calibri" panose="020F0502020204030204" pitchFamily="34" charset="0"/>
                <a:ea typeface="Calibri" panose="020F0502020204030204" pitchFamily="34" charset="0"/>
                <a:cs typeface="Calibri" panose="020F0502020204030204" pitchFamily="34" charset="0"/>
              </a:rPr>
              <a:t>CAR API Advantages: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b="1" kern="100" dirty="0">
                <a:effectLst/>
                <a:latin typeface="Calibri" panose="020F0502020204030204" pitchFamily="34" charset="0"/>
                <a:ea typeface="Calibri" panose="020F0502020204030204" pitchFamily="34" charset="0"/>
                <a:cs typeface="Calibri" panose="020F0502020204030204" pitchFamily="34" charset="0"/>
              </a:rPr>
              <a:t>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Transparent and easy booking process.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Instant confirmation updates regarding bookings.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Advanced search options available</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Simplicity in the XML web services.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World Class Support - Dedicated Account Manager and Engineering support team</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Complete solution with Inventory, content and other requirements all taken care</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Global content and coverage supporting your expansion to 70 + Countries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Easy set up and flexible integration</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spcAft>
                <a:spcPts val="800"/>
              </a:spcAft>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Provides fast and error free online reservation facility</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0003490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BA4CB178-7D8F-7B36-CF5C-DD0C19F09DF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98501" y="151967"/>
            <a:ext cx="2004314" cy="421961"/>
          </a:xfrm>
          <a:prstGeom prst="rect">
            <a:avLst/>
          </a:prstGeom>
        </p:spPr>
      </p:pic>
      <p:sp>
        <p:nvSpPr>
          <p:cNvPr id="3" name="TextBox 2">
            <a:extLst>
              <a:ext uri="{FF2B5EF4-FFF2-40B4-BE49-F238E27FC236}">
                <a16:creationId xmlns:a16="http://schemas.microsoft.com/office/drawing/2014/main" id="{0078E9F3-FBA8-DC96-5DC5-F44F39AB88C1}"/>
              </a:ext>
            </a:extLst>
          </p:cNvPr>
          <p:cNvSpPr txBox="1"/>
          <p:nvPr/>
        </p:nvSpPr>
        <p:spPr>
          <a:xfrm>
            <a:off x="1036851" y="426826"/>
            <a:ext cx="9701048" cy="6412781"/>
          </a:xfrm>
          <a:prstGeom prst="rect">
            <a:avLst/>
          </a:prstGeom>
          <a:noFill/>
        </p:spPr>
        <p:txBody>
          <a:bodyPr wrap="square">
            <a:spAutoFit/>
          </a:bodyPr>
          <a:lstStyle/>
          <a:p>
            <a:pPr algn="ctr">
              <a:lnSpc>
                <a:spcPct val="107000"/>
              </a:lnSpc>
              <a:spcAft>
                <a:spcPts val="800"/>
              </a:spcAft>
            </a:pPr>
            <a:r>
              <a:rPr lang="en-IN" sz="2400" b="1" kern="100" dirty="0">
                <a:effectLst/>
                <a:latin typeface="Calibri" panose="020F0502020204030204" pitchFamily="34" charset="0"/>
                <a:ea typeface="Calibri" panose="020F0502020204030204" pitchFamily="34" charset="0"/>
                <a:cs typeface="Calibri" panose="020F0502020204030204" pitchFamily="34" charset="0"/>
              </a:rPr>
              <a:t>Car API Features: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b="1" kern="100" dirty="0">
                <a:effectLst/>
                <a:latin typeface="Calibri" panose="020F0502020204030204" pitchFamily="34" charset="0"/>
                <a:ea typeface="Calibri" panose="020F0502020204030204" pitchFamily="34" charset="0"/>
                <a:cs typeface="Calibri" panose="020F0502020204030204" pitchFamily="34" charset="0"/>
              </a:rPr>
              <a:t>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Flexible, scalable and easy to integrate and implement</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Build and update customised travel booking applications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built on scalable Open System architecture</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Decreased development costs and time to market</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Custom-designed solutions which maximise efficiency</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Completely scalable and Web 2.0 compliant</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Reliable and robust,</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Independent of language and application framework</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spcAft>
                <a:spcPts val="800"/>
              </a:spcAft>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Real time streaming of prices for your users</a:t>
            </a: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Continually optimised product solutions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RESTful API format, with JSON or XML responses available</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spcAft>
                <a:spcPts val="800"/>
              </a:spcAft>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Browse and Live prices feeds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spcAft>
                <a:spcPts val="800"/>
              </a:spcAft>
              <a:buFont typeface="Symbol" panose="05050102010706020507" pitchFamily="18" charset="2"/>
              <a:buChar char=""/>
            </a:pP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31090805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BA4CB178-7D8F-7B36-CF5C-DD0C19F09DF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98501" y="151967"/>
            <a:ext cx="2004314" cy="421961"/>
          </a:xfrm>
          <a:prstGeom prst="rect">
            <a:avLst/>
          </a:prstGeom>
        </p:spPr>
      </p:pic>
      <p:sp>
        <p:nvSpPr>
          <p:cNvPr id="2" name="Title 1">
            <a:extLst>
              <a:ext uri="{FF2B5EF4-FFF2-40B4-BE49-F238E27FC236}">
                <a16:creationId xmlns:a16="http://schemas.microsoft.com/office/drawing/2014/main" id="{05F04551-B8D4-3A72-3B8D-61FED812BB16}"/>
              </a:ext>
            </a:extLst>
          </p:cNvPr>
          <p:cNvSpPr txBox="1">
            <a:spLocks/>
          </p:cNvSpPr>
          <p:nvPr/>
        </p:nvSpPr>
        <p:spPr>
          <a:xfrm>
            <a:off x="1284522" y="1026699"/>
            <a:ext cx="9622955" cy="4804602"/>
          </a:xfrm>
          <a:prstGeom prst="rect">
            <a:avLst/>
          </a:prstGeom>
        </p:spPr>
        <p:txBody>
          <a:bodyPr vert="horz" lIns="91440" tIns="45720" rIns="91440" bIns="45720" rtlCol="0" anchor="t">
            <a:noAutofit/>
          </a:bodyPr>
          <a:lstStyle>
            <a:lvl1pPr marL="0" indent="0" algn="l" defTabSz="457200" rtl="0" eaLnBrk="1" latinLnBrk="0" hangingPunct="1">
              <a:spcBef>
                <a:spcPts val="1000"/>
              </a:spcBef>
              <a:spcAft>
                <a:spcPts val="0"/>
              </a:spcAft>
              <a:buClr>
                <a:schemeClr val="accent1"/>
              </a:buClr>
              <a:buSzPct val="80000"/>
              <a:buFont typeface="Wingdings 3" charset="2"/>
              <a:buNone/>
              <a:defRPr sz="1800" b="0" i="0" kern="1200" cap="all">
                <a:solidFill>
                  <a:schemeClr val="tx2">
                    <a:lumMod val="40000"/>
                    <a:lumOff val="60000"/>
                  </a:schemeClr>
                </a:solidFill>
                <a:latin typeface="+mn-lt"/>
                <a:ea typeface="+mn-ea"/>
                <a:cs typeface="+mn-cs"/>
              </a:defRPr>
            </a:lvl1pPr>
            <a:lvl2pPr marL="457200" indent="0" algn="ctr" defTabSz="457200" rtl="0" eaLnBrk="1" latinLnBrk="0" hangingPunct="1">
              <a:spcBef>
                <a:spcPts val="1000"/>
              </a:spcBef>
              <a:spcAft>
                <a:spcPts val="0"/>
              </a:spcAft>
              <a:buClr>
                <a:schemeClr val="accent1"/>
              </a:buClr>
              <a:buSzPct val="80000"/>
              <a:buFont typeface="Wingdings 3" charset="2"/>
              <a:buNone/>
              <a:defRPr sz="1600" b="0" i="0" kern="1200">
                <a:solidFill>
                  <a:schemeClr val="tx1">
                    <a:tint val="75000"/>
                  </a:schemeClr>
                </a:solidFill>
                <a:latin typeface="+mn-lt"/>
                <a:ea typeface="+mn-ea"/>
                <a:cs typeface="+mn-cs"/>
              </a:defRPr>
            </a:lvl2pPr>
            <a:lvl3pPr marL="914400" indent="0" algn="ctr" defTabSz="457200" rtl="0" eaLnBrk="1" latinLnBrk="0" hangingPunct="1">
              <a:spcBef>
                <a:spcPts val="1000"/>
              </a:spcBef>
              <a:spcAft>
                <a:spcPts val="0"/>
              </a:spcAft>
              <a:buClr>
                <a:schemeClr val="accent1"/>
              </a:buClr>
              <a:buSzPct val="80000"/>
              <a:buFont typeface="Wingdings 3" charset="2"/>
              <a:buNone/>
              <a:defRPr sz="1400" b="0" i="0" kern="1200">
                <a:solidFill>
                  <a:schemeClr val="tx1">
                    <a:tint val="75000"/>
                  </a:schemeClr>
                </a:solidFill>
                <a:latin typeface="+mn-lt"/>
                <a:ea typeface="+mn-ea"/>
                <a:cs typeface="+mn-cs"/>
              </a:defRPr>
            </a:lvl3pPr>
            <a:lvl4pPr marL="13716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4pPr>
            <a:lvl5pPr marL="18288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5pPr>
            <a:lvl6pPr marL="22860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6pPr>
            <a:lvl7pPr marL="27432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7pPr>
            <a:lvl8pPr marL="32004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8pPr>
            <a:lvl9pPr marL="36576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9pPr>
          </a:lstStyle>
          <a:p>
            <a:pPr algn="ctr">
              <a:spcBef>
                <a:spcPts val="0"/>
              </a:spcBef>
            </a:pPr>
            <a:r>
              <a:rPr lang="en-IN" sz="3600" cap="none" dirty="0">
                <a:solidFill>
                  <a:schemeClr val="tx1"/>
                </a:solidFill>
                <a:latin typeface="Calibri" panose="020F0502020204030204" pitchFamily="34" charset="0"/>
                <a:ea typeface="Calibri" panose="020F0502020204030204" pitchFamily="34" charset="0"/>
                <a:cs typeface="Calibri" panose="020F0502020204030204" pitchFamily="34" charset="0"/>
              </a:rPr>
              <a:t>CONTACT US:</a:t>
            </a:r>
            <a:br>
              <a:rPr lang="en-IN" sz="2800" cap="none" dirty="0">
                <a:solidFill>
                  <a:schemeClr val="tx1"/>
                </a:solidFill>
                <a:latin typeface="Calibri" panose="020F0502020204030204" pitchFamily="34" charset="0"/>
                <a:ea typeface="Calibri" panose="020F0502020204030204" pitchFamily="34" charset="0"/>
                <a:cs typeface="Calibri" panose="020F0502020204030204" pitchFamily="34" charset="0"/>
              </a:rPr>
            </a:br>
            <a:br>
              <a:rPr lang="en-IN" sz="2800" cap="none" dirty="0">
                <a:solidFill>
                  <a:schemeClr val="tx1"/>
                </a:solidFill>
                <a:latin typeface="Calibri" panose="020F0502020204030204" pitchFamily="34" charset="0"/>
                <a:ea typeface="Calibri" panose="020F0502020204030204" pitchFamily="34" charset="0"/>
                <a:cs typeface="Calibri" panose="020F0502020204030204" pitchFamily="34" charset="0"/>
              </a:rPr>
            </a:br>
            <a:r>
              <a:rPr lang="en-IN" sz="2800" b="1" cap="none" dirty="0">
                <a:solidFill>
                  <a:schemeClr val="tx1"/>
                </a:solidFill>
                <a:latin typeface="Calibri" panose="020F0502020204030204" pitchFamily="34" charset="0"/>
                <a:ea typeface="Calibri" panose="020F0502020204030204" pitchFamily="34" charset="0"/>
                <a:cs typeface="Calibri" panose="020F0502020204030204" pitchFamily="34" charset="0"/>
              </a:rPr>
              <a:t>For more details, please visit our website: </a:t>
            </a:r>
          </a:p>
          <a:p>
            <a:pPr algn="ctr">
              <a:spcBef>
                <a:spcPts val="0"/>
              </a:spcBef>
            </a:pPr>
            <a:endParaRPr lang="en-IN" sz="2800" b="1" cap="none" dirty="0">
              <a:solidFill>
                <a:schemeClr val="tx1"/>
              </a:solidFill>
              <a:latin typeface="Calibri" panose="020F0502020204030204" pitchFamily="34" charset="0"/>
              <a:ea typeface="Calibri" panose="020F0502020204030204" pitchFamily="34" charset="0"/>
              <a:cs typeface="Calibri" panose="020F0502020204030204" pitchFamily="34" charset="0"/>
            </a:endParaRPr>
          </a:p>
          <a:p>
            <a:pPr algn="ctr">
              <a:lnSpc>
                <a:spcPct val="107000"/>
              </a:lnSpc>
              <a:spcAft>
                <a:spcPts val="800"/>
              </a:spcAft>
            </a:pPr>
            <a:r>
              <a:rPr lang="en-IN" sz="2800" b="1" cap="none">
                <a:solidFill>
                  <a:schemeClr val="tx1"/>
                </a:solidFill>
                <a:latin typeface="Calibri" panose="020F0502020204030204" pitchFamily="34" charset="0"/>
                <a:ea typeface="Calibri" panose="020F0502020204030204" pitchFamily="34" charset="0"/>
                <a:cs typeface="Calibri" panose="020F0502020204030204" pitchFamily="34" charset="0"/>
                <a:hlinkClick r:id="rId3"/>
              </a:rPr>
              <a:t>https://www.trawex.com/car-api.php</a:t>
            </a:r>
            <a:endParaRPr lang="en-IN" sz="2800" b="1" cap="none">
              <a:solidFill>
                <a:schemeClr val="tx1"/>
              </a:solidFill>
              <a:latin typeface="Calibri" panose="020F0502020204030204" pitchFamily="34" charset="0"/>
              <a:ea typeface="Calibri" panose="020F0502020204030204" pitchFamily="34" charset="0"/>
              <a:cs typeface="Calibri" panose="020F0502020204030204" pitchFamily="34" charset="0"/>
            </a:endParaRPr>
          </a:p>
          <a:p>
            <a:pPr algn="ctr">
              <a:lnSpc>
                <a:spcPct val="107000"/>
              </a:lnSpc>
              <a:spcAft>
                <a:spcPts val="800"/>
              </a:spcAft>
            </a:pPr>
            <a:endParaRPr lang="en-IN" sz="2800" b="1" u="sng" cap="none" dirty="0">
              <a:solidFill>
                <a:schemeClr val="tx1"/>
              </a:solidFill>
              <a:latin typeface="Calibri" panose="020F0502020204030204" pitchFamily="34" charset="0"/>
              <a:ea typeface="Calibri" panose="020F0502020204030204" pitchFamily="34" charset="0"/>
              <a:cs typeface="Calibri" panose="020F0502020204030204" pitchFamily="34" charset="0"/>
            </a:endParaRPr>
          </a:p>
          <a:p>
            <a:pPr algn="ctr">
              <a:spcBef>
                <a:spcPts val="0"/>
              </a:spcBef>
            </a:pPr>
            <a:r>
              <a:rPr lang="en-IN" sz="2800" b="1"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Email id :  </a:t>
            </a:r>
            <a:r>
              <a:rPr lang="en-IN" sz="2800" b="1" u="sng"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contact@trawex.com</a:t>
            </a:r>
            <a:endParaRPr lang="en-IN" sz="2800" b="1" u="sng"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endParaRPr>
          </a:p>
          <a:p>
            <a:pPr>
              <a:spcBef>
                <a:spcPts val="0"/>
              </a:spcBef>
            </a:pPr>
            <a:br>
              <a:rPr lang="en-IN" sz="2800" u="sng"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br>
            <a:r>
              <a:rPr lang="en-IN" sz="2800"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IN" sz="2800" b="1" cap="none" dirty="0">
                <a:solidFill>
                  <a:schemeClr val="tx1"/>
                </a:solidFill>
                <a:latin typeface="Calibri" panose="020F0502020204030204" pitchFamily="34" charset="0"/>
                <a:ea typeface="Calibri" panose="020F0502020204030204" pitchFamily="34" charset="0"/>
                <a:cs typeface="Calibri" panose="020F0502020204030204" pitchFamily="34" charset="0"/>
              </a:rPr>
              <a:t>Phone No : </a:t>
            </a:r>
            <a:r>
              <a:rPr lang="en-IN" sz="2800" b="1" dirty="0">
                <a:solidFill>
                  <a:schemeClr val="tx1"/>
                </a:solidFill>
                <a:latin typeface="Calibri" panose="020F0502020204030204" pitchFamily="34" charset="0"/>
                <a:ea typeface="Calibri" panose="020F0502020204030204" pitchFamily="34" charset="0"/>
                <a:cs typeface="Calibri" panose="020F0502020204030204" pitchFamily="34" charset="0"/>
              </a:rPr>
              <a:t>91485 87111</a:t>
            </a:r>
            <a:br>
              <a:rPr lang="en-IN" sz="2800" cap="none" dirty="0">
                <a:solidFill>
                  <a:schemeClr val="tx1"/>
                </a:solidFill>
                <a:latin typeface="Times New Roman" panose="02020603050405020304" pitchFamily="18" charset="0"/>
                <a:cs typeface="Times New Roman" panose="02020603050405020304" pitchFamily="18" charset="0"/>
              </a:rPr>
            </a:br>
            <a:endParaRPr lang="en-IN" sz="2800" cap="none" dirty="0">
              <a:solidFill>
                <a:schemeClr val="tx1"/>
              </a:solidFill>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21926111"/>
      </p:ext>
    </p:extLst>
  </p:cSld>
  <p:clrMapOvr>
    <a:masterClrMapping/>
  </p:clrMapOvr>
</p:sld>
</file>

<file path=ppt/theme/theme1.xml><?xml version="1.0" encoding="utf-8"?>
<a:theme xmlns:a="http://schemas.openxmlformats.org/drawingml/2006/main" name="Depth">
  <a:themeElements>
    <a:clrScheme name="Depth">
      <a:dk1>
        <a:sysClr val="windowText" lastClr="000000"/>
      </a:dk1>
      <a:lt1>
        <a:sysClr val="window" lastClr="FFFFFF"/>
      </a:lt1>
      <a:dk2>
        <a:srgbClr val="455F51"/>
      </a:dk2>
      <a:lt2>
        <a:srgbClr val="94D7E4"/>
      </a:lt2>
      <a:accent1>
        <a:srgbClr val="41AEBD"/>
      </a:accent1>
      <a:accent2>
        <a:srgbClr val="97E9D5"/>
      </a:accent2>
      <a:accent3>
        <a:srgbClr val="A2CF49"/>
      </a:accent3>
      <a:accent4>
        <a:srgbClr val="608F3D"/>
      </a:accent4>
      <a:accent5>
        <a:srgbClr val="F4DE3A"/>
      </a:accent5>
      <a:accent6>
        <a:srgbClr val="FCB11C"/>
      </a:accent6>
      <a:hlink>
        <a:srgbClr val="FBCA98"/>
      </a:hlink>
      <a:folHlink>
        <a:srgbClr val="D3B86D"/>
      </a:folHlink>
    </a:clrScheme>
    <a:fontScheme name="Depth">
      <a:majorFont>
        <a:latin typeface="Corbel" panose="020B0503020204020204"/>
        <a:ea typeface=""/>
        <a:cs typeface=""/>
        <a:font script="Jpan" typeface="メイリオ"/>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Corbel" panose="020B0503020204020204"/>
        <a:ea typeface=""/>
        <a:cs typeface=""/>
        <a:font script="Jpan" typeface="メイリオ"/>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Depth">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Depth" id="{7BEAFC2A-325C-49C4-AC08-2B765DA903F9}" vid="{1735E755-43E6-43AA-ABA2-C989ECC79AF5}"/>
    </a:ext>
  </a:extLst>
</a:theme>
</file>

<file path=docProps/app.xml><?xml version="1.0" encoding="utf-8"?>
<Properties xmlns="http://schemas.openxmlformats.org/officeDocument/2006/extended-properties" xmlns:vt="http://schemas.openxmlformats.org/officeDocument/2006/docPropsVTypes">
  <Template>Depth</Template>
  <TotalTime>39</TotalTime>
  <Words>1022</Words>
  <Application>Microsoft Office PowerPoint</Application>
  <PresentationFormat>Widescreen</PresentationFormat>
  <Paragraphs>68</Paragraphs>
  <Slides>11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11</vt:i4>
      </vt:variant>
    </vt:vector>
  </HeadingPairs>
  <TitlesOfParts>
    <vt:vector size="17" baseType="lpstr">
      <vt:lpstr>Arial</vt:lpstr>
      <vt:lpstr>Calibri</vt:lpstr>
      <vt:lpstr>Corbel</vt:lpstr>
      <vt:lpstr>Symbol</vt:lpstr>
      <vt:lpstr>Times New Roman</vt:lpstr>
      <vt:lpstr>Depth</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anu suya</dc:creator>
  <cp:lastModifiedBy>anu suya</cp:lastModifiedBy>
  <cp:revision>6</cp:revision>
  <dcterms:created xsi:type="dcterms:W3CDTF">2024-07-29T07:26:35Z</dcterms:created>
  <dcterms:modified xsi:type="dcterms:W3CDTF">2024-07-29T09:31:13Z</dcterms:modified>
</cp:coreProperties>
</file>