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26" autoAdjust="0"/>
    <p:restoredTop sz="94660"/>
  </p:normalViewPr>
  <p:slideViewPr>
    <p:cSldViewPr snapToGrid="0">
      <p:cViewPr varScale="1">
        <p:scale>
          <a:sx n="73" d="100"/>
          <a:sy n="73" d="100"/>
        </p:scale>
        <p:origin x="1037"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4464028"/>
            <a:ext cx="9144000" cy="1641490"/>
          </a:xfrm>
        </p:spPr>
        <p:txBody>
          <a:bodyPr wrap="none" anchor="t">
            <a:normAutofit/>
          </a:bodyPr>
          <a:lstStyle>
            <a:lvl1pPr algn="r">
              <a:defRPr sz="9600" b="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3" name="Subtitle 2"/>
          <p:cNvSpPr>
            <a:spLocks noGrp="1"/>
          </p:cNvSpPr>
          <p:nvPr>
            <p:ph type="subTitle" idx="1"/>
          </p:nvPr>
        </p:nvSpPr>
        <p:spPr>
          <a:xfrm>
            <a:off x="2209799" y="3694375"/>
            <a:ext cx="9144000" cy="754025"/>
          </a:xfrm>
        </p:spPr>
        <p:txBody>
          <a:bodyPr anchor="b">
            <a:normAutofit/>
          </a:bodyPr>
          <a:lstStyle>
            <a:lvl1pPr marL="0" indent="0" algn="r">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8AA0FE67-2DA4-47E9-802D-7A18CB5D46E7}" type="datetimeFigureOut">
              <a:rPr lang="en-IN" smtClean="0"/>
              <a:t>05-08-2024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92EE31E6-EF31-4D9D-A699-026DD7066E5A}" type="slidenum">
              <a:rPr lang="en-IN" smtClean="0"/>
              <a:t>‹#›</a:t>
            </a:fld>
            <a:endParaRPr lang="en-IN"/>
          </a:p>
        </p:txBody>
      </p:sp>
    </p:spTree>
    <p:extLst>
      <p:ext uri="{BB962C8B-B14F-4D97-AF65-F5344CB8AC3E}">
        <p14:creationId xmlns:p14="http://schemas.microsoft.com/office/powerpoint/2010/main" val="5825942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AA0FE67-2DA4-47E9-802D-7A18CB5D46E7}" type="datetimeFigureOut">
              <a:rPr lang="en-IN" smtClean="0"/>
              <a:t>05-08-2024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2EE31E6-EF31-4D9D-A699-026DD7066E5A}" type="slidenum">
              <a:rPr lang="en-IN" smtClean="0"/>
              <a:t>‹#›</a:t>
            </a:fld>
            <a:endParaRPr lang="en-IN"/>
          </a:p>
        </p:txBody>
      </p:sp>
    </p:spTree>
    <p:extLst>
      <p:ext uri="{BB962C8B-B14F-4D97-AF65-F5344CB8AC3E}">
        <p14:creationId xmlns:p14="http://schemas.microsoft.com/office/powerpoint/2010/main" val="32172629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Title 1"/>
          <p:cNvSpPr>
            <a:spLocks noGrp="1"/>
          </p:cNvSpPr>
          <p:nvPr>
            <p:ph type="ctrTitle"/>
          </p:nvPr>
        </p:nvSpPr>
        <p:spPr>
          <a:xfrm>
            <a:off x="854532" y="4464028"/>
            <a:ext cx="9144000" cy="1641490"/>
          </a:xfrm>
        </p:spPr>
        <p:txBody>
          <a:bodyPr wrap="none" anchor="t">
            <a:normAutofit/>
          </a:bodyPr>
          <a:lstStyle>
            <a:lvl1pPr algn="l">
              <a:defRPr sz="9600" b="0" spc="-300">
                <a:gradFill flip="none" rotWithShape="1">
                  <a:gsLst>
                    <a:gs pos="32000">
                      <a:schemeClr val="tx1">
                        <a:lumMod val="89000"/>
                      </a:schemeClr>
                    </a:gs>
                    <a:gs pos="0">
                      <a:schemeClr val="bg1">
                        <a:lumMod val="47000"/>
                        <a:lumOff val="53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8" name="Subtitle 2"/>
          <p:cNvSpPr>
            <a:spLocks noGrp="1"/>
          </p:cNvSpPr>
          <p:nvPr>
            <p:ph type="subTitle" idx="1"/>
          </p:nvPr>
        </p:nvSpPr>
        <p:spPr>
          <a:xfrm>
            <a:off x="854532" y="3693674"/>
            <a:ext cx="9144000" cy="754025"/>
          </a:xfrm>
        </p:spPr>
        <p:txBody>
          <a:bodyPr anchor="b">
            <a:normAutofit/>
          </a:bodyPr>
          <a:lstStyle>
            <a:lvl1pPr marL="0" indent="0" algn="l">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AA0FE67-2DA4-47E9-802D-7A18CB5D46E7}" type="datetimeFigureOut">
              <a:rPr lang="en-IN" smtClean="0"/>
              <a:t>05-08-2024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2EE31E6-EF31-4D9D-A699-026DD7066E5A}" type="slidenum">
              <a:rPr lang="en-IN" smtClean="0"/>
              <a:t>‹#›</a:t>
            </a:fld>
            <a:endParaRPr lang="en-IN"/>
          </a:p>
        </p:txBody>
      </p:sp>
    </p:spTree>
    <p:extLst>
      <p:ext uri="{BB962C8B-B14F-4D97-AF65-F5344CB8AC3E}">
        <p14:creationId xmlns:p14="http://schemas.microsoft.com/office/powerpoint/2010/main" val="26596907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20000" y="1825625"/>
            <a:ext cx="5025216"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19840" y="1825625"/>
            <a:ext cx="503396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AA0FE67-2DA4-47E9-802D-7A18CB5D46E7}" type="datetimeFigureOut">
              <a:rPr lang="en-IN" smtClean="0"/>
              <a:t>05-08-2024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2EE31E6-EF31-4D9D-A699-026DD7066E5A}" type="slidenum">
              <a:rPr lang="en-IN" smtClean="0"/>
              <a:t>‹#›</a:t>
            </a:fld>
            <a:endParaRPr lang="en-IN"/>
          </a:p>
        </p:txBody>
      </p:sp>
    </p:spTree>
    <p:extLst>
      <p:ext uri="{BB962C8B-B14F-4D97-AF65-F5344CB8AC3E}">
        <p14:creationId xmlns:p14="http://schemas.microsoft.com/office/powerpoint/2010/main" val="5137171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0000" y="1681163"/>
            <a:ext cx="5025216" cy="823912"/>
          </a:xfrm>
        </p:spPr>
        <p:txBody>
          <a:bodyPr anchor="b"/>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0000" y="2505075"/>
            <a:ext cx="50252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19840" y="1681163"/>
            <a:ext cx="5035548" cy="823912"/>
          </a:xfrm>
        </p:spPr>
        <p:txBody>
          <a:bodyPr vert="horz" lIns="91440" tIns="45720" rIns="91440" bIns="45720" rtlCol="0" anchor="b">
            <a:norm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6" name="Content Placeholder 5"/>
          <p:cNvSpPr>
            <a:spLocks noGrp="1"/>
          </p:cNvSpPr>
          <p:nvPr>
            <p:ph sz="quarter" idx="4"/>
          </p:nvPr>
        </p:nvSpPr>
        <p:spPr>
          <a:xfrm>
            <a:off x="6319840" y="2505075"/>
            <a:ext cx="503554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AA0FE67-2DA4-47E9-802D-7A18CB5D46E7}" type="datetimeFigureOut">
              <a:rPr lang="en-IN" smtClean="0"/>
              <a:t>05-08-2024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92EE31E6-EF31-4D9D-A699-026DD7066E5A}" type="slidenum">
              <a:rPr lang="en-IN" smtClean="0"/>
              <a:t>‹#›</a:t>
            </a:fld>
            <a:endParaRPr lang="en-IN"/>
          </a:p>
        </p:txBody>
      </p:sp>
    </p:spTree>
    <p:extLst>
      <p:ext uri="{BB962C8B-B14F-4D97-AF65-F5344CB8AC3E}">
        <p14:creationId xmlns:p14="http://schemas.microsoft.com/office/powerpoint/2010/main" val="38813280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AA0FE67-2DA4-47E9-802D-7A18CB5D46E7}" type="datetimeFigureOut">
              <a:rPr lang="en-IN" smtClean="0"/>
              <a:t>05-08-2024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92EE31E6-EF31-4D9D-A699-026DD7066E5A}" type="slidenum">
              <a:rPr lang="en-IN" smtClean="0"/>
              <a:t>‹#›</a:t>
            </a:fld>
            <a:endParaRPr lang="en-IN"/>
          </a:p>
        </p:txBody>
      </p:sp>
    </p:spTree>
    <p:extLst>
      <p:ext uri="{BB962C8B-B14F-4D97-AF65-F5344CB8AC3E}">
        <p14:creationId xmlns:p14="http://schemas.microsoft.com/office/powerpoint/2010/main" val="16681956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AA0FE67-2DA4-47E9-802D-7A18CB5D46E7}" type="datetimeFigureOut">
              <a:rPr lang="en-IN" smtClean="0"/>
              <a:t>05-08-2024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92EE31E6-EF31-4D9D-A699-026DD7066E5A}" type="slidenum">
              <a:rPr lang="en-IN" smtClean="0"/>
              <a:t>‹#›</a:t>
            </a:fld>
            <a:endParaRPr lang="en-IN"/>
          </a:p>
        </p:txBody>
      </p:sp>
    </p:spTree>
    <p:extLst>
      <p:ext uri="{BB962C8B-B14F-4D97-AF65-F5344CB8AC3E}">
        <p14:creationId xmlns:p14="http://schemas.microsoft.com/office/powerpoint/2010/main" val="36110811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AA0FE67-2DA4-47E9-802D-7A18CB5D46E7}" type="datetimeFigureOut">
              <a:rPr lang="en-IN" smtClean="0"/>
              <a:t>05-08-2024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2EE31E6-EF31-4D9D-A699-026DD7066E5A}" type="slidenum">
              <a:rPr lang="en-IN" smtClean="0"/>
              <a:t>‹#›</a:t>
            </a:fld>
            <a:endParaRPr lang="en-IN"/>
          </a:p>
        </p:txBody>
      </p:sp>
    </p:spTree>
    <p:extLst>
      <p:ext uri="{BB962C8B-B14F-4D97-AF65-F5344CB8AC3E}">
        <p14:creationId xmlns:p14="http://schemas.microsoft.com/office/powerpoint/2010/main" val="25256219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AA0FE67-2DA4-47E9-802D-7A18CB5D46E7}" type="datetimeFigureOut">
              <a:rPr lang="en-IN" smtClean="0"/>
              <a:t>05-08-2024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2EE31E6-EF31-4D9D-A699-026DD7066E5A}" type="slidenum">
              <a:rPr lang="en-IN" smtClean="0"/>
              <a:t>‹#›</a:t>
            </a:fld>
            <a:endParaRPr lang="en-IN"/>
          </a:p>
        </p:txBody>
      </p:sp>
    </p:spTree>
    <p:extLst>
      <p:ext uri="{BB962C8B-B14F-4D97-AF65-F5344CB8AC3E}">
        <p14:creationId xmlns:p14="http://schemas.microsoft.com/office/powerpoint/2010/main" val="6231003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367160"/>
            <a:ext cx="10515600" cy="819355"/>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39788" y="987425"/>
            <a:ext cx="10515600" cy="337973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5186516"/>
            <a:ext cx="10514012" cy="682472"/>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AA0FE67-2DA4-47E9-802D-7A18CB5D46E7}" type="datetimeFigureOut">
              <a:rPr lang="en-IN" smtClean="0"/>
              <a:t>05-08-2024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2EE31E6-EF31-4D9D-A699-026DD7066E5A}" type="slidenum">
              <a:rPr lang="en-IN" smtClean="0"/>
              <a:t>‹#›</a:t>
            </a:fld>
            <a:endParaRPr lang="en-IN"/>
          </a:p>
        </p:txBody>
      </p:sp>
    </p:spTree>
    <p:extLst>
      <p:ext uri="{BB962C8B-B14F-4D97-AF65-F5344CB8AC3E}">
        <p14:creationId xmlns:p14="http://schemas.microsoft.com/office/powerpoint/2010/main" val="35395610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3534344"/>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839788" y="4489399"/>
            <a:ext cx="10514012" cy="1501826"/>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AA0FE67-2DA4-47E9-802D-7A18CB5D46E7}" type="datetimeFigureOut">
              <a:rPr lang="en-IN" smtClean="0"/>
              <a:t>05-08-2024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2EE31E6-EF31-4D9D-A699-026DD7066E5A}" type="slidenum">
              <a:rPr lang="en-IN" smtClean="0"/>
              <a:t>‹#›</a:t>
            </a:fld>
            <a:endParaRPr lang="en-IN"/>
          </a:p>
        </p:txBody>
      </p:sp>
    </p:spTree>
    <p:extLst>
      <p:ext uri="{BB962C8B-B14F-4D97-AF65-F5344CB8AC3E}">
        <p14:creationId xmlns:p14="http://schemas.microsoft.com/office/powerpoint/2010/main" val="39741199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365125"/>
            <a:ext cx="9302752" cy="2992904"/>
          </a:xfrm>
        </p:spPr>
        <p:txBody>
          <a:bodyPr anchor="ctr"/>
          <a:lstStyle>
            <a:lvl1pPr>
              <a:defRPr sz="44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838200" y="4501729"/>
            <a:ext cx="10512424" cy="1489496"/>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AA0FE67-2DA4-47E9-802D-7A18CB5D46E7}" type="datetimeFigureOut">
              <a:rPr lang="en-IN" smtClean="0"/>
              <a:t>05-08-2024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2EE31E6-EF31-4D9D-A699-026DD7066E5A}" type="slidenum">
              <a:rPr lang="en-IN" smtClean="0"/>
              <a:t>‹#›</a:t>
            </a:fld>
            <a:endParaRPr lang="en-IN"/>
          </a:p>
        </p:txBody>
      </p:sp>
      <p:sp>
        <p:nvSpPr>
          <p:cNvPr id="9" name="TextBox 8"/>
          <p:cNvSpPr txBox="1"/>
          <p:nvPr/>
        </p:nvSpPr>
        <p:spPr>
          <a:xfrm>
            <a:off x="1111044"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8471284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39788" y="2326967"/>
            <a:ext cx="10515600" cy="2511835"/>
          </a:xfrm>
        </p:spPr>
        <p:txBody>
          <a:bodyPr anchor="b">
            <a:normAutofit/>
          </a:bodyPr>
          <a:lstStyle>
            <a:lvl1pPr>
              <a:defRPr sz="5400"/>
            </a:lvl1pPr>
          </a:lstStyle>
          <a:p>
            <a:r>
              <a:rPr lang="en-US"/>
              <a:t>Click to edit Master title style</a:t>
            </a:r>
            <a:endParaRPr lang="en-US" dirty="0"/>
          </a:p>
        </p:txBody>
      </p:sp>
      <p:sp>
        <p:nvSpPr>
          <p:cNvPr id="4" name="Text Placeholder 3"/>
          <p:cNvSpPr>
            <a:spLocks noGrp="1"/>
          </p:cNvSpPr>
          <p:nvPr>
            <p:ph type="body" sz="half" idx="2"/>
          </p:nvPr>
        </p:nvSpPr>
        <p:spPr>
          <a:xfrm>
            <a:off x="839788" y="4850581"/>
            <a:ext cx="10514012" cy="1140644"/>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AA0FE67-2DA4-47E9-802D-7A18CB5D46E7}" type="datetimeFigureOut">
              <a:rPr lang="en-IN" smtClean="0"/>
              <a:t>05-08-2024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2EE31E6-EF31-4D9D-A699-026DD7066E5A}" type="slidenum">
              <a:rPr lang="en-IN" smtClean="0"/>
              <a:t>‹#›</a:t>
            </a:fld>
            <a:endParaRPr lang="en-IN"/>
          </a:p>
        </p:txBody>
      </p:sp>
    </p:spTree>
    <p:extLst>
      <p:ext uri="{BB962C8B-B14F-4D97-AF65-F5344CB8AC3E}">
        <p14:creationId xmlns:p14="http://schemas.microsoft.com/office/powerpoint/2010/main" val="162133387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1337282" y="1885950"/>
            <a:ext cx="2946866" cy="576262"/>
          </a:xfrm>
        </p:spPr>
        <p:txBody>
          <a:bodyPr anchor="b">
            <a:noAutofit/>
          </a:bodyPr>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356798" y="257175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87994" y="1885950"/>
            <a:ext cx="2936241" cy="576262"/>
          </a:xfrm>
        </p:spPr>
        <p:txBody>
          <a:bodyPr vert="horz" lIns="91440" tIns="45720" rIns="91440" bIns="45720" rtlCol="0" anchor="b">
            <a:no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0" name="Text Placeholder 3"/>
          <p:cNvSpPr>
            <a:spLocks noGrp="1"/>
          </p:cNvSpPr>
          <p:nvPr>
            <p:ph type="body" sz="half" idx="16"/>
          </p:nvPr>
        </p:nvSpPr>
        <p:spPr>
          <a:xfrm>
            <a:off x="4577441" y="257175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29035" y="1885950"/>
            <a:ext cx="2932113" cy="576262"/>
          </a:xfrm>
        </p:spPr>
        <p:txBody>
          <a:bodyPr vert="horz" lIns="91440" tIns="45720" rIns="91440" bIns="45720" rtlCol="0" anchor="b">
            <a:noAutofit/>
          </a:bodyPr>
          <a:lstStyle>
            <a:lvl1pPr>
              <a:buNone/>
              <a:defRPr lang="en-US" sz="240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2" name="Text Placeholder 3"/>
          <p:cNvSpPr>
            <a:spLocks noGrp="1"/>
          </p:cNvSpPr>
          <p:nvPr>
            <p:ph type="body" sz="half" idx="17"/>
          </p:nvPr>
        </p:nvSpPr>
        <p:spPr>
          <a:xfrm>
            <a:off x="7829035" y="257175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8AA0FE67-2DA4-47E9-802D-7A18CB5D46E7}" type="datetimeFigureOut">
              <a:rPr lang="en-IN" smtClean="0"/>
              <a:t>05-08-2024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92EE31E6-EF31-4D9D-A699-026DD7066E5A}" type="slidenum">
              <a:rPr lang="en-IN" smtClean="0"/>
              <a:t>‹#›</a:t>
            </a:fld>
            <a:endParaRPr lang="en-IN"/>
          </a:p>
        </p:txBody>
      </p:sp>
    </p:spTree>
    <p:extLst>
      <p:ext uri="{BB962C8B-B14F-4D97-AF65-F5344CB8AC3E}">
        <p14:creationId xmlns:p14="http://schemas.microsoft.com/office/powerpoint/2010/main" val="36302362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332085" y="4297503"/>
            <a:ext cx="2940050"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332085" y="2256354"/>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1332085" y="4873765"/>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568997" y="4297503"/>
            <a:ext cx="2930525"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56354"/>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567644" y="4873764"/>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04322" y="4297503"/>
            <a:ext cx="2932113"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04321" y="2256354"/>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804197" y="4873762"/>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8AA0FE67-2DA4-47E9-802D-7A18CB5D46E7}" type="datetimeFigureOut">
              <a:rPr lang="en-IN" smtClean="0"/>
              <a:t>05-08-2024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92EE31E6-EF31-4D9D-A699-026DD7066E5A}" type="slidenum">
              <a:rPr lang="en-IN" smtClean="0"/>
              <a:t>‹#›</a:t>
            </a:fld>
            <a:endParaRPr lang="en-IN"/>
          </a:p>
        </p:txBody>
      </p:sp>
    </p:spTree>
    <p:extLst>
      <p:ext uri="{BB962C8B-B14F-4D97-AF65-F5344CB8AC3E}">
        <p14:creationId xmlns:p14="http://schemas.microsoft.com/office/powerpoint/2010/main" val="5082606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AA0FE67-2DA4-47E9-802D-7A18CB5D46E7}" type="datetimeFigureOut">
              <a:rPr lang="en-IN" smtClean="0"/>
              <a:t>05-08-2024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2EE31E6-EF31-4D9D-A699-026DD7066E5A}" type="slidenum">
              <a:rPr lang="en-IN" smtClean="0"/>
              <a:t>‹#›</a:t>
            </a:fld>
            <a:endParaRPr lang="en-IN"/>
          </a:p>
        </p:txBody>
      </p:sp>
    </p:spTree>
    <p:extLst>
      <p:ext uri="{BB962C8B-B14F-4D97-AF65-F5344CB8AC3E}">
        <p14:creationId xmlns:p14="http://schemas.microsoft.com/office/powerpoint/2010/main" val="70536389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AA0FE67-2DA4-47E9-802D-7A18CB5D46E7}" type="datetimeFigureOut">
              <a:rPr lang="en-IN" smtClean="0"/>
              <a:t>05-08-2024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2EE31E6-EF31-4D9D-A699-026DD7066E5A}" type="slidenum">
              <a:rPr lang="en-IN" smtClean="0"/>
              <a:t>‹#›</a:t>
            </a:fld>
            <a:endParaRPr lang="en-IN"/>
          </a:p>
        </p:txBody>
      </p:sp>
    </p:spTree>
    <p:extLst>
      <p:ext uri="{BB962C8B-B14F-4D97-AF65-F5344CB8AC3E}">
        <p14:creationId xmlns:p14="http://schemas.microsoft.com/office/powerpoint/2010/main" val="7327250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20000" y="1825625"/>
            <a:ext cx="102338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8AA0FE67-2DA4-47E9-802D-7A18CB5D46E7}" type="datetimeFigureOut">
              <a:rPr lang="en-IN" smtClean="0"/>
              <a:t>05-08-2024</a:t>
            </a:fld>
            <a:endParaRPr lang="en-IN"/>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endParaRPr lang="en-IN"/>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92EE31E6-EF31-4D9D-A699-026DD7066E5A}" type="slidenum">
              <a:rPr lang="en-IN" smtClean="0"/>
              <a:t>‹#›</a:t>
            </a:fld>
            <a:endParaRPr lang="en-IN"/>
          </a:p>
        </p:txBody>
      </p:sp>
    </p:spTree>
    <p:extLst>
      <p:ext uri="{BB962C8B-B14F-4D97-AF65-F5344CB8AC3E}">
        <p14:creationId xmlns:p14="http://schemas.microsoft.com/office/powerpoint/2010/main" val="2318696094"/>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914400" rtl="0" eaLnBrk="1" latinLnBrk="0" hangingPunct="1">
        <a:lnSpc>
          <a:spcPct val="90000"/>
        </a:lnSpc>
        <a:spcBef>
          <a:spcPct val="0"/>
        </a:spcBef>
        <a:buNone/>
        <a:defRPr sz="5400" b="0" kern="120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hyperlink" Target="https://www.trawex.com/travelport.php" TargetMode="External"/><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trawex.com/api-integration.php" TargetMode="External"/><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www.trawex.com/flight-api.php" TargetMode="External"/><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hyperlink" Target="https://www.trawex.com/flight-booking-engine.php" TargetMode="External"/><Relationship Id="rId4" Type="http://schemas.openxmlformats.org/officeDocument/2006/relationships/hyperlink" Target="https://www.trawex.com/flight-api-integration.php"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www.worldwebwall.com/trawex-s30408/" TargetMode="Externa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hyperlink" Target="https://www.trawex.com/travel-api-hotel-api-flight-api-car-api-sightseeing-api-transfer-api-hotel-xml.php"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s://www.trawex.com/what-is-travel-api.php" TargetMode="External"/><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hyperlink" Target="https://www.trawex.com/third-party-integrations.php" TargetMode="External"/><Relationship Id="rId4" Type="http://schemas.openxmlformats.org/officeDocument/2006/relationships/hyperlink" Target="https://www.trawex.com/flight-booking-engine.php"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mailto:contact@trawex.com" TargetMode="External"/><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4A9A460-E34D-4F92-A12D-E88EEB5F1D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7990" y="138821"/>
            <a:ext cx="2025334" cy="426386"/>
          </a:xfrm>
          <a:prstGeom prst="rect">
            <a:avLst/>
          </a:prstGeom>
        </p:spPr>
      </p:pic>
      <p:sp>
        <p:nvSpPr>
          <p:cNvPr id="9" name="TextBox 8">
            <a:extLst>
              <a:ext uri="{FF2B5EF4-FFF2-40B4-BE49-F238E27FC236}">
                <a16:creationId xmlns:a16="http://schemas.microsoft.com/office/drawing/2014/main" id="{319F9EFE-204C-53F1-4699-BCD1E50724E7}"/>
              </a:ext>
            </a:extLst>
          </p:cNvPr>
          <p:cNvSpPr txBox="1"/>
          <p:nvPr/>
        </p:nvSpPr>
        <p:spPr>
          <a:xfrm>
            <a:off x="4981903" y="0"/>
            <a:ext cx="2228193" cy="721736"/>
          </a:xfrm>
          <a:prstGeom prst="rect">
            <a:avLst/>
          </a:prstGeom>
          <a:noFill/>
        </p:spPr>
        <p:txBody>
          <a:bodyPr wrap="square">
            <a:spAutoFit/>
          </a:bodyPr>
          <a:lstStyle/>
          <a:p>
            <a:pPr algn="just">
              <a:lnSpc>
                <a:spcPct val="107000"/>
              </a:lnSpc>
              <a:spcAft>
                <a:spcPts val="800"/>
              </a:spcAft>
            </a:pPr>
            <a:r>
              <a:rPr lang="en-IN" sz="4000" b="1" kern="100" dirty="0">
                <a:effectLst/>
                <a:latin typeface="Calibri" panose="020F0502020204030204" pitchFamily="34" charset="0"/>
                <a:ea typeface="Calibri" panose="020F0502020204030204" pitchFamily="34" charset="0"/>
                <a:cs typeface="Times New Roman" panose="02020603050405020304" pitchFamily="18" charset="0"/>
              </a:rPr>
              <a:t>Flight API</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1" name="Picture 10">
            <a:extLst>
              <a:ext uri="{FF2B5EF4-FFF2-40B4-BE49-F238E27FC236}">
                <a16:creationId xmlns:a16="http://schemas.microsoft.com/office/drawing/2014/main" id="{90A29749-09FC-8B44-D676-1B16808DCA6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8524" y="813323"/>
            <a:ext cx="10729793" cy="4998611"/>
          </a:xfrm>
          <a:prstGeom prst="rect">
            <a:avLst/>
          </a:prstGeom>
        </p:spPr>
      </p:pic>
      <p:pic>
        <p:nvPicPr>
          <p:cNvPr id="12" name="Picture 11">
            <a:extLst>
              <a:ext uri="{FF2B5EF4-FFF2-40B4-BE49-F238E27FC236}">
                <a16:creationId xmlns:a16="http://schemas.microsoft.com/office/drawing/2014/main" id="{3F2E85B4-10C8-D463-9B8B-7B21243E2050}"/>
              </a:ext>
            </a:extLst>
          </p:cNvPr>
          <p:cNvPicPr>
            <a:picLocks noChangeAspect="1"/>
          </p:cNvPicPr>
          <p:nvPr/>
        </p:nvPicPr>
        <p:blipFill>
          <a:blip r:embed="rId4"/>
          <a:stretch>
            <a:fillRect/>
          </a:stretch>
        </p:blipFill>
        <p:spPr>
          <a:xfrm>
            <a:off x="4261786" y="5968464"/>
            <a:ext cx="3743268" cy="889536"/>
          </a:xfrm>
          <a:prstGeom prst="rect">
            <a:avLst/>
          </a:prstGeom>
        </p:spPr>
      </p:pic>
    </p:spTree>
    <p:extLst>
      <p:ext uri="{BB962C8B-B14F-4D97-AF65-F5344CB8AC3E}">
        <p14:creationId xmlns:p14="http://schemas.microsoft.com/office/powerpoint/2010/main" val="17647515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4A9A460-E34D-4F92-A12D-E88EEB5F1D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7990" y="138821"/>
            <a:ext cx="2025334" cy="426386"/>
          </a:xfrm>
          <a:prstGeom prst="rect">
            <a:avLst/>
          </a:prstGeom>
        </p:spPr>
      </p:pic>
      <p:sp>
        <p:nvSpPr>
          <p:cNvPr id="3" name="TextBox 2">
            <a:extLst>
              <a:ext uri="{FF2B5EF4-FFF2-40B4-BE49-F238E27FC236}">
                <a16:creationId xmlns:a16="http://schemas.microsoft.com/office/drawing/2014/main" id="{69D8FCB4-78B4-F50E-3D4C-952FC269A649}"/>
              </a:ext>
            </a:extLst>
          </p:cNvPr>
          <p:cNvSpPr txBox="1"/>
          <p:nvPr/>
        </p:nvSpPr>
        <p:spPr>
          <a:xfrm>
            <a:off x="1014248" y="903136"/>
            <a:ext cx="10163503" cy="4934684"/>
          </a:xfrm>
          <a:prstGeom prst="rect">
            <a:avLst/>
          </a:prstGeom>
          <a:noFill/>
        </p:spPr>
        <p:txBody>
          <a:bodyPr wrap="square">
            <a:spAutoFit/>
          </a:bodyPr>
          <a:lstStyle/>
          <a:p>
            <a:pPr algn="ctr">
              <a:lnSpc>
                <a:spcPct val="107000"/>
              </a:lnSpc>
              <a:spcAft>
                <a:spcPts val="800"/>
              </a:spcAft>
            </a:pP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Are You Looking for Flight API Integration for Your Travel Website?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Trawex Flight API is the most comprehensive aggregated distribution management solution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for all LCCs and GDS airlines in the world. Travel agents, who are integrated with Trawex Flight API and GDS, can grow their business through their b2b and b2c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portals</a:t>
            </a:r>
            <a:r>
              <a:rPr lang="en-IN" sz="2400"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suite of APIs allows you to develop your own travel website or mobile app with instant access to Premium Inventory around the world. Create even more</a:t>
            </a:r>
          </a:p>
          <a:p>
            <a:pPr>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Efficiency with deeper integration with our API.</a:t>
            </a:r>
            <a:br>
              <a:rPr lang="en-IN" sz="2400" kern="100" dirty="0">
                <a:effectLst/>
                <a:latin typeface="Calibri" panose="020F0502020204030204" pitchFamily="34" charset="0"/>
                <a:ea typeface="Calibri" panose="020F0502020204030204" pitchFamily="34" charset="0"/>
                <a:cs typeface="Times New Roman" panose="02020603050405020304" pitchFamily="18" charset="0"/>
              </a:rPr>
            </a:b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047233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4A9A460-E34D-4F92-A12D-E88EEB5F1D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7990" y="138821"/>
            <a:ext cx="2025334" cy="426386"/>
          </a:xfrm>
          <a:prstGeom prst="rect">
            <a:avLst/>
          </a:prstGeom>
        </p:spPr>
      </p:pic>
      <p:sp>
        <p:nvSpPr>
          <p:cNvPr id="3" name="TextBox 2">
            <a:extLst>
              <a:ext uri="{FF2B5EF4-FFF2-40B4-BE49-F238E27FC236}">
                <a16:creationId xmlns:a16="http://schemas.microsoft.com/office/drawing/2014/main" id="{48A29974-CB84-6B96-8D1F-F88B5F202B60}"/>
              </a:ext>
            </a:extLst>
          </p:cNvPr>
          <p:cNvSpPr txBox="1"/>
          <p:nvPr/>
        </p:nvSpPr>
        <p:spPr>
          <a:xfrm>
            <a:off x="1019503" y="565207"/>
            <a:ext cx="10993821" cy="5812425"/>
          </a:xfrm>
          <a:prstGeom prst="rect">
            <a:avLst/>
          </a:prstGeom>
          <a:noFill/>
        </p:spPr>
        <p:txBody>
          <a:bodyPr wrap="square">
            <a:spAutoFit/>
          </a:bodyPr>
          <a:lstStyle/>
          <a:p>
            <a:pPr algn="ctr">
              <a:lnSpc>
                <a:spcPct val="107000"/>
              </a:lnSpc>
              <a:spcAft>
                <a:spcPts val="800"/>
              </a:spcAft>
            </a:pP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Flight API Advantages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Provides fast and error free online reservation facility.</a:t>
            </a: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Search, Book, Confirm – Through a Single API Integration</a:t>
            </a: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Trustworthy and reliable</a:t>
            </a: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Increase Profitability</a:t>
            </a: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Easy set up and flexible integration</a:t>
            </a: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World Class Support - Dedicated Account Manager and Engineering support team</a:t>
            </a: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Complete solution with Inventory, content and other requirements all taken care</a:t>
            </a: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Global content and coverage supporting your expansion to 70 + Countries</a:t>
            </a: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Easy set up and flexible integration</a:t>
            </a: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Provide Better Customer service</a:t>
            </a: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Build the solution that best meets your business needs.</a:t>
            </a: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Provides Instant Booking Confirmation</a:t>
            </a:r>
          </a:p>
        </p:txBody>
      </p:sp>
    </p:spTree>
    <p:extLst>
      <p:ext uri="{BB962C8B-B14F-4D97-AF65-F5344CB8AC3E}">
        <p14:creationId xmlns:p14="http://schemas.microsoft.com/office/powerpoint/2010/main" val="17395475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4A9A460-E34D-4F92-A12D-E88EEB5F1D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7990" y="138821"/>
            <a:ext cx="2025334" cy="426386"/>
          </a:xfrm>
          <a:prstGeom prst="rect">
            <a:avLst/>
          </a:prstGeom>
        </p:spPr>
      </p:pic>
      <p:sp>
        <p:nvSpPr>
          <p:cNvPr id="3" name="TextBox 2">
            <a:extLst>
              <a:ext uri="{FF2B5EF4-FFF2-40B4-BE49-F238E27FC236}">
                <a16:creationId xmlns:a16="http://schemas.microsoft.com/office/drawing/2014/main" id="{EFD87E31-C154-65BA-CE1E-F44A06EC93B1}"/>
              </a:ext>
            </a:extLst>
          </p:cNvPr>
          <p:cNvSpPr txBox="1"/>
          <p:nvPr/>
        </p:nvSpPr>
        <p:spPr>
          <a:xfrm>
            <a:off x="1015829" y="352014"/>
            <a:ext cx="9984828" cy="5812425"/>
          </a:xfrm>
          <a:prstGeom prst="rect">
            <a:avLst/>
          </a:prstGeom>
          <a:noFill/>
        </p:spPr>
        <p:txBody>
          <a:bodyPr wrap="square">
            <a:spAutoFit/>
          </a:bodyPr>
          <a:lstStyle/>
          <a:p>
            <a:pPr algn="ctr">
              <a:lnSpc>
                <a:spcPct val="107000"/>
              </a:lnSpc>
              <a:spcAft>
                <a:spcPts val="800"/>
              </a:spcAft>
            </a:pP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Flight API Features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Flexible, scalable and easy to integrate and implement</a:t>
            </a: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Build and update customised travel booking applications</a:t>
            </a: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built on scalable Open System architecture</a:t>
            </a: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Decreased development costs and time to market</a:t>
            </a: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Custom-designed solutions which maximise efficiency</a:t>
            </a: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Completely scalable and Web 2.0 compliant</a:t>
            </a: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Reliable and robust,</a:t>
            </a: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Independent of language and application framework</a:t>
            </a: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Real time streaming of prices for your users</a:t>
            </a: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Continually optimised product solutions</a:t>
            </a: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RESTful API format, with JSON or XML responses available</a:t>
            </a: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Browse and Live prices feeds</a:t>
            </a:r>
          </a:p>
        </p:txBody>
      </p:sp>
    </p:spTree>
    <p:extLst>
      <p:ext uri="{BB962C8B-B14F-4D97-AF65-F5344CB8AC3E}">
        <p14:creationId xmlns:p14="http://schemas.microsoft.com/office/powerpoint/2010/main" val="36326733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4A9A460-E34D-4F92-A12D-E88EEB5F1D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7990" y="138821"/>
            <a:ext cx="2025334" cy="426386"/>
          </a:xfrm>
          <a:prstGeom prst="rect">
            <a:avLst/>
          </a:prstGeom>
        </p:spPr>
      </p:pic>
      <p:sp>
        <p:nvSpPr>
          <p:cNvPr id="3" name="TextBox 2">
            <a:extLst>
              <a:ext uri="{FF2B5EF4-FFF2-40B4-BE49-F238E27FC236}">
                <a16:creationId xmlns:a16="http://schemas.microsoft.com/office/drawing/2014/main" id="{5DB838C9-1000-3ABB-FFCC-A9210C3200E7}"/>
              </a:ext>
            </a:extLst>
          </p:cNvPr>
          <p:cNvSpPr txBox="1"/>
          <p:nvPr/>
        </p:nvSpPr>
        <p:spPr>
          <a:xfrm>
            <a:off x="683172" y="712775"/>
            <a:ext cx="10825655" cy="5432449"/>
          </a:xfrm>
          <a:prstGeom prst="rect">
            <a:avLst/>
          </a:prstGeom>
          <a:noFill/>
        </p:spPr>
        <p:txBody>
          <a:bodyPr wrap="square">
            <a:spAutoFit/>
          </a:bodyPr>
          <a:lstStyle/>
          <a:p>
            <a:pPr algn="ctr">
              <a:lnSpc>
                <a:spcPct val="107000"/>
              </a:lnSpc>
              <a:spcAft>
                <a:spcPts val="800"/>
              </a:spcAft>
            </a:pP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Why Trawex Universal Flight API</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Why Trawex Flight API solution is Highly Effective?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Trawex Flight API will help your business increase revenue while automating processing and reducing the time and effort required completing your</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airline ticket booking</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portals and applications built with our API are also compatible with various devices and form factors, using the latest responsive technologies to automatically change the display layout to match the screen of the device used.</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primary objective, through our Flight API, is to serve our client with enhanced adaptability in a cost-effective manner. </a:t>
            </a:r>
          </a:p>
        </p:txBody>
      </p:sp>
    </p:spTree>
    <p:extLst>
      <p:ext uri="{BB962C8B-B14F-4D97-AF65-F5344CB8AC3E}">
        <p14:creationId xmlns:p14="http://schemas.microsoft.com/office/powerpoint/2010/main" val="32232537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4A9A460-E34D-4F92-A12D-E88EEB5F1D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7990" y="138821"/>
            <a:ext cx="2025334" cy="426386"/>
          </a:xfrm>
          <a:prstGeom prst="rect">
            <a:avLst/>
          </a:prstGeom>
        </p:spPr>
      </p:pic>
      <p:sp>
        <p:nvSpPr>
          <p:cNvPr id="3" name="TextBox 2">
            <a:extLst>
              <a:ext uri="{FF2B5EF4-FFF2-40B4-BE49-F238E27FC236}">
                <a16:creationId xmlns:a16="http://schemas.microsoft.com/office/drawing/2014/main" id="{70D50760-5FAA-719F-EEA5-5F727BE955A0}"/>
              </a:ext>
            </a:extLst>
          </p:cNvPr>
          <p:cNvSpPr txBox="1"/>
          <p:nvPr/>
        </p:nvSpPr>
        <p:spPr>
          <a:xfrm>
            <a:off x="914399" y="1436434"/>
            <a:ext cx="10646981" cy="433432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You don't need to lose your valuable money in costly solutions right now. Travel sectors these days giving more importance to a service-driven approach. This further supports the implementation of Web 2.0 developments.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Trawex Flight API completely supports Web 2.0 and helps your business to use these elements as per your maximum benefit.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empower you through assistance at every level with the help of our experts.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Flight API delivers excellent results in every way. By incorporating our flight API, you can improve the capabilities of your flight booking engine in every aspect. So, what are you waiting for? Connect with our associates and discuss your requirements.</a:t>
            </a:r>
          </a:p>
        </p:txBody>
      </p:sp>
    </p:spTree>
    <p:extLst>
      <p:ext uri="{BB962C8B-B14F-4D97-AF65-F5344CB8AC3E}">
        <p14:creationId xmlns:p14="http://schemas.microsoft.com/office/powerpoint/2010/main" val="28130596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4A9A460-E34D-4F92-A12D-E88EEB5F1D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7990" y="138821"/>
            <a:ext cx="2025334" cy="426386"/>
          </a:xfrm>
          <a:prstGeom prst="rect">
            <a:avLst/>
          </a:prstGeom>
        </p:spPr>
      </p:pic>
      <p:sp>
        <p:nvSpPr>
          <p:cNvPr id="3" name="TextBox 2">
            <a:extLst>
              <a:ext uri="{FF2B5EF4-FFF2-40B4-BE49-F238E27FC236}">
                <a16:creationId xmlns:a16="http://schemas.microsoft.com/office/drawing/2014/main" id="{D2D285A4-816D-2878-7C0F-622A11E59996}"/>
              </a:ext>
            </a:extLst>
          </p:cNvPr>
          <p:cNvSpPr txBox="1"/>
          <p:nvPr/>
        </p:nvSpPr>
        <p:spPr>
          <a:xfrm>
            <a:off x="910458" y="1048683"/>
            <a:ext cx="10371083" cy="4934684"/>
          </a:xfrm>
          <a:prstGeom prst="rect">
            <a:avLst/>
          </a:prstGeom>
          <a:noFill/>
        </p:spPr>
        <p:txBody>
          <a:bodyPr wrap="square">
            <a:spAutoFit/>
          </a:bodyPr>
          <a:lstStyle/>
          <a:p>
            <a:pPr algn="ctr">
              <a:lnSpc>
                <a:spcPct val="107000"/>
              </a:lnSpc>
              <a:spcAft>
                <a:spcPts val="800"/>
              </a:spcAft>
            </a:pP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Strengthen your Market Reach with Airlines GDS Connectivity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travel web portal is not complete until it has an integration of the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Trawex flight API</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Online Flight booking on your own website made much easier and flexible with our API.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Reservation Sites are incomplete without an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Airline reservation system</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Constantly evolving online technology means you always need to be able to react to change quickly. We have served several clients and have developed the best portals Using our flight API.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Trawex</a:t>
            </a:r>
            <a:r>
              <a:rPr lang="en-IN" sz="2400"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flight booking engine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is available via an API for any web-based (B2B / B2C) portals.</a:t>
            </a:r>
          </a:p>
        </p:txBody>
      </p:sp>
    </p:spTree>
    <p:extLst>
      <p:ext uri="{BB962C8B-B14F-4D97-AF65-F5344CB8AC3E}">
        <p14:creationId xmlns:p14="http://schemas.microsoft.com/office/powerpoint/2010/main" val="21345987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4A9A460-E34D-4F92-A12D-E88EEB5F1D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7990" y="138821"/>
            <a:ext cx="2025334" cy="426386"/>
          </a:xfrm>
          <a:prstGeom prst="rect">
            <a:avLst/>
          </a:prstGeom>
        </p:spPr>
      </p:pic>
      <p:sp>
        <p:nvSpPr>
          <p:cNvPr id="3" name="TextBox 2">
            <a:extLst>
              <a:ext uri="{FF2B5EF4-FFF2-40B4-BE49-F238E27FC236}">
                <a16:creationId xmlns:a16="http://schemas.microsoft.com/office/drawing/2014/main" id="{4991B021-7C39-DFC8-DC7F-74AC4723B064}"/>
              </a:ext>
            </a:extLst>
          </p:cNvPr>
          <p:cNvSpPr txBox="1"/>
          <p:nvPr/>
        </p:nvSpPr>
        <p:spPr>
          <a:xfrm>
            <a:off x="919655" y="1166842"/>
            <a:ext cx="10352690" cy="502208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dirty="0">
                <a:effectLst/>
                <a:latin typeface="Calibri" panose="020F0502020204030204" pitchFamily="34" charset="0"/>
                <a:ea typeface="Calibri" panose="020F0502020204030204" pitchFamily="34" charset="0"/>
                <a:cs typeface="Times New Roman" panose="02020603050405020304" pitchFamily="18" charset="0"/>
              </a:rPr>
              <a:t>Trawex Flight API offers you a cost-effective way to build and update your own customized travel booking applications. It’s easy to implement and integrate with existing systems, ensuring that you will always be at the cutting-edge of technology.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long-term vision for your technology investments with the adaptable integration of Trawex Flight API into your systems means that you can now invest with confidence in new software and development.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An </a:t>
            </a:r>
            <a:r>
              <a:rPr lang="en-IN" sz="2400" b="1" u="sng" kern="100" dirty="0">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online travel portal</a:t>
            </a:r>
            <a:r>
              <a:rPr lang="en-IN" sz="2400" b="1" u="sng" kern="100" dirty="0">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is not perfect until it has an integration of the flight booking API.</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Flight Booking Engine is a base where </a:t>
            </a:r>
            <a:r>
              <a:rPr lang="en-IN" sz="2400" b="1" u="sng" kern="100" dirty="0">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Flight ticket reservations</a:t>
            </a:r>
            <a:r>
              <a:rPr lang="en-IN" sz="2400" b="1" u="sng" kern="100" dirty="0">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are available to the travellers who want to process bookings through the web/apps. Our Flight API permits the travel agents to have their own private level booking system.</a:t>
            </a:r>
          </a:p>
        </p:txBody>
      </p:sp>
    </p:spTree>
    <p:extLst>
      <p:ext uri="{BB962C8B-B14F-4D97-AF65-F5344CB8AC3E}">
        <p14:creationId xmlns:p14="http://schemas.microsoft.com/office/powerpoint/2010/main" val="18537615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4A9A460-E34D-4F92-A12D-E88EEB5F1D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7990" y="138821"/>
            <a:ext cx="2025334" cy="426386"/>
          </a:xfrm>
          <a:prstGeom prst="rect">
            <a:avLst/>
          </a:prstGeom>
        </p:spPr>
      </p:pic>
      <p:sp>
        <p:nvSpPr>
          <p:cNvPr id="3" name="TextBox 2">
            <a:extLst>
              <a:ext uri="{FF2B5EF4-FFF2-40B4-BE49-F238E27FC236}">
                <a16:creationId xmlns:a16="http://schemas.microsoft.com/office/drawing/2014/main" id="{F3CB502A-DEB4-FD0F-972F-0CFAE564A605}"/>
              </a:ext>
            </a:extLst>
          </p:cNvPr>
          <p:cNvSpPr txBox="1"/>
          <p:nvPr/>
        </p:nvSpPr>
        <p:spPr>
          <a:xfrm>
            <a:off x="867103" y="817392"/>
            <a:ext cx="10725807" cy="5545685"/>
          </a:xfrm>
          <a:prstGeom prst="rect">
            <a:avLst/>
          </a:prstGeom>
          <a:noFill/>
        </p:spPr>
        <p:txBody>
          <a:bodyPr wrap="square">
            <a:spAutoFit/>
          </a:bodyPr>
          <a:lstStyle/>
          <a:p>
            <a:pPr algn="ctr">
              <a:lnSpc>
                <a:spcPct val="107000"/>
              </a:lnSpc>
              <a:spcAft>
                <a:spcPts val="800"/>
              </a:spcAft>
            </a:pP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Transform Your Business with Solutions from Trawex Flight API That Can Improve Your Profitability, Performance and Generate an Enhanced Customer Experience.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buFont typeface="Arial" panose="020B0604020202020204" pitchFamily="34" charset="0"/>
              <a:buChar char="•"/>
            </a:pPr>
            <a:r>
              <a:rPr lang="en-IN" sz="2400" dirty="0">
                <a:effectLst/>
                <a:latin typeface="Calibri" panose="020F0502020204030204" pitchFamily="34" charset="0"/>
                <a:ea typeface="Calibri" panose="020F0502020204030204" pitchFamily="34" charset="0"/>
                <a:cs typeface="Times New Roman" panose="02020603050405020304" pitchFamily="18" charset="0"/>
              </a:rPr>
              <a:t>Trawex Flight API has been designed to give you maximum flexibility at minimum cost, both now and in the future. With Trawex Flight API, you will no longer be locked into expensive application systems. </a:t>
            </a:r>
          </a:p>
          <a:p>
            <a:pPr marL="342900" indent="-342900" algn="just">
              <a:buFont typeface="Arial" panose="020B0604020202020204" pitchFamily="34" charset="0"/>
              <a:buChar char="•"/>
            </a:pPr>
            <a:r>
              <a:rPr lang="en-IN" sz="2400" dirty="0">
                <a:effectLst/>
                <a:latin typeface="Calibri" panose="020F0502020204030204" pitchFamily="34" charset="0"/>
                <a:ea typeface="Calibri" panose="020F0502020204030204" pitchFamily="34" charset="0"/>
                <a:cs typeface="Times New Roman" panose="02020603050405020304" pitchFamily="18" charset="0"/>
              </a:rPr>
              <a:t>The entire industry is shifting towards a more service-oriented architecture which allows for the incorporation of Web 2.0 developments. Trawex Flight API is versatile and fully Web 2.0 compliant, allowing you to deploy these new features to their fullest advantage and integrate any future improvements quickly and easily. </a:t>
            </a:r>
          </a:p>
          <a:p>
            <a:pPr marL="342900" indent="-342900" algn="just">
              <a:buFont typeface="Arial" panose="020B0604020202020204" pitchFamily="34" charset="0"/>
              <a:buChar char="•"/>
            </a:pPr>
            <a:r>
              <a:rPr lang="en-IN" sz="2400" dirty="0">
                <a:effectLst/>
                <a:latin typeface="Calibri" panose="020F0502020204030204" pitchFamily="34" charset="0"/>
                <a:ea typeface="Calibri" panose="020F0502020204030204" pitchFamily="34" charset="0"/>
                <a:cs typeface="Times New Roman" panose="02020603050405020304" pitchFamily="18" charset="0"/>
              </a:rPr>
              <a:t>You can count on us to support you during the development and validation phases, with local specialists in your region that can provide product, functional and set-up support. </a:t>
            </a:r>
            <a:endParaRPr lang="en-IN" sz="2400" dirty="0"/>
          </a:p>
        </p:txBody>
      </p:sp>
    </p:spTree>
    <p:extLst>
      <p:ext uri="{BB962C8B-B14F-4D97-AF65-F5344CB8AC3E}">
        <p14:creationId xmlns:p14="http://schemas.microsoft.com/office/powerpoint/2010/main" val="9492772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4A9A460-E34D-4F92-A12D-E88EEB5F1D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7990" y="138821"/>
            <a:ext cx="2025334" cy="426386"/>
          </a:xfrm>
          <a:prstGeom prst="rect">
            <a:avLst/>
          </a:prstGeom>
        </p:spPr>
      </p:pic>
      <p:sp>
        <p:nvSpPr>
          <p:cNvPr id="3" name="TextBox 2">
            <a:extLst>
              <a:ext uri="{FF2B5EF4-FFF2-40B4-BE49-F238E27FC236}">
                <a16:creationId xmlns:a16="http://schemas.microsoft.com/office/drawing/2014/main" id="{964D49AB-7AF4-2410-FEEB-E9149F0D9864}"/>
              </a:ext>
            </a:extLst>
          </p:cNvPr>
          <p:cNvSpPr txBox="1"/>
          <p:nvPr/>
        </p:nvSpPr>
        <p:spPr>
          <a:xfrm>
            <a:off x="966950" y="1313132"/>
            <a:ext cx="9753601" cy="4231736"/>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Flight Booking Engine is specialized in reserving flights online with very best flights available. By integrating this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and tourism API</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your own software solution, you as a travel service supplier can provide hard to beat travel related solutions to your potential clients.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helps in travel and tourism business to help get the airline reservation done easily. This booking engine helps the client to book flights, holiday packages, hotels, insurance and other services online .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a:t>
            </a:r>
            <a:r>
              <a:rPr lang="en-IN" sz="2400" b="1" u="sng" kern="100" dirty="0">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flight booking API</a:t>
            </a:r>
            <a:r>
              <a:rPr lang="en-IN" sz="2400" b="1" u="sng" kern="100" dirty="0">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is the most preferred as our </a:t>
            </a:r>
            <a:r>
              <a:rPr lang="en-IN" sz="2400" b="1" u="sng" kern="100" dirty="0">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GDS integration</a:t>
            </a:r>
            <a:r>
              <a:rPr lang="en-IN" sz="2400" b="1" u="sng" kern="100" dirty="0">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is a complete package focusing on low cost air carriers. So, we give out the best fares.</a:t>
            </a:r>
          </a:p>
        </p:txBody>
      </p:sp>
    </p:spTree>
    <p:extLst>
      <p:ext uri="{BB962C8B-B14F-4D97-AF65-F5344CB8AC3E}">
        <p14:creationId xmlns:p14="http://schemas.microsoft.com/office/powerpoint/2010/main" val="22344391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4A9A460-E34D-4F92-A12D-E88EEB5F1D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7990" y="138821"/>
            <a:ext cx="2025334" cy="426386"/>
          </a:xfrm>
          <a:prstGeom prst="rect">
            <a:avLst/>
          </a:prstGeom>
        </p:spPr>
      </p:pic>
      <p:sp>
        <p:nvSpPr>
          <p:cNvPr id="2" name="Title 1">
            <a:extLst>
              <a:ext uri="{FF2B5EF4-FFF2-40B4-BE49-F238E27FC236}">
                <a16:creationId xmlns:a16="http://schemas.microsoft.com/office/drawing/2014/main" id="{8BF872B4-1A9A-6A04-CE2B-AF0B8A88F701}"/>
              </a:ext>
            </a:extLst>
          </p:cNvPr>
          <p:cNvSpPr txBox="1">
            <a:spLocks/>
          </p:cNvSpPr>
          <p:nvPr/>
        </p:nvSpPr>
        <p:spPr>
          <a:xfrm>
            <a:off x="1442178" y="1184354"/>
            <a:ext cx="9622955"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https://www.trawex.com/flight-api.php</a:t>
            </a:r>
          </a:p>
          <a:p>
            <a:pPr algn="ctr">
              <a:spcBef>
                <a:spcPts val="0"/>
              </a:spcBef>
            </a:pP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contact@trawex.com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spcBef>
                <a:spcPts val="0"/>
              </a:spcBef>
            </a:pPr>
            <a:br>
              <a:rPr lang="en-IN" sz="2800"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br>
            <a:r>
              <a:rPr lang="en-IN" sz="2800"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IN" sz="2800" b="1" dirty="0">
                <a:solidFill>
                  <a:schemeClr val="tx1"/>
                </a:solidFill>
                <a:latin typeface="Calibri" panose="020F0502020204030204" pitchFamily="34" charset="0"/>
                <a:ea typeface="Calibri" panose="020F0502020204030204" pitchFamily="34" charset="0"/>
                <a:cs typeface="Calibri" panose="020F0502020204030204" pitchFamily="34" charset="0"/>
              </a:rPr>
              <a:t>91485 87111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390005127"/>
      </p:ext>
    </p:extLst>
  </p:cSld>
  <p:clrMapOvr>
    <a:masterClrMapping/>
  </p:clrMapOvr>
</p:sld>
</file>

<file path=ppt/theme/theme1.xml><?xml version="1.0" encoding="utf-8"?>
<a:theme xmlns:a="http://schemas.openxmlformats.org/drawingml/2006/main" name="Depth">
  <a:themeElements>
    <a:clrScheme name="Depth">
      <a:dk1>
        <a:sysClr val="windowText" lastClr="000000"/>
      </a:dk1>
      <a:lt1>
        <a:sysClr val="window" lastClr="FFFFFF"/>
      </a:lt1>
      <a:dk2>
        <a:srgbClr val="455F51"/>
      </a:dk2>
      <a:lt2>
        <a:srgbClr val="94D7E4"/>
      </a:lt2>
      <a:accent1>
        <a:srgbClr val="41AEBD"/>
      </a:accent1>
      <a:accent2>
        <a:srgbClr val="97E9D5"/>
      </a:accent2>
      <a:accent3>
        <a:srgbClr val="A2CF49"/>
      </a:accent3>
      <a:accent4>
        <a:srgbClr val="608F3D"/>
      </a:accent4>
      <a:accent5>
        <a:srgbClr val="F4DE3A"/>
      </a:accent5>
      <a:accent6>
        <a:srgbClr val="FCB11C"/>
      </a:accent6>
      <a:hlink>
        <a:srgbClr val="FBCA98"/>
      </a:hlink>
      <a:folHlink>
        <a:srgbClr val="D3B86D"/>
      </a:folHlink>
    </a:clrScheme>
    <a:fontScheme name="Depth">
      <a:maj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pth" id="{7BEAFC2A-325C-49C4-AC08-2B765DA903F9}" vid="{1735E755-43E6-43AA-ABA2-C989ECC79AF5}"/>
    </a:ext>
  </a:extLst>
</a:theme>
</file>

<file path=docProps/app.xml><?xml version="1.0" encoding="utf-8"?>
<Properties xmlns="http://schemas.openxmlformats.org/officeDocument/2006/extended-properties" xmlns:vt="http://schemas.openxmlformats.org/officeDocument/2006/docPropsVTypes">
  <Template>Depth</Template>
  <TotalTime>28</TotalTime>
  <Words>1034</Words>
  <Application>Microsoft Office PowerPoint</Application>
  <PresentationFormat>Widescreen</PresentationFormat>
  <Paragraphs>69</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Corbel</vt:lpstr>
      <vt:lpstr>Symbol</vt:lpstr>
      <vt:lpstr>Times New Roman</vt:lpstr>
      <vt:lpstr>Depth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13</cp:revision>
  <dcterms:created xsi:type="dcterms:W3CDTF">2024-08-05T05:52:23Z</dcterms:created>
  <dcterms:modified xsi:type="dcterms:W3CDTF">2024-08-05T06:20:36Z</dcterms:modified>
</cp:coreProperties>
</file>