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E6100349-97F9-440B-8A3D-4BBD93425E4F}" type="datetimeFigureOut">
              <a:rPr lang="en-IN" smtClean="0"/>
              <a:t>05-09-2024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B73A7E01-8017-4CF4-8B67-9D64B671538F}" type="slidenum">
              <a:rPr lang="en-IN" smtClean="0"/>
              <a:t>‹#›</a:t>
            </a:fld>
            <a:endParaRPr lang="en-IN"/>
          </a:p>
        </p:txBody>
      </p:sp>
    </p:spTree>
    <p:extLst>
      <p:ext uri="{BB962C8B-B14F-4D97-AF65-F5344CB8AC3E}">
        <p14:creationId xmlns:p14="http://schemas.microsoft.com/office/powerpoint/2010/main" val="2643642849"/>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6100349-97F9-440B-8A3D-4BBD93425E4F}" type="datetimeFigureOut">
              <a:rPr lang="en-IN" smtClean="0"/>
              <a:t>05-09-2024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73A7E01-8017-4CF4-8B67-9D64B671538F}" type="slidenum">
              <a:rPr lang="en-IN" smtClean="0"/>
              <a:t>‹#›</a:t>
            </a:fld>
            <a:endParaRPr lang="en-IN"/>
          </a:p>
        </p:txBody>
      </p:sp>
    </p:spTree>
    <p:extLst>
      <p:ext uri="{BB962C8B-B14F-4D97-AF65-F5344CB8AC3E}">
        <p14:creationId xmlns:p14="http://schemas.microsoft.com/office/powerpoint/2010/main" val="3807641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6100349-97F9-440B-8A3D-4BBD93425E4F}" type="datetimeFigureOut">
              <a:rPr lang="en-IN" smtClean="0"/>
              <a:t>05-09-2024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73A7E01-8017-4CF4-8B67-9D64B671538F}" type="slidenum">
              <a:rPr lang="en-IN" smtClean="0"/>
              <a:t>‹#›</a:t>
            </a:fld>
            <a:endParaRPr lang="en-IN"/>
          </a:p>
        </p:txBody>
      </p:sp>
    </p:spTree>
    <p:extLst>
      <p:ext uri="{BB962C8B-B14F-4D97-AF65-F5344CB8AC3E}">
        <p14:creationId xmlns:p14="http://schemas.microsoft.com/office/powerpoint/2010/main" val="11963072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6100349-97F9-440B-8A3D-4BBD93425E4F}" type="datetimeFigureOut">
              <a:rPr lang="en-IN" smtClean="0"/>
              <a:t>05-09-2024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73A7E01-8017-4CF4-8B67-9D64B671538F}" type="slidenum">
              <a:rPr lang="en-IN" smtClean="0"/>
              <a:t>‹#›</a:t>
            </a:fld>
            <a:endParaRPr lang="en-IN"/>
          </a:p>
        </p:txBody>
      </p:sp>
    </p:spTree>
    <p:extLst>
      <p:ext uri="{BB962C8B-B14F-4D97-AF65-F5344CB8AC3E}">
        <p14:creationId xmlns:p14="http://schemas.microsoft.com/office/powerpoint/2010/main" val="31902505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6100349-97F9-440B-8A3D-4BBD93425E4F}" type="datetimeFigureOut">
              <a:rPr lang="en-IN" smtClean="0"/>
              <a:t>05-09-2024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73A7E01-8017-4CF4-8B67-9D64B671538F}" type="slidenum">
              <a:rPr lang="en-IN" smtClean="0"/>
              <a:t>‹#›</a:t>
            </a:fld>
            <a:endParaRPr lang="en-IN"/>
          </a:p>
        </p:txBody>
      </p:sp>
    </p:spTree>
    <p:extLst>
      <p:ext uri="{BB962C8B-B14F-4D97-AF65-F5344CB8AC3E}">
        <p14:creationId xmlns:p14="http://schemas.microsoft.com/office/powerpoint/2010/main" val="38529368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6100349-97F9-440B-8A3D-4BBD93425E4F}" type="datetimeFigureOut">
              <a:rPr lang="en-IN" smtClean="0"/>
              <a:t>05-09-2024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73A7E01-8017-4CF4-8B67-9D64B671538F}" type="slidenum">
              <a:rPr lang="en-IN" smtClean="0"/>
              <a:t>‹#›</a:t>
            </a:fld>
            <a:endParaRPr lang="en-IN"/>
          </a:p>
        </p:txBody>
      </p:sp>
    </p:spTree>
    <p:extLst>
      <p:ext uri="{BB962C8B-B14F-4D97-AF65-F5344CB8AC3E}">
        <p14:creationId xmlns:p14="http://schemas.microsoft.com/office/powerpoint/2010/main" val="30892290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E6100349-97F9-440B-8A3D-4BBD93425E4F}" type="datetimeFigureOut">
              <a:rPr lang="en-IN" smtClean="0"/>
              <a:t>05-09-2024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B73A7E01-8017-4CF4-8B67-9D64B671538F}" type="slidenum">
              <a:rPr lang="en-IN" smtClean="0"/>
              <a:t>‹#›</a:t>
            </a:fld>
            <a:endParaRPr lang="en-IN"/>
          </a:p>
        </p:txBody>
      </p:sp>
    </p:spTree>
    <p:extLst>
      <p:ext uri="{BB962C8B-B14F-4D97-AF65-F5344CB8AC3E}">
        <p14:creationId xmlns:p14="http://schemas.microsoft.com/office/powerpoint/2010/main" val="2173673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6100349-97F9-440B-8A3D-4BBD93425E4F}" type="datetimeFigureOut">
              <a:rPr lang="en-IN" smtClean="0"/>
              <a:t>05-09-2024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73A7E01-8017-4CF4-8B67-9D64B671538F}" type="slidenum">
              <a:rPr lang="en-IN" smtClean="0"/>
              <a:t>‹#›</a:t>
            </a:fld>
            <a:endParaRPr lang="en-IN"/>
          </a:p>
        </p:txBody>
      </p:sp>
    </p:spTree>
    <p:extLst>
      <p:ext uri="{BB962C8B-B14F-4D97-AF65-F5344CB8AC3E}">
        <p14:creationId xmlns:p14="http://schemas.microsoft.com/office/powerpoint/2010/main" val="11274416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6100349-97F9-440B-8A3D-4BBD93425E4F}" type="datetimeFigureOut">
              <a:rPr lang="en-IN" smtClean="0"/>
              <a:t>05-09-2024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73A7E01-8017-4CF4-8B67-9D64B671538F}" type="slidenum">
              <a:rPr lang="en-IN" smtClean="0"/>
              <a:t>‹#›</a:t>
            </a:fld>
            <a:endParaRPr lang="en-IN"/>
          </a:p>
        </p:txBody>
      </p:sp>
    </p:spTree>
    <p:extLst>
      <p:ext uri="{BB962C8B-B14F-4D97-AF65-F5344CB8AC3E}">
        <p14:creationId xmlns:p14="http://schemas.microsoft.com/office/powerpoint/2010/main" val="42171491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6100349-97F9-440B-8A3D-4BBD93425E4F}" type="datetimeFigureOut">
              <a:rPr lang="en-IN" smtClean="0"/>
              <a:t>05-09-2024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73A7E01-8017-4CF4-8B67-9D64B671538F}" type="slidenum">
              <a:rPr lang="en-IN" smtClean="0"/>
              <a:t>‹#›</a:t>
            </a:fld>
            <a:endParaRPr lang="en-IN"/>
          </a:p>
        </p:txBody>
      </p:sp>
    </p:spTree>
    <p:extLst>
      <p:ext uri="{BB962C8B-B14F-4D97-AF65-F5344CB8AC3E}">
        <p14:creationId xmlns:p14="http://schemas.microsoft.com/office/powerpoint/2010/main" val="27272064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6100349-97F9-440B-8A3D-4BBD93425E4F}" type="datetimeFigureOut">
              <a:rPr lang="en-IN" smtClean="0"/>
              <a:t>05-09-2024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73A7E01-8017-4CF4-8B67-9D64B671538F}" type="slidenum">
              <a:rPr lang="en-IN" smtClean="0"/>
              <a:t>‹#›</a:t>
            </a:fld>
            <a:endParaRPr lang="en-IN"/>
          </a:p>
        </p:txBody>
      </p:sp>
    </p:spTree>
    <p:extLst>
      <p:ext uri="{BB962C8B-B14F-4D97-AF65-F5344CB8AC3E}">
        <p14:creationId xmlns:p14="http://schemas.microsoft.com/office/powerpoint/2010/main" val="41187224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6100349-97F9-440B-8A3D-4BBD93425E4F}" type="datetimeFigureOut">
              <a:rPr lang="en-IN" smtClean="0"/>
              <a:t>05-09-2024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73A7E01-8017-4CF4-8B67-9D64B671538F}" type="slidenum">
              <a:rPr lang="en-IN" smtClean="0"/>
              <a:t>‹#›</a:t>
            </a:fld>
            <a:endParaRPr lang="en-IN"/>
          </a:p>
        </p:txBody>
      </p:sp>
    </p:spTree>
    <p:extLst>
      <p:ext uri="{BB962C8B-B14F-4D97-AF65-F5344CB8AC3E}">
        <p14:creationId xmlns:p14="http://schemas.microsoft.com/office/powerpoint/2010/main" val="5510609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6100349-97F9-440B-8A3D-4BBD93425E4F}" type="datetimeFigureOut">
              <a:rPr lang="en-IN" smtClean="0"/>
              <a:t>05-09-2024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73A7E01-8017-4CF4-8B67-9D64B671538F}" type="slidenum">
              <a:rPr lang="en-IN" smtClean="0"/>
              <a:t>‹#›</a:t>
            </a:fld>
            <a:endParaRPr lang="en-IN"/>
          </a:p>
        </p:txBody>
      </p:sp>
    </p:spTree>
    <p:extLst>
      <p:ext uri="{BB962C8B-B14F-4D97-AF65-F5344CB8AC3E}">
        <p14:creationId xmlns:p14="http://schemas.microsoft.com/office/powerpoint/2010/main" val="21572112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6100349-97F9-440B-8A3D-4BBD93425E4F}" type="datetimeFigureOut">
              <a:rPr lang="en-IN" smtClean="0"/>
              <a:t>05-09-2024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73A7E01-8017-4CF4-8B67-9D64B671538F}" type="slidenum">
              <a:rPr lang="en-IN" smtClean="0"/>
              <a:t>‹#›</a:t>
            </a:fld>
            <a:endParaRPr lang="en-IN"/>
          </a:p>
        </p:txBody>
      </p:sp>
    </p:spTree>
    <p:extLst>
      <p:ext uri="{BB962C8B-B14F-4D97-AF65-F5344CB8AC3E}">
        <p14:creationId xmlns:p14="http://schemas.microsoft.com/office/powerpoint/2010/main" val="28763069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6100349-97F9-440B-8A3D-4BBD93425E4F}" type="datetimeFigureOut">
              <a:rPr lang="en-IN" smtClean="0"/>
              <a:t>05-09-2024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73A7E01-8017-4CF4-8B67-9D64B671538F}" type="slidenum">
              <a:rPr lang="en-IN" smtClean="0"/>
              <a:t>‹#›</a:t>
            </a:fld>
            <a:endParaRPr lang="en-IN"/>
          </a:p>
        </p:txBody>
      </p:sp>
    </p:spTree>
    <p:extLst>
      <p:ext uri="{BB962C8B-B14F-4D97-AF65-F5344CB8AC3E}">
        <p14:creationId xmlns:p14="http://schemas.microsoft.com/office/powerpoint/2010/main" val="33264463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6100349-97F9-440B-8A3D-4BBD93425E4F}" type="datetimeFigureOut">
              <a:rPr lang="en-IN" smtClean="0"/>
              <a:t>05-09-2024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73A7E01-8017-4CF4-8B67-9D64B671538F}"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32195058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6100349-97F9-440B-8A3D-4BBD93425E4F}" type="datetimeFigureOut">
              <a:rPr lang="en-IN" smtClean="0"/>
              <a:t>05-09-2024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73A7E01-8017-4CF4-8B67-9D64B671538F}" type="slidenum">
              <a:rPr lang="en-IN" smtClean="0"/>
              <a:t>‹#›</a:t>
            </a:fld>
            <a:endParaRPr lang="en-IN"/>
          </a:p>
        </p:txBody>
      </p:sp>
    </p:spTree>
    <p:extLst>
      <p:ext uri="{BB962C8B-B14F-4D97-AF65-F5344CB8AC3E}">
        <p14:creationId xmlns:p14="http://schemas.microsoft.com/office/powerpoint/2010/main" val="26190216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6100349-97F9-440B-8A3D-4BBD93425E4F}" type="datetimeFigureOut">
              <a:rPr lang="en-IN" smtClean="0"/>
              <a:t>05-09-2024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73A7E01-8017-4CF4-8B67-9D64B671538F}" type="slidenum">
              <a:rPr lang="en-IN" smtClean="0"/>
              <a:t>‹#›</a:t>
            </a:fld>
            <a:endParaRPr lang="en-IN"/>
          </a:p>
        </p:txBody>
      </p:sp>
    </p:spTree>
    <p:extLst>
      <p:ext uri="{BB962C8B-B14F-4D97-AF65-F5344CB8AC3E}">
        <p14:creationId xmlns:p14="http://schemas.microsoft.com/office/powerpoint/2010/main" val="15344930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wex.com"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wex.com/airline-crs-system.php" TargetMode="External"/><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hyperlink" Target="https://www.trawex.com/features-to-expect-in-a-cruise-booking-engine.php" TargetMode="External"/><Relationship Id="rId4" Type="http://schemas.openxmlformats.org/officeDocument/2006/relationships/hyperlink" Target="https://www.trawex.com/amadeus-airline-reservation-system.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wex.com/crs-system.php" TargetMode="External"/><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wex.com/central-reservation-system.php" TargetMode="External"/><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wex.com/amadeus-booking-system.php" TargetMode="External"/><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wex.com/amadeus-gds-api-integration.php" TargetMode="External"/><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hyperlink" Target="https://www.trawex.com/hotel-and-flight-api.php" TargetMode="External"/><Relationship Id="rId4" Type="http://schemas.openxmlformats.org/officeDocument/2006/relationships/hyperlink" Target="https://www.trawex.com/amadeus-gds-system.php"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trawex.com/amadeus-api-integration.php" TargetMode="External"/><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trawex.com/amadeus-software.php" TargetMode="External"/><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wex.com/airline-crs.php"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hyperlink" Target="https://www.trawex.com/hotel-crs.php"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mailto:contact@trawex.com" TargetMode="External"/><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F1FB5C9-D101-5A38-5D59-0AB4B644788A}"/>
              </a:ext>
            </a:extLst>
          </p:cNvPr>
          <p:cNvSpPr txBox="1"/>
          <p:nvPr/>
        </p:nvSpPr>
        <p:spPr>
          <a:xfrm>
            <a:off x="4448503" y="38729"/>
            <a:ext cx="3294994" cy="707886"/>
          </a:xfrm>
          <a:prstGeom prst="rect">
            <a:avLst/>
          </a:prstGeom>
          <a:noFill/>
        </p:spPr>
        <p:txBody>
          <a:bodyPr wrap="square">
            <a:spAutoFit/>
          </a:bodyPr>
          <a:lstStyle/>
          <a:p>
            <a:r>
              <a:rPr lang="en-IN" sz="4000" b="1" dirty="0"/>
              <a:t>Amadeus CRS</a:t>
            </a:r>
          </a:p>
        </p:txBody>
      </p:sp>
      <p:pic>
        <p:nvPicPr>
          <p:cNvPr id="7" name="Picture 6">
            <a:extLst>
              <a:ext uri="{FF2B5EF4-FFF2-40B4-BE49-F238E27FC236}">
                <a16:creationId xmlns:a16="http://schemas.microsoft.com/office/drawing/2014/main" id="{861AA9D7-C709-7C60-9EDE-CB52D1D96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6" y="193862"/>
            <a:ext cx="1888699" cy="397621"/>
          </a:xfrm>
          <a:prstGeom prst="rect">
            <a:avLst/>
          </a:prstGeom>
        </p:spPr>
      </p:pic>
      <p:sp>
        <p:nvSpPr>
          <p:cNvPr id="8" name="TextBox 7">
            <a:extLst>
              <a:ext uri="{FF2B5EF4-FFF2-40B4-BE49-F238E27FC236}">
                <a16:creationId xmlns:a16="http://schemas.microsoft.com/office/drawing/2014/main" id="{B5BB3CD5-2160-507D-BF7B-009F94284EAD}"/>
              </a:ext>
            </a:extLst>
          </p:cNvPr>
          <p:cNvSpPr txBox="1"/>
          <p:nvPr/>
        </p:nvSpPr>
        <p:spPr>
          <a:xfrm>
            <a:off x="4419297" y="5906684"/>
            <a:ext cx="3679223" cy="101566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contact@trawex.com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IN" sz="2000" dirty="0">
                <a:latin typeface="Calibri" panose="020F0502020204030204" pitchFamily="34" charset="0"/>
                <a:ea typeface="Calibri" panose="020F0502020204030204" pitchFamily="34" charset="0"/>
                <a:cs typeface="Calibri" panose="020F0502020204030204" pitchFamily="34" charset="0"/>
              </a:rPr>
              <a:t>91485 87111</a:t>
            </a:r>
          </a:p>
          <a:p>
            <a:endParaRPr lang="en-IN" sz="2000" dirty="0">
              <a:latin typeface="Calibri" panose="020F0502020204030204" pitchFamily="34" charset="0"/>
              <a:ea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FAB36C28-9E96-0DBC-AAE3-B5EECA24D4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96870" y="965508"/>
            <a:ext cx="8398259" cy="4786043"/>
          </a:xfrm>
          <a:prstGeom prst="rect">
            <a:avLst/>
          </a:prstGeom>
        </p:spPr>
      </p:pic>
    </p:spTree>
    <p:extLst>
      <p:ext uri="{BB962C8B-B14F-4D97-AF65-F5344CB8AC3E}">
        <p14:creationId xmlns:p14="http://schemas.microsoft.com/office/powerpoint/2010/main" val="39637734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61AA9D7-C709-7C60-9EDE-CB52D1D96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6" y="193862"/>
            <a:ext cx="1888699" cy="397621"/>
          </a:xfrm>
          <a:prstGeom prst="rect">
            <a:avLst/>
          </a:prstGeom>
        </p:spPr>
      </p:pic>
      <p:sp>
        <p:nvSpPr>
          <p:cNvPr id="3" name="TextBox 2">
            <a:extLst>
              <a:ext uri="{FF2B5EF4-FFF2-40B4-BE49-F238E27FC236}">
                <a16:creationId xmlns:a16="http://schemas.microsoft.com/office/drawing/2014/main" id="{91599C8F-BAE0-D60A-9F0F-FFD0E6675826}"/>
              </a:ext>
            </a:extLst>
          </p:cNvPr>
          <p:cNvSpPr txBox="1"/>
          <p:nvPr/>
        </p:nvSpPr>
        <p:spPr>
          <a:xfrm>
            <a:off x="725213" y="392672"/>
            <a:ext cx="10962290" cy="6120202"/>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What is Amadeus CRS?</a:t>
            </a:r>
            <a:endPar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Amadeus CRS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a central booking platform for online travel agencies (OTAs). Amadeus CRS is a computerized network that provides services ranging from airline seats to hotel rooms.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CRS collects and consolidates travel information from a wide range of service providers, allowing agents to book airline tickets, hotel rooms, and rental cars and buses. You can also book cruises and ferries.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agents/agencies can use this system to obtain real-time availability, pricing, and offers for flight tickets, hotel rooms, rental cars, cruises, ferry bookings, trains, and other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CRS includes the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Amadeus Airline Reservation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for air travel, Amadeus Hotel Booking System for accommodation, Amadeus Bus &amp; Rail Booking System, and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Amadeus Cruise System</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etc.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04583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61AA9D7-C709-7C60-9EDE-CB52D1D96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6" y="193862"/>
            <a:ext cx="1888699" cy="397621"/>
          </a:xfrm>
          <a:prstGeom prst="rect">
            <a:avLst/>
          </a:prstGeom>
        </p:spPr>
      </p:pic>
      <p:sp>
        <p:nvSpPr>
          <p:cNvPr id="3" name="TextBox 2">
            <a:extLst>
              <a:ext uri="{FF2B5EF4-FFF2-40B4-BE49-F238E27FC236}">
                <a16:creationId xmlns:a16="http://schemas.microsoft.com/office/drawing/2014/main" id="{858B269F-FDCE-0CD3-BF13-112057322769}"/>
              </a:ext>
            </a:extLst>
          </p:cNvPr>
          <p:cNvSpPr txBox="1"/>
          <p:nvPr/>
        </p:nvSpPr>
        <p:spPr>
          <a:xfrm>
            <a:off x="783020" y="815367"/>
            <a:ext cx="10625959" cy="522726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Why Amadeus CRS is important for the travel and tourism business?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Amadeus CRS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meaning is a computerized reservation network that allows travel agencies, end-users, and organizations to access and book flight tickets, rental cars, hotel rooms, tour packages, and other travel products.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As a result, Amadeus CRS meets the inventory requirements of online reservation sites and travel companies. It also allows customers to make their bookings from a choice of airlines and multiple providers.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CRS is a large database that stores and updates enormous amounts of data on inventory and hotel prices for travel agencies and websites. This system is responsible for the significant growth of the travel industry and served as the foundation for most internet-based travel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494662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61AA9D7-C709-7C60-9EDE-CB52D1D96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6" y="193862"/>
            <a:ext cx="1888699" cy="397621"/>
          </a:xfrm>
          <a:prstGeom prst="rect">
            <a:avLst/>
          </a:prstGeom>
        </p:spPr>
      </p:pic>
      <p:sp>
        <p:nvSpPr>
          <p:cNvPr id="3" name="TextBox 2">
            <a:extLst>
              <a:ext uri="{FF2B5EF4-FFF2-40B4-BE49-F238E27FC236}">
                <a16:creationId xmlns:a16="http://schemas.microsoft.com/office/drawing/2014/main" id="{E31A9477-D435-FDCF-88AB-F28F827BE1F9}"/>
              </a:ext>
            </a:extLst>
          </p:cNvPr>
          <p:cNvSpPr txBox="1"/>
          <p:nvPr/>
        </p:nvSpPr>
        <p:spPr>
          <a:xfrm>
            <a:off x="851337" y="877750"/>
            <a:ext cx="10468303" cy="5519844"/>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provides Amadeus airline booking system integration services for hotels, airlines, vacations, and car rentals worldwide. The Amadeus CRS system is, in essence, one of the most widely used systems in the world for airlines.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Even so, it provides expert travel solutions to tour operators, travel agencies, and corporations all over the world. With it, agents can deliver comprehensive and full-fledged travel itineraries efficiently and quickly.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By integrating Amadeus booking portal access into your travel site, you gain quick access to over 500,000 hotels and over 900 airlines in over 50 countries across four continents.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One of the most significant benefits of Amadeus CRS is that it offers a single platform for everything. Travel companies can access inventory and even pricing in real time through one single platform. This applies not only to airlines but also hotels, car rentals, and others.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782705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61AA9D7-C709-7C60-9EDE-CB52D1D96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6" y="193862"/>
            <a:ext cx="1888699" cy="397621"/>
          </a:xfrm>
          <a:prstGeom prst="rect">
            <a:avLst/>
          </a:prstGeom>
        </p:spPr>
      </p:pic>
      <p:sp>
        <p:nvSpPr>
          <p:cNvPr id="3" name="TextBox 2">
            <a:extLst>
              <a:ext uri="{FF2B5EF4-FFF2-40B4-BE49-F238E27FC236}">
                <a16:creationId xmlns:a16="http://schemas.microsoft.com/office/drawing/2014/main" id="{F7BC0C26-C4BA-1CBA-EFF3-5DCA49EB8CF8}"/>
              </a:ext>
            </a:extLst>
          </p:cNvPr>
          <p:cNvSpPr txBox="1"/>
          <p:nvPr/>
        </p:nvSpPr>
        <p:spPr>
          <a:xfrm>
            <a:off x="493985" y="591483"/>
            <a:ext cx="11204029" cy="5915017"/>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Working with Trawex provides you with an extremely comprehensive Amadeus solution that consolidates a wide range of travel services into a single place. It is now easy to aggregate data on numerous factors using the Amadeus airline reservation system. This contains seat availability, ticket prices, and flight schedules from several airlines.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can assist you in using Amadeus GDS to gain access to a huge inventory of hotels, flights, car rentals, transfers, vacations, and even sightseeing via online services. In a nutshell, the Amadeus GDS allows travel agencies to create and deliver complete itineraries with a few clicks.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reservations provide a computerized reservation system that enables agents to book flights, issue tickets, sell seats, book hotel accommodations, and rent cars. As a result, it can effectively assist your travel business in the long run.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Amadeus Central Reservation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also allows you to control and manage distributions, pricing, and bookings.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170368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61AA9D7-C709-7C60-9EDE-CB52D1D96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6" y="193862"/>
            <a:ext cx="1888699" cy="397621"/>
          </a:xfrm>
          <a:prstGeom prst="rect">
            <a:avLst/>
          </a:prstGeom>
        </p:spPr>
      </p:pic>
      <p:sp>
        <p:nvSpPr>
          <p:cNvPr id="3" name="TextBox 2">
            <a:extLst>
              <a:ext uri="{FF2B5EF4-FFF2-40B4-BE49-F238E27FC236}">
                <a16:creationId xmlns:a16="http://schemas.microsoft.com/office/drawing/2014/main" id="{5F97133E-3BA6-37E0-6907-25A603CD7488}"/>
              </a:ext>
            </a:extLst>
          </p:cNvPr>
          <p:cNvSpPr txBox="1"/>
          <p:nvPr/>
        </p:nvSpPr>
        <p:spPr>
          <a:xfrm>
            <a:off x="609600" y="591483"/>
            <a:ext cx="10972800"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As a result, we can provide bespoke travel software with corporate, B2C, or B2B modules. We even provide white-label services so you can take full advantage of Amadeus' features.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remarks that travel management companies, travel agencies, and tour operators globally are trusting Amadeus CRS to access online travel contents that consist of airlines, hotels, sightseeing, cars, transfers, and other travel services. Thus, Trawex easily integrates the Amadeus CRS to extend the travel offerings of the clients.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Amadeus, you can empower your customers and sell to them in a more effective and informative manner. We take the time to understand your clients' demands so that you can achieve greater success.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Furthermore, we strive to have a deep understanding of your business so that we can provide important and relevant services that will help you generate more revenue while saving money.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592899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61AA9D7-C709-7C60-9EDE-CB52D1D96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6" y="193862"/>
            <a:ext cx="1888699" cy="397621"/>
          </a:xfrm>
          <a:prstGeom prst="rect">
            <a:avLst/>
          </a:prstGeom>
        </p:spPr>
      </p:pic>
      <p:sp>
        <p:nvSpPr>
          <p:cNvPr id="3" name="TextBox 2">
            <a:extLst>
              <a:ext uri="{FF2B5EF4-FFF2-40B4-BE49-F238E27FC236}">
                <a16:creationId xmlns:a16="http://schemas.microsoft.com/office/drawing/2014/main" id="{C2138D3A-86AB-5DF3-5123-344657F72AB0}"/>
              </a:ext>
            </a:extLst>
          </p:cNvPr>
          <p:cNvSpPr txBox="1"/>
          <p:nvPr/>
        </p:nvSpPr>
        <p:spPr>
          <a:xfrm>
            <a:off x="651640" y="749121"/>
            <a:ext cx="10920250" cy="5519844"/>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gives you access to all flight options, from low-cost carriers to worldwide airlines. All kinds of accommodations, from independent hotels to large international hotel chains, are present.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the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Amadeus booking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 you can enhance and optimize your business's numerous procedures. As a result, you can obtain and leverage a significant competitive edge, which is usually essential to the success of your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can seamlessly integrate the Amadeus booking tool into your travel website. This allows you to significantly expand your offers, which aids your business's development and growth.</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expert developers can customize and setup the platform, irrespective of its type, to allow you to use Amadeus. It does not matter whether it is some kind of online travel agency or a hotel, we can manage it. We will make certain that the most useful and relevant data is easily accessible to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417440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61AA9D7-C709-7C60-9EDE-CB52D1D96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6" y="193862"/>
            <a:ext cx="1888699" cy="397621"/>
          </a:xfrm>
          <a:prstGeom prst="rect">
            <a:avLst/>
          </a:prstGeom>
        </p:spPr>
      </p:pic>
      <p:sp>
        <p:nvSpPr>
          <p:cNvPr id="3" name="TextBox 2">
            <a:extLst>
              <a:ext uri="{FF2B5EF4-FFF2-40B4-BE49-F238E27FC236}">
                <a16:creationId xmlns:a16="http://schemas.microsoft.com/office/drawing/2014/main" id="{6927F7E6-4E87-7768-B21E-7B3E8C445A4C}"/>
              </a:ext>
            </a:extLst>
          </p:cNvPr>
          <p:cNvSpPr txBox="1"/>
          <p:nvPr/>
        </p:nvSpPr>
        <p:spPr>
          <a:xfrm>
            <a:off x="572814" y="591483"/>
            <a:ext cx="11046372"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take pride in assisting our clients in increasing their sales revenue and profits by utilizing cutting-edge technology and software systems. We provide pre-integrated Amadeus airline booking system solutions to help you get started quickly and efficiently.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our assistance, you can completely take use of Amadeus' incredible capabilities like as pricing, booking functionality, central data display, real-time availability, and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can seamlessly integrate the Amadeus booking tool into your travel website. This allows you to significantly expand your offers, which aids your business's development and growth.</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provide pre-integrated Amadeus airline booking system solutions to help you get started fast and effectively. With our assistance, you can quickly take use of Amadeus' fantastic capabilities like as pricing, reservation functionality, central data display, real-time availability, and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594929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61AA9D7-C709-7C60-9EDE-CB52D1D96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6" y="193862"/>
            <a:ext cx="1888699" cy="397621"/>
          </a:xfrm>
          <a:prstGeom prst="rect">
            <a:avLst/>
          </a:prstGeom>
        </p:spPr>
      </p:pic>
      <p:sp>
        <p:nvSpPr>
          <p:cNvPr id="3" name="TextBox 2">
            <a:extLst>
              <a:ext uri="{FF2B5EF4-FFF2-40B4-BE49-F238E27FC236}">
                <a16:creationId xmlns:a16="http://schemas.microsoft.com/office/drawing/2014/main" id="{6DCD00C9-59D5-C881-7555-27133209B01B}"/>
              </a:ext>
            </a:extLst>
          </p:cNvPr>
          <p:cNvSpPr txBox="1"/>
          <p:nvPr/>
        </p:nvSpPr>
        <p:spPr>
          <a:xfrm>
            <a:off x="588579" y="392672"/>
            <a:ext cx="11014841" cy="6412781"/>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How Can Trawex Help?</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the leading Amadeus software development company, incorporating Amadeus GDS web services to deliver best-in-class OTA platforms to global travel management companies. We use Amadeus APIs to access inventory for flights, hotels, transfers, trains, and cruises via Amadeus online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Working with Trawex provides you with an extremely comprehensive Amadeus solution that consolidates a wide range of travel services into a single place. It is now easy to aggregate data on numerous factors using the Amadeus airlines reservation system. This contains seat availability, ticket prices, and flight schedules from several airlines.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can assist you in using Amadeus GDS to gain access to a huge inventory of hotels, flights, car rentals, transfers, vacations, and even sightseeing via online services. In a nutshell, the Amadeus GDS allows travel agencies to generate and deliver complete itineraries with a few clicks.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678157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61AA9D7-C709-7C60-9EDE-CB52D1D96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6" y="193862"/>
            <a:ext cx="1888699" cy="397621"/>
          </a:xfrm>
          <a:prstGeom prst="rect">
            <a:avLst/>
          </a:prstGeom>
        </p:spPr>
      </p:pic>
      <p:sp>
        <p:nvSpPr>
          <p:cNvPr id="3" name="TextBox 2">
            <a:extLst>
              <a:ext uri="{FF2B5EF4-FFF2-40B4-BE49-F238E27FC236}">
                <a16:creationId xmlns:a16="http://schemas.microsoft.com/office/drawing/2014/main" id="{DA4B4B74-95AD-F756-3908-19CAADC361C2}"/>
              </a:ext>
            </a:extLst>
          </p:cNvPr>
          <p:cNvSpPr txBox="1"/>
          <p:nvPr/>
        </p:nvSpPr>
        <p:spPr>
          <a:xfrm>
            <a:off x="566245" y="445219"/>
            <a:ext cx="11059510" cy="6412781"/>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What do you get with Amadeus CRS Integration?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Amadeus API Integration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has transformed the whole travel industry since it can offer results promptly to the user. This has streamlined the entire travel booking procedure.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Amadeus GDS Software</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provides access to travel data to travel agencies, enterprises, and clients by comparing costs, booking options, and tour itineraries. It handles inventory (hotel booking engine, flight booking engine, car rental system, and vacation package system) as well as the ability for clients to book tickets online. Using Amadeus software, Trawex can quickly combine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f</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ligh</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t and hotel API</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connectivity.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is the ideal solution for travel organizations due to its access to accurate data such as availability, pricing, fare changes, booking confirmations, and so on. This allows you to simply expand your consumer base while maintaining your existing models.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873449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61AA9D7-C709-7C60-9EDE-CB52D1D96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6" y="193862"/>
            <a:ext cx="1888699" cy="397621"/>
          </a:xfrm>
          <a:prstGeom prst="rect">
            <a:avLst/>
          </a:prstGeom>
        </p:spPr>
      </p:pic>
      <p:sp>
        <p:nvSpPr>
          <p:cNvPr id="3" name="TextBox 2">
            <a:extLst>
              <a:ext uri="{FF2B5EF4-FFF2-40B4-BE49-F238E27FC236}">
                <a16:creationId xmlns:a16="http://schemas.microsoft.com/office/drawing/2014/main" id="{12E83790-1BD2-62DA-1D2B-8F94DAD1428D}"/>
              </a:ext>
            </a:extLst>
          </p:cNvPr>
          <p:cNvSpPr txBox="1"/>
          <p:nvPr/>
        </p:nvSpPr>
        <p:spPr>
          <a:xfrm>
            <a:off x="856593" y="897514"/>
            <a:ext cx="10478814"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Integrating the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Amadeus API</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into your system delivers several advantages to your business. Firstly, you get access to a wide variety of inventory worldwide. Moreover, you can provide real-time online booking information to your clients. Offering the best deals and discounts can help you get more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Customers can book everything they need quickly since a wide range of travel products are offered on a single platform. The booking process is simple and just takes a few minutes. Travel operators can increase sales with interactive offers and select the appropriate workflow structure that best suits their needs.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a well-known travel agency software provider with industry-leading products. We take great satisfaction in our skilled team of experts who are ready to help you whenever you need it. Rest assured, our products are efficient and reliable and will help your travel business immensely. Team up with us to boost your exposure and success in the marketplace.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26671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61AA9D7-C709-7C60-9EDE-CB52D1D96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6" y="193862"/>
            <a:ext cx="1888699" cy="397621"/>
          </a:xfrm>
          <a:prstGeom prst="rect">
            <a:avLst/>
          </a:prstGeom>
        </p:spPr>
      </p:pic>
      <p:sp>
        <p:nvSpPr>
          <p:cNvPr id="3" name="TextBox 2">
            <a:extLst>
              <a:ext uri="{FF2B5EF4-FFF2-40B4-BE49-F238E27FC236}">
                <a16:creationId xmlns:a16="http://schemas.microsoft.com/office/drawing/2014/main" id="{B7FE80AA-0B7A-A2FD-D39F-3BA78DBACC0A}"/>
              </a:ext>
            </a:extLst>
          </p:cNvPr>
          <p:cNvSpPr txBox="1"/>
          <p:nvPr/>
        </p:nvSpPr>
        <p:spPr>
          <a:xfrm>
            <a:off x="572813" y="770159"/>
            <a:ext cx="11046373" cy="581242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program also incorporates the Amadeus Central Reservation System, which produces a centralized guest profile from which to offer unique services and appealing upsell offers.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GDS empowers leading travel agencies to run their business more efficiently and effectively. Amadeus technology is utilized by a wide range of travel industries, from global network airlines to low-cost carriers, from big travel agents to small hotels, to establish effective business environments and become more lucrative. Amadeus systems simplify and enhance the value of travel business processes for travel providers and users and deliver a decisive competitive edge to them.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Leading travel agents can manage their businesses more efficiently and successfully thanks to Amadeus GDS.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Amadeus travel software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provides a solution for airlines, hotels, car rental companies, rail companies, travel insurance companies, and travel agencies</a:t>
            </a:r>
            <a:r>
              <a:rPr lang="en-IN" sz="2400" kern="100" dirty="0">
                <a:latin typeface="Calibri" panose="020F0502020204030204" pitchFamily="34" charset="0"/>
                <a:ea typeface="Calibri" panose="020F0502020204030204" pitchFamily="34" charset="0"/>
                <a:cs typeface="Calibri" panose="020F0502020204030204" pitchFamily="34" charset="0"/>
              </a:rPr>
              <a: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71032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61AA9D7-C709-7C60-9EDE-CB52D1D96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6" y="193862"/>
            <a:ext cx="1888699" cy="397621"/>
          </a:xfrm>
          <a:prstGeom prst="rect">
            <a:avLst/>
          </a:prstGeom>
        </p:spPr>
      </p:pic>
      <p:sp>
        <p:nvSpPr>
          <p:cNvPr id="3" name="TextBox 2">
            <a:extLst>
              <a:ext uri="{FF2B5EF4-FFF2-40B4-BE49-F238E27FC236}">
                <a16:creationId xmlns:a16="http://schemas.microsoft.com/office/drawing/2014/main" id="{1E77AE7F-DD3D-6530-E10C-12E7D6E821EF}"/>
              </a:ext>
            </a:extLst>
          </p:cNvPr>
          <p:cNvSpPr txBox="1"/>
          <p:nvPr/>
        </p:nvSpPr>
        <p:spPr>
          <a:xfrm>
            <a:off x="557048" y="392672"/>
            <a:ext cx="11077904" cy="5915017"/>
          </a:xfrm>
          <a:prstGeom prst="rect">
            <a:avLst/>
          </a:prstGeom>
          <a:noFill/>
        </p:spPr>
        <p:txBody>
          <a:bodyPr wrap="square">
            <a:spAutoFit/>
          </a:bodyPr>
          <a:lstStyle/>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Amadeus Airlines CRS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offers a wide range of data solutions to assist airlines in effectively serving their customers and marketing themselves. Amadeus is a cost-effective distribution channel that enables airlines to expand their market reach to leisure and corporate travelers. Using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Amadeus Airlines CRS</a:t>
            </a:r>
            <a:r>
              <a:rPr lang="en-IN" sz="2400" kern="100" dirty="0">
                <a:effectLst/>
                <a:latin typeface="Calibri" panose="020F0502020204030204" pitchFamily="34" charset="0"/>
                <a:ea typeface="Calibri" panose="020F0502020204030204" pitchFamily="34" charset="0"/>
                <a:cs typeface="Calibri" panose="020F0502020204030204" pitchFamily="34" charset="0"/>
              </a:rPr>
              <a:t>, travel agencies and management companies can aggregate their business with more enriched and diversified selections of travel content for booking flights with real-time flight data and the best deals.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rgbClr val="FFFF00"/>
                </a:solidFill>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Amadeus Hotel CRS</a:t>
            </a:r>
            <a:endParaRPr lang="en-IN" sz="2400" b="1" kern="100" dirty="0">
              <a:solidFill>
                <a:srgbClr val="FFFF00"/>
              </a:solidFill>
              <a:latin typeface="Calibri" panose="020F0502020204030204" pitchFamily="34" charset="0"/>
              <a:ea typeface="Calibri" panose="020F0502020204030204" pitchFamily="34" charset="0"/>
              <a:cs typeface="Calibri" panose="020F0502020204030204" pitchFamily="34"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Independent and boutique hotels can easily adapt to Amadeus' travel commerce platform, which is the most convenient and cost-effective option for hoteliers to integrate their properties and directly connect with 2,34,000 travel agencies worldwide. Comprehensive hotel content and reliable supplier connectivity, including real-time availability of hotel pricing, room status, and quick response to booking information.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500133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61AA9D7-C709-7C60-9EDE-CB52D1D96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6" y="193862"/>
            <a:ext cx="1888699" cy="397621"/>
          </a:xfrm>
          <a:prstGeom prst="rect">
            <a:avLst/>
          </a:prstGeom>
        </p:spPr>
      </p:pic>
      <p:sp>
        <p:nvSpPr>
          <p:cNvPr id="3" name="TextBox 2">
            <a:extLst>
              <a:ext uri="{FF2B5EF4-FFF2-40B4-BE49-F238E27FC236}">
                <a16:creationId xmlns:a16="http://schemas.microsoft.com/office/drawing/2014/main" id="{1BFB2071-CEFB-F143-E07D-A8B71C295635}"/>
              </a:ext>
            </a:extLst>
          </p:cNvPr>
          <p:cNvSpPr txBox="1"/>
          <p:nvPr/>
        </p:nvSpPr>
        <p:spPr>
          <a:xfrm>
            <a:off x="1103585" y="827052"/>
            <a:ext cx="9427779" cy="5417252"/>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Some of the basic functions in Amadeus CRS: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Displays travel services with rates and illustrations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Inventory and booking management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User-friendly booking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Online payment gateway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Customer data administration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Email notifications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Booking cancellation and refund management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Fully adaptable and scalable for expanding enterprises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 platform that is convenient to use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Reliability of rates, accessibility, and content or information from a single access point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155822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61AA9D7-C709-7C60-9EDE-CB52D1D96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6" y="193862"/>
            <a:ext cx="1888699" cy="397621"/>
          </a:xfrm>
          <a:prstGeom prst="rect">
            <a:avLst/>
          </a:prstGeom>
        </p:spPr>
      </p:pic>
      <p:sp>
        <p:nvSpPr>
          <p:cNvPr id="3" name="TextBox 2">
            <a:extLst>
              <a:ext uri="{FF2B5EF4-FFF2-40B4-BE49-F238E27FC236}">
                <a16:creationId xmlns:a16="http://schemas.microsoft.com/office/drawing/2014/main" id="{7E52E526-9FED-E2E4-631A-4EF8D5E62A0A}"/>
              </a:ext>
            </a:extLst>
          </p:cNvPr>
          <p:cNvSpPr txBox="1"/>
          <p:nvPr/>
        </p:nvSpPr>
        <p:spPr>
          <a:xfrm>
            <a:off x="788275" y="522787"/>
            <a:ext cx="10899228" cy="5812425"/>
          </a:xfrm>
          <a:prstGeom prst="rect">
            <a:avLst/>
          </a:prstGeom>
          <a:noFill/>
        </p:spPr>
        <p:txBody>
          <a:bodyPr wrap="square">
            <a:spAutoFit/>
          </a:bodyPr>
          <a:lstStyle/>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Here are some of the benefits of Amadeus CRS: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All customer information relating to services, such as Passenger Name Record (PNR) or Guest Name Record (GNR), is recorded.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Invoicing, accounting, customer, and quota management are possible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High-speed network of information infrastructure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Fare quote, ticketing, and voucher-generating process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system can also store customer-related information such as all the services offered to a certain customer, type of payment, service information, etc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CRS are web-based applications that save the time on administration work</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Interfaces with technologies such as Amadeus, Travelport, and APIs/XMLs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Suitable for both B2B and B2C business models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comes with a complete admin console.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Offers custom reporting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815368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61AA9D7-C709-7C60-9EDE-CB52D1D96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6" y="193862"/>
            <a:ext cx="1888699" cy="397621"/>
          </a:xfrm>
          <a:prstGeom prst="rect">
            <a:avLst/>
          </a:prstGeom>
        </p:spPr>
      </p:pic>
      <p:sp>
        <p:nvSpPr>
          <p:cNvPr id="2" name="Title 1">
            <a:extLst>
              <a:ext uri="{FF2B5EF4-FFF2-40B4-BE49-F238E27FC236}">
                <a16:creationId xmlns:a16="http://schemas.microsoft.com/office/drawing/2014/main" id="{6526C5F3-DB41-415C-AA95-652EF12D39B5}"/>
              </a:ext>
            </a:extLst>
          </p:cNvPr>
          <p:cNvSpPr txBox="1">
            <a:spLocks/>
          </p:cNvSpPr>
          <p:nvPr/>
        </p:nvSpPr>
        <p:spPr>
          <a:xfrm>
            <a:off x="1284522" y="1026699"/>
            <a:ext cx="9622955"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rPr>
              <a:t>https://www.trawex.com/amadeus-crs.php</a:t>
            </a:r>
          </a:p>
          <a:p>
            <a:pPr algn="ctr">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contact@trawex.com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spcBef>
                <a:spcPts val="0"/>
              </a:spcBef>
            </a:pPr>
            <a:br>
              <a:rPr lang="en-IN" sz="2800"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lang="en-IN" sz="2800"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IN" sz="2800" dirty="0">
                <a:solidFill>
                  <a:schemeClr val="tx1"/>
                </a:solidFill>
                <a:latin typeface="Calibri" panose="020F0502020204030204" pitchFamily="34" charset="0"/>
                <a:ea typeface="Calibri" panose="020F0502020204030204" pitchFamily="34" charset="0"/>
                <a:cs typeface="Calibri" panose="020F0502020204030204" pitchFamily="34" charset="0"/>
              </a:rPr>
              <a:t>91485 87111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197291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18</TotalTime>
  <Words>2129</Words>
  <Application>Microsoft Office PowerPoint</Application>
  <PresentationFormat>Widescreen</PresentationFormat>
  <Paragraphs>84</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13</cp:revision>
  <dcterms:created xsi:type="dcterms:W3CDTF">2024-09-05T03:46:06Z</dcterms:created>
  <dcterms:modified xsi:type="dcterms:W3CDTF">2024-09-05T04:04:11Z</dcterms:modified>
</cp:coreProperties>
</file>