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5"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1C2615-DA88-4581-B46A-D3AAF42F5491}" type="datetimeFigureOut">
              <a:rPr lang="en-IN" smtClean="0"/>
              <a:t>24-09-2024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FE1B34-E7CD-468B-9324-E5CA1366F7F6}" type="slidenum">
              <a:rPr lang="en-IN" smtClean="0"/>
              <a:t>‹#›</a:t>
            </a:fld>
            <a:endParaRPr lang="en-IN"/>
          </a:p>
        </p:txBody>
      </p:sp>
    </p:spTree>
    <p:extLst>
      <p:ext uri="{BB962C8B-B14F-4D97-AF65-F5344CB8AC3E}">
        <p14:creationId xmlns:p14="http://schemas.microsoft.com/office/powerpoint/2010/main" val="18864422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2AFE1B34-E7CD-468B-9324-E5CA1366F7F6}" type="slidenum">
              <a:rPr lang="en-IN" smtClean="0"/>
              <a:t>2</a:t>
            </a:fld>
            <a:endParaRPr lang="en-IN"/>
          </a:p>
        </p:txBody>
      </p:sp>
    </p:spTree>
    <p:extLst>
      <p:ext uri="{BB962C8B-B14F-4D97-AF65-F5344CB8AC3E}">
        <p14:creationId xmlns:p14="http://schemas.microsoft.com/office/powerpoint/2010/main" val="214778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0">
                      <a:schemeClr val="tx1"/>
                    </a:gs>
                    <a:gs pos="68000">
                      <a:srgbClr val="F1F1F1"/>
                    </a:gs>
                    <a:gs pos="100000">
                      <a:schemeClr val="bg1">
                        <a:lumMod val="11000"/>
                        <a:lumOff val="89000"/>
                      </a:schemeClr>
                    </a:gs>
                  </a:gsLst>
                  <a:lin ang="5400000" scaled="1"/>
                  <a:tileRect/>
                </a:gradFill>
                <a:effectLst>
                  <a:outerShdw blurRad="469900" dist="342900" dir="5400000" sy="-20000" rotWithShape="0">
                    <a:prstClr val="black">
                      <a:alpha val="66000"/>
                    </a:prstClr>
                  </a:outerShdw>
                </a:effectLst>
              </a:defRPr>
            </a:lvl1pPr>
          </a:lstStyle>
          <a:p>
            <a:pPr lvl="0" algn="r"/>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vert="horz" lIns="91440" tIns="45720" rIns="91440" bIns="45720" rtlCol="0"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stStyle>
          <a:p>
            <a:pPr marL="0" lvl="0" indent="0" algn="r">
              <a:buNone/>
            </a:pPr>
            <a:r>
              <a:rPr lang="en-US"/>
              <a:t>Click to edit Master subtitle style</a:t>
            </a:r>
            <a:endParaRPr lang="en-US" dirty="0"/>
          </a:p>
        </p:txBody>
      </p:sp>
      <p:sp>
        <p:nvSpPr>
          <p:cNvPr id="7" name="Date Placeholder 6"/>
          <p:cNvSpPr>
            <a:spLocks noGrp="1"/>
          </p:cNvSpPr>
          <p:nvPr>
            <p:ph type="dt" sz="half" idx="10"/>
          </p:nvPr>
        </p:nvSpPr>
        <p:spPr/>
        <p:txBody>
          <a:bodyPr/>
          <a:lstStyle/>
          <a:p>
            <a:fld id="{B80C47EE-BA5F-4D63-9D76-45AB155E7047}" type="datetimeFigureOut">
              <a:rPr lang="en-IN" smtClean="0"/>
              <a:t>24-09-2024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1137123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0C47EE-BA5F-4D63-9D76-45AB155E7047}" type="datetimeFigureOut">
              <a:rPr lang="en-IN" smtClean="0"/>
              <a:t>24-09-2024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583855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32000"/>
                        <a:lumOff val="68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0C47EE-BA5F-4D63-9D76-45AB155E7047}" type="datetimeFigureOut">
              <a:rPr lang="en-IN" smtClean="0"/>
              <a:t>24-09-2024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4224707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0C47EE-BA5F-4D63-9D76-45AB155E7047}" type="datetimeFigureOut">
              <a:rPr lang="en-IN" smtClean="0"/>
              <a:t>24-09-2024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3326519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0C47EE-BA5F-4D63-9D76-45AB155E7047}" type="datetimeFigureOut">
              <a:rPr lang="en-IN" smtClean="0"/>
              <a:t>24-09-2024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1354563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0C47EE-BA5F-4D63-9D76-45AB155E7047}" type="datetimeFigureOut">
              <a:rPr lang="en-IN" smtClean="0"/>
              <a:t>24-09-2024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2190950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0C47EE-BA5F-4D63-9D76-45AB155E7047}" type="datetimeFigureOut">
              <a:rPr lang="en-IN" smtClean="0"/>
              <a:t>24-09-2024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30657261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0C47EE-BA5F-4D63-9D76-45AB155E7047}" type="datetimeFigureOut">
              <a:rPr lang="en-IN" smtClean="0"/>
              <a:t>24-09-2024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3015132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0C47EE-BA5F-4D63-9D76-45AB155E7047}" type="datetimeFigureOut">
              <a:rPr lang="en-IN" smtClean="0"/>
              <a:t>24-09-2024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661179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0C47EE-BA5F-4D63-9D76-45AB155E7047}" type="datetimeFigureOut">
              <a:rPr lang="en-IN" smtClean="0"/>
              <a:t>24-09-2024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4207969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0C47EE-BA5F-4D63-9D76-45AB155E7047}" type="datetimeFigureOut">
              <a:rPr lang="en-IN" smtClean="0"/>
              <a:t>24-09-2024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13213749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0C47EE-BA5F-4D63-9D76-45AB155E7047}" type="datetimeFigureOut">
              <a:rPr lang="en-IN" smtClean="0"/>
              <a:t>24-09-2024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C15A6-BC39-48C2-8593-F435107DE83A}"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2905896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0C47EE-BA5F-4D63-9D76-45AB155E7047}" type="datetimeFigureOut">
              <a:rPr lang="en-IN" smtClean="0"/>
              <a:t>24-09-2024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3860366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80C47EE-BA5F-4D63-9D76-45AB155E7047}" type="datetimeFigureOut">
              <a:rPr lang="en-IN" smtClean="0"/>
              <a:t>24-09-2024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1793053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80C47EE-BA5F-4D63-9D76-45AB155E7047}" type="datetimeFigureOut">
              <a:rPr lang="en-IN" smtClean="0"/>
              <a:t>24-09-2024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37525022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0C47EE-BA5F-4D63-9D76-45AB155E7047}" type="datetimeFigureOut">
              <a:rPr lang="en-IN" smtClean="0"/>
              <a:t>24-09-2024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2068192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0C47EE-BA5F-4D63-9D76-45AB155E7047}" type="datetimeFigureOut">
              <a:rPr lang="en-IN" smtClean="0"/>
              <a:t>24-09-2024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3C15A6-BC39-48C2-8593-F435107DE83A}" type="slidenum">
              <a:rPr lang="en-IN" smtClean="0"/>
              <a:t>‹#›</a:t>
            </a:fld>
            <a:endParaRPr lang="en-IN"/>
          </a:p>
        </p:txBody>
      </p:sp>
    </p:spTree>
    <p:extLst>
      <p:ext uri="{BB962C8B-B14F-4D97-AF65-F5344CB8AC3E}">
        <p14:creationId xmlns:p14="http://schemas.microsoft.com/office/powerpoint/2010/main" val="1694401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80C47EE-BA5F-4D63-9D76-45AB155E7047}" type="datetimeFigureOut">
              <a:rPr lang="en-IN" smtClean="0"/>
              <a:t>24-09-2024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063C15A6-BC39-48C2-8593-F435107DE83A}" type="slidenum">
              <a:rPr lang="en-IN" smtClean="0"/>
              <a:t>‹#›</a:t>
            </a:fld>
            <a:endParaRPr lang="en-IN"/>
          </a:p>
        </p:txBody>
      </p:sp>
    </p:spTree>
    <p:extLst>
      <p:ext uri="{BB962C8B-B14F-4D97-AF65-F5344CB8AC3E}">
        <p14:creationId xmlns:p14="http://schemas.microsoft.com/office/powerpoint/2010/main" val="4223190900"/>
      </p:ext>
    </p:extLst>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 id="2147483771" r:id="rId15"/>
    <p:sldLayoutId id="2147483772" r:id="rId16"/>
    <p:sldLayoutId id="2147483773"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13000"/>
                  <a:lumOff val="87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travelopro.com/destination-management-companies" TargetMode="External"/><Relationship Id="rId5" Type="http://schemas.openxmlformats.org/officeDocument/2006/relationships/hyperlink" Target="https://www.travelopro.com/tour-booking-system.php" TargetMode="External"/><Relationship Id="rId4" Type="http://schemas.openxmlformats.org/officeDocument/2006/relationships/hyperlink" Target="https://www.travelopro.com/online-tour-reservation-syste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our-and-travel-software.php"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hird-party-api-integration.php"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our-operator-itinerary-builder.php"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ravel-crm.php"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our-operator-website-builder.php"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travelopro.com/travel-business.php"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travel-management-software.php"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travelopro.com/best-travel-api-provider.php"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edocr.com/v/pbambbny/shrugir12/car-rental-system-software"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322C51A3-7E34-5D5C-D2A2-2B93ABD7559B}"/>
              </a:ext>
            </a:extLst>
          </p:cNvPr>
          <p:cNvSpPr txBox="1"/>
          <p:nvPr/>
        </p:nvSpPr>
        <p:spPr>
          <a:xfrm>
            <a:off x="3376448" y="144572"/>
            <a:ext cx="5439103" cy="646331"/>
          </a:xfrm>
          <a:prstGeom prst="rect">
            <a:avLst/>
          </a:prstGeom>
          <a:noFill/>
        </p:spPr>
        <p:txBody>
          <a:bodyPr wrap="square">
            <a:spAutoFit/>
          </a:bodyPr>
          <a:lstStyle/>
          <a:p>
            <a:r>
              <a:rPr lang="en-IN" sz="3600" b="1" dirty="0"/>
              <a:t>Tour Reservation Software</a:t>
            </a:r>
          </a:p>
        </p:txBody>
      </p:sp>
      <p:pic>
        <p:nvPicPr>
          <p:cNvPr id="10" name="Picture 9">
            <a:extLst>
              <a:ext uri="{FF2B5EF4-FFF2-40B4-BE49-F238E27FC236}">
                <a16:creationId xmlns:a16="http://schemas.microsoft.com/office/drawing/2014/main" id="{4BFB60DF-B018-512D-8160-720FE65004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2055" y="973615"/>
            <a:ext cx="10058400" cy="4533806"/>
          </a:xfrm>
          <a:prstGeom prst="rect">
            <a:avLst/>
          </a:prstGeom>
        </p:spPr>
      </p:pic>
      <p:sp>
        <p:nvSpPr>
          <p:cNvPr id="11" name="TextBox 10">
            <a:extLst>
              <a:ext uri="{FF2B5EF4-FFF2-40B4-BE49-F238E27FC236}">
                <a16:creationId xmlns:a16="http://schemas.microsoft.com/office/drawing/2014/main" id="{B768C010-8C74-011F-448E-C1490D5D1C11}"/>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21954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F778058C-05ED-4777-ADB5-5E11574576EE}"/>
              </a:ext>
            </a:extLst>
          </p:cNvPr>
          <p:cNvSpPr txBox="1"/>
          <p:nvPr/>
        </p:nvSpPr>
        <p:spPr>
          <a:xfrm>
            <a:off x="630620" y="742370"/>
            <a:ext cx="10930759"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Overview Of Leading Tour Reservation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Tour reservation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also known as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tour booking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is the easiest and most effective way to manage your bookings. It’s an omni-channel booking system that helps tour and activity businesses handle all booking activities, including customer relationship management (CRM), secure online payments, equipment, guides and staffing, and availability.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Tour reservation software is used by businesses in the tourism industry, such as activity and tour operators, attractions, travel agencies, and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destination management companies</a:t>
            </a:r>
            <a:r>
              <a:rPr lang="en-IN" sz="2400" kern="100" dirty="0">
                <a:effectLst/>
                <a:latin typeface="Calibri" panose="020F0502020204030204" pitchFamily="34" charset="0"/>
                <a:ea typeface="Calibri" panose="020F0502020204030204" pitchFamily="34" charset="0"/>
                <a:cs typeface="Calibri" panose="020F0502020204030204" pitchFamily="34" charset="0"/>
              </a:rPr>
              <a:t>, in a variety of ways.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For tour and activity operators, respectively, some of the most relevant applications include: online booking management, integrations with online resellers such as OTAs, payment processing, customer service, and reporting and analysis.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5178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D6257170-90BD-D0B4-3294-8998D057D05A}"/>
              </a:ext>
            </a:extLst>
          </p:cNvPr>
          <p:cNvSpPr txBox="1"/>
          <p:nvPr/>
        </p:nvSpPr>
        <p:spPr>
          <a:xfrm>
            <a:off x="662151" y="857985"/>
            <a:ext cx="11183007"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Tour Reservation Software Help Tour Operators?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Online tour reservation software is the perfect solution for tour operators and travel agencies looking to create and manage customized tour packages. Offers a range of features that make it easy to establish your own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booking website</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tour reservation system is a specialized solution designed to simplify operations, enhance customer service, and drive business growth. It offers a range of features, from online booking and reservation management to integrated waiver systems and sophisticated scheduling capabilities.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tour software can be fully customized with the integration different APIs for travel deals and payment gateways. By integrating GDS, hotel XMLs, and the car API, one can allow a visitor to customize his travel plans and various bookings of flights, hotels, and transfers.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25732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E5398C7C-BE4C-519E-D787-F6C612A5D094}"/>
              </a:ext>
            </a:extLst>
          </p:cNvPr>
          <p:cNvSpPr txBox="1"/>
          <p:nvPr/>
        </p:nvSpPr>
        <p:spPr>
          <a:xfrm>
            <a:off x="562303" y="751157"/>
            <a:ext cx="11067393"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Tour operators can easily integrate tour operator reservation systems into their travel websites, allowing 24/7 access and quick response, preventing the loss of potential bookers.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connected with multiple GDS’s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third-party suppliers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get global content. It has complete booking process efficiency, from initiating booking inquiries to creating tickets and vouchers. Our company provides excellent services in terms of online reservation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Online booking offers your customers an easy-to-use online reservation system on your website for group tours. Due to its smooth flow and easy-to-use online payment option, you can accept online reservations on your website, reducing inquiry to booking conversion time. The online booking form helps gather all required details for booking instantly from clients, enabling sales consultants to focus on other sales activities.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666376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296C1034-F04E-87FA-998F-AE11B1C17C8D}"/>
              </a:ext>
            </a:extLst>
          </p:cNvPr>
          <p:cNvSpPr txBox="1"/>
          <p:nvPr/>
        </p:nvSpPr>
        <p:spPr>
          <a:xfrm>
            <a:off x="651641" y="824730"/>
            <a:ext cx="10888717" cy="551984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Why The Need for Tour Reservation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Here’s where tour reservation software comes into play. Its comprehensive suite of functions streamlines operations while providing opportunities for growth and expansion. Look at some of its core benefits: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Efficiency: </a:t>
            </a:r>
            <a:r>
              <a:rPr lang="en-IN" sz="2400" kern="100" dirty="0">
                <a:effectLst/>
                <a:latin typeface="Calibri" panose="020F0502020204030204" pitchFamily="34" charset="0"/>
                <a:ea typeface="Calibri" panose="020F0502020204030204" pitchFamily="34" charset="0"/>
                <a:cs typeface="Calibri" panose="020F0502020204030204" pitchFamily="34" charset="0"/>
              </a:rPr>
              <a:t>Automation of tasks such as bookings, payments, and confirmations save time and reduces human errors.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Improved User Experience: </a:t>
            </a:r>
            <a:r>
              <a:rPr lang="en-IN" sz="2400" kern="100" dirty="0">
                <a:effectLst/>
                <a:latin typeface="Calibri" panose="020F0502020204030204" pitchFamily="34" charset="0"/>
                <a:ea typeface="Calibri" panose="020F0502020204030204" pitchFamily="34" charset="0"/>
                <a:cs typeface="Calibri" panose="020F0502020204030204" pitchFamily="34" charset="0"/>
              </a:rPr>
              <a:t>Instant booking confirmations, personalized offers, and easy access to data increase user satisfaction.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Experts’ Take on Tour Booking Software: </a:t>
            </a:r>
            <a:r>
              <a:rPr lang="en-IN" sz="2400" kern="100" dirty="0">
                <a:effectLst/>
                <a:latin typeface="Calibri" panose="020F0502020204030204" pitchFamily="34" charset="0"/>
                <a:ea typeface="Calibri" panose="020F0502020204030204" pitchFamily="34" charset="0"/>
                <a:cs typeface="Calibri" panose="020F0502020204030204" pitchFamily="34" charset="0"/>
              </a:rPr>
              <a:t>Tour booking software is hailed as a ‘game-changer’ by several industry experts. </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Trust in Tour Booking Software: </a:t>
            </a:r>
            <a:r>
              <a:rPr lang="en-IN" sz="2400" kern="100" dirty="0">
                <a:effectLst/>
                <a:latin typeface="Calibri" panose="020F0502020204030204" pitchFamily="34" charset="0"/>
                <a:ea typeface="Calibri" panose="020F0502020204030204" pitchFamily="34" charset="0"/>
                <a:cs typeface="Calibri" panose="020F0502020204030204" pitchFamily="34" charset="0"/>
              </a:rPr>
              <a:t>Tour booking software not only delivers on its guarantee but surpasses expectations.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43962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54757501-A625-9E55-09F7-09BA9C223111}"/>
              </a:ext>
            </a:extLst>
          </p:cNvPr>
          <p:cNvSpPr txBox="1"/>
          <p:nvPr/>
        </p:nvSpPr>
        <p:spPr>
          <a:xfrm>
            <a:off x="819807" y="1198025"/>
            <a:ext cx="8177048" cy="4231736"/>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What Does Tour Reservation Software Do?</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Accept online reservations 24/7</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Track reservations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Manage inventories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Offer safe and convenient payment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Process payments and refunds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Schedule employees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Automate guest communications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Allow remote management via mobile app</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31170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8B9E1E8E-954E-FEA5-C182-271F5E1E5533}"/>
              </a:ext>
            </a:extLst>
          </p:cNvPr>
          <p:cNvSpPr txBox="1"/>
          <p:nvPr/>
        </p:nvSpPr>
        <p:spPr>
          <a:xfrm>
            <a:off x="630621" y="625033"/>
            <a:ext cx="11140965"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Is Travelopro the Right Tour Reservation Software For Your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its user-friendly interface and robust features, Travelopro has become a popular choice for tour companies looking to grow their business, streamline their booking process, and improve their overall efficiency. Travelopro developed the world's #1 reservation software for tour guides and operators to streamline the booking process and schedule and organize their activities more efficiently.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the leader in travel technology, provides the best tour reservation software for travel agencies, which is a complete IT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tour reservation solution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 tour offer reservation system. It helps tour operators and travel agencies effectively manage their tourism businesses.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fully customized tour reservation software for travel agencies worldwide. We provide complete custom-developed tour reservation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735770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4628AC0D-B13D-FF53-9355-B37867675679}"/>
              </a:ext>
            </a:extLst>
          </p:cNvPr>
          <p:cNvSpPr txBox="1"/>
          <p:nvPr/>
        </p:nvSpPr>
        <p:spPr>
          <a:xfrm>
            <a:off x="588579" y="758806"/>
            <a:ext cx="11014841"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complete custom-developed tour reservation software with the modules lead management, invoice management, booking management, contacts management, multi-currency, expense management, payments, profit management, email alerts, itinerary, reports, and simple and powerful reports. Travelopro provides a comprehensive travel solution.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tour operator software has a comprehensive range of features that help you take bookings and manage your report on a single dashboard. Handle your team, products, inquiries, and bookings in one easy-to-access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CRM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from the initial inquiry stage right up until your guests travel and beyond.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main reason a tour operator, travel agency, or destination management company needs tour reservation software is that the system automates the complete tour booking process, helps in saving a lot of investment required in owning a physical office, and also increases the online travel business by reaching out to customers all around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543833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28D80100-5C8E-15E6-CD3E-6B41B3679B69}"/>
              </a:ext>
            </a:extLst>
          </p:cNvPr>
          <p:cNvSpPr txBox="1"/>
          <p:nvPr/>
        </p:nvSpPr>
        <p:spPr>
          <a:xfrm>
            <a:off x="515006" y="625033"/>
            <a:ext cx="11161987" cy="620759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help tour, activity, and attraction providers sell tickets online, manage bookings, connect with superior online travel agencies, and expand their businesses faster. Travelopro is an all-in-one solution for managing your reservations, accepting payments, tracking them, and communicating with your customers. We also offer various add-ons, such as Website Builder and Touch POS, for a truly seamless business workflow.</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Travelopro’s tour reservation software means you can save time and resources to focus on your business. The software manages availability, activity schedules, tour cancellations, and more, plus allows for the processing of payments online—all on one easy-to-use dashboard. Our solutions are your business’s one-stop shop for all things tour planning and scheduling.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tour reservation software provides a simple, intuitive way to manage and book tours for any organization. Our software simplifies the booking process, allowing users to quickly and easily find, book, and manage tours from any computer or mobile device.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6755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E6FCB5A1-5D26-01D0-937A-D2B552DAAA71}"/>
              </a:ext>
            </a:extLst>
          </p:cNvPr>
          <p:cNvSpPr txBox="1"/>
          <p:nvPr/>
        </p:nvSpPr>
        <p:spPr>
          <a:xfrm>
            <a:off x="651642" y="547811"/>
            <a:ext cx="11109434"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tour operator booking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helps you easily manage your experience-based business by automating tasks like guest and booking management, communications, reporting, and billing. Fully flexible and customized to your business needs.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tour reservation software is connected to CRM software, which includes user management, back-office support, and report generation. This will improve your turnover rate.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Small, medium, and large travel agents and tour operators desire to have tour reservation software because it helps manage package ticketing and vacation package rates and also offers discounts and offers to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entirely built and automated modules that are specific to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travel business</a:t>
            </a:r>
            <a:r>
              <a:rPr lang="en-IN" sz="2400" kern="100" dirty="0">
                <a:effectLst/>
                <a:latin typeface="Calibri" panose="020F0502020204030204" pitchFamily="34" charset="0"/>
                <a:ea typeface="Calibri" panose="020F0502020204030204" pitchFamily="34" charset="0"/>
                <a:cs typeface="Calibri" panose="020F0502020204030204" pitchFamily="34" charset="0"/>
              </a:rPr>
              <a:t>. We have been meticulously designed for hotels, tours, vacations, car rentals, cruises, and travel agencies where online bookings are the key element to giving momentum to the business. Moreover, we come with packs with many essential features that can be customized without any coding skill.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53796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DDC89006-3699-3763-E3DA-CD6B560AA4FB}"/>
              </a:ext>
            </a:extLst>
          </p:cNvPr>
          <p:cNvSpPr txBox="1"/>
          <p:nvPr/>
        </p:nvSpPr>
        <p:spPr>
          <a:xfrm>
            <a:off x="462455" y="714895"/>
            <a:ext cx="10972800" cy="5709833"/>
          </a:xfrm>
          <a:prstGeom prst="rect">
            <a:avLst/>
          </a:prstGeom>
          <a:noFill/>
        </p:spPr>
        <p:txBody>
          <a:bodyPr wrap="square">
            <a:spAutoFit/>
          </a:bodyPr>
          <a:lstStyle/>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comprehensive reservation system that combines back office, online booking (B2C), and partner booking (B2B). It is cloud-based software, so you can access it anytime from anywhere. Our reservation system manages: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Reservation management: </a:t>
            </a:r>
            <a:r>
              <a:rPr lang="en-IN" sz="2400" kern="100" dirty="0">
                <a:effectLst/>
                <a:latin typeface="Calibri" panose="020F0502020204030204" pitchFamily="34" charset="0"/>
                <a:ea typeface="Calibri" panose="020F0502020204030204" pitchFamily="34" charset="0"/>
                <a:cs typeface="Calibri" panose="020F0502020204030204" pitchFamily="34" charset="0"/>
              </a:rPr>
              <a:t>build reservations, enter users, track payments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Catalogue definition: </a:t>
            </a:r>
            <a:r>
              <a:rPr lang="en-IN" sz="2400" kern="100" dirty="0">
                <a:effectLst/>
                <a:latin typeface="Calibri" panose="020F0502020204030204" pitchFamily="34" charset="0"/>
                <a:ea typeface="Calibri" panose="020F0502020204030204" pitchFamily="34" charset="0"/>
                <a:cs typeface="Calibri" panose="020F0502020204030204" pitchFamily="34" charset="0"/>
              </a:rPr>
              <a:t>input all your products (hotels, flights, activities, transfers, rent-a-car, vessels, cruises, etc.) and create complicated travel packages or groups.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Book travel products and flights instantly from third-party suppliers and GDS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Tour management: </a:t>
            </a:r>
            <a:r>
              <a:rPr lang="en-IN" sz="2400" kern="100" dirty="0">
                <a:effectLst/>
                <a:latin typeface="Calibri" panose="020F0502020204030204" pitchFamily="34" charset="0"/>
                <a:ea typeface="Calibri" panose="020F0502020204030204" pitchFamily="34" charset="0"/>
                <a:cs typeface="Calibri" panose="020F0502020204030204" pitchFamily="34" charset="0"/>
              </a:rPr>
              <a:t>create tours by entering input services and effortlessly defining the selling price.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Online booking B2C: </a:t>
            </a:r>
            <a:r>
              <a:rPr lang="en-IN" sz="2400" kern="100" dirty="0">
                <a:effectLst/>
                <a:latin typeface="Calibri" panose="020F0502020204030204" pitchFamily="34" charset="0"/>
                <a:ea typeface="Calibri" panose="020F0502020204030204" pitchFamily="34" charset="0"/>
                <a:cs typeface="Calibri" panose="020F0502020204030204" pitchFamily="34" charset="0"/>
              </a:rPr>
              <a:t>publish your travel products online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Partner booking: </a:t>
            </a:r>
            <a:r>
              <a:rPr lang="en-IN" sz="2400" kern="100" dirty="0">
                <a:effectLst/>
                <a:latin typeface="Calibri" panose="020F0502020204030204" pitchFamily="34" charset="0"/>
                <a:ea typeface="Calibri" panose="020F0502020204030204" pitchFamily="34" charset="0"/>
                <a:cs typeface="Calibri" panose="020F0502020204030204" pitchFamily="34" charset="0"/>
              </a:rPr>
              <a:t>a reservation system to enable your partners to book easier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Automated supplier ordering: </a:t>
            </a:r>
            <a:r>
              <a:rPr lang="en-IN" sz="2400" kern="100" dirty="0">
                <a:effectLst/>
                <a:latin typeface="Calibri" panose="020F0502020204030204" pitchFamily="34" charset="0"/>
                <a:ea typeface="Calibri" panose="020F0502020204030204" pitchFamily="34" charset="0"/>
                <a:cs typeface="Calibri" panose="020F0502020204030204" pitchFamily="34" charset="0"/>
              </a:rPr>
              <a:t>communication with your suppliers is fully automated.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38525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670ADBAC-B597-F2DC-54E1-F0F9E15A9E26}"/>
              </a:ext>
            </a:extLst>
          </p:cNvPr>
          <p:cNvSpPr txBox="1"/>
          <p:nvPr/>
        </p:nvSpPr>
        <p:spPr>
          <a:xfrm>
            <a:off x="515006" y="471491"/>
            <a:ext cx="11161987" cy="591501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Why Is Tour Reservation Software Important?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Tour reservation software is a necessary piece of the puzzle when running a tour or attraction business. Here’s why: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It turns your website into a 24/7 booking engine: </a:t>
            </a:r>
            <a:r>
              <a:rPr lang="en-IN" sz="2400" kern="100" dirty="0">
                <a:effectLst/>
                <a:latin typeface="Calibri" panose="020F0502020204030204" pitchFamily="34" charset="0"/>
                <a:ea typeface="Calibri" panose="020F0502020204030204" pitchFamily="34" charset="0"/>
                <a:cs typeface="Calibri" panose="020F0502020204030204" pitchFamily="34" charset="0"/>
              </a:rPr>
              <a:t>Your guests are expecting a quick and simple booking experience. They want to be able to book their experiences on the go, especially while they’re on vacation. </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It helps you drive more direct bookings: </a:t>
            </a:r>
            <a:r>
              <a:rPr lang="en-IN" sz="2400" kern="100" dirty="0">
                <a:effectLst/>
                <a:latin typeface="Calibri" panose="020F0502020204030204" pitchFamily="34" charset="0"/>
                <a:ea typeface="Calibri" panose="020F0502020204030204" pitchFamily="34" charset="0"/>
                <a:cs typeface="Calibri" panose="020F0502020204030204" pitchFamily="34" charset="0"/>
              </a:rPr>
              <a:t>A delightful booking experience will entice guests to hit the “Book Now” button instead of continuing to shop elsewhere. Then, you can rely less on third-party resellers and focus on driving more bookings through your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It ensures you don’t get overbooked: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That’s right: booking software will keep track of tour availability in real-time, ensuring that your guests never book a listing that’s already sold out.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9713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18E3BD9F-A513-793A-E16A-51F847BE0168}"/>
              </a:ext>
            </a:extLst>
          </p:cNvPr>
          <p:cNvSpPr txBox="1"/>
          <p:nvPr/>
        </p:nvSpPr>
        <p:spPr>
          <a:xfrm>
            <a:off x="698937" y="522787"/>
            <a:ext cx="10957035" cy="581242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Suits Different Business Models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Tour Operators: </a:t>
            </a:r>
            <a:r>
              <a:rPr lang="en-IN" sz="2400" kern="100" dirty="0">
                <a:effectLst/>
                <a:latin typeface="Calibri" panose="020F0502020204030204" pitchFamily="34" charset="0"/>
                <a:ea typeface="Calibri" panose="020F0502020204030204" pitchFamily="34" charset="0"/>
                <a:cs typeface="Calibri" panose="020F0502020204030204" pitchFamily="34" charset="0"/>
              </a:rPr>
              <a:t>Grow efficiency of your travel business to the next level with our customized tour operating software on the market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Management Companies</a:t>
            </a: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Provide your customers with the sophisticated business travel self-booking tools.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Wholesalers: </a:t>
            </a:r>
            <a:r>
              <a:rPr lang="en-IN" sz="2400" kern="100" dirty="0">
                <a:effectLst/>
                <a:latin typeface="Calibri" panose="020F0502020204030204" pitchFamily="34" charset="0"/>
                <a:ea typeface="Calibri" panose="020F0502020204030204" pitchFamily="34" charset="0"/>
                <a:cs typeface="Calibri" panose="020F0502020204030204" pitchFamily="34" charset="0"/>
              </a:rPr>
              <a:t>Combine content and offers from various travel suppliers and your own contracted inventory and implement your unique distribution strategy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Calibri" panose="020F0502020204030204" pitchFamily="34" charset="0"/>
              </a:rPr>
              <a:t>Online Travel Agencies: </a:t>
            </a:r>
            <a:r>
              <a:rPr lang="en-IN" sz="2400" kern="100" dirty="0">
                <a:effectLst/>
                <a:latin typeface="Calibri" panose="020F0502020204030204" pitchFamily="34" charset="0"/>
                <a:ea typeface="Calibri" panose="020F0502020204030204" pitchFamily="34" charset="0"/>
                <a:cs typeface="Calibri" panose="020F0502020204030204" pitchFamily="34" charset="0"/>
              </a:rPr>
              <a:t>From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API integrations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fully grown booking platform, we pitch in with a variety of solutions and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Destination Management Companies: </a:t>
            </a:r>
            <a:r>
              <a:rPr lang="en-IN" sz="2400" kern="100" dirty="0">
                <a:effectLst/>
                <a:latin typeface="Calibri" panose="020F0502020204030204" pitchFamily="34" charset="0"/>
                <a:ea typeface="Calibri" panose="020F0502020204030204" pitchFamily="34" charset="0"/>
                <a:cs typeface="Calibri" panose="020F0502020204030204" pitchFamily="34" charset="0"/>
              </a:rPr>
              <a:t>Destination Management Companies will be enabled to produce personalized travel itineraries and automate the way they cooperate with all the diverse destination-specific suppliers. Increase your revenue prospective through sophisticated inventory management and multi-distribution.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351658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F760BF6E-BF02-949D-A563-6831C9F49478}"/>
              </a:ext>
            </a:extLst>
          </p:cNvPr>
          <p:cNvSpPr txBox="1"/>
          <p:nvPr/>
        </p:nvSpPr>
        <p:spPr>
          <a:xfrm>
            <a:off x="914400" y="399883"/>
            <a:ext cx="8734097" cy="620759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Advantages Of Having Tour Reservation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Launch a tour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User-friendly interface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booking process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Offline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Mobile-friendly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Support for multiple languages and currencies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management of rooms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Integrated payment gateway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search option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Discounts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Image gallery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Order restriction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Multi-booking system for separate dates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08597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1A4E6506-B1A2-8EF8-59C3-C4584BB719C4}"/>
              </a:ext>
            </a:extLst>
          </p:cNvPr>
          <p:cNvSpPr txBox="1"/>
          <p:nvPr/>
        </p:nvSpPr>
        <p:spPr>
          <a:xfrm>
            <a:off x="809297" y="471491"/>
            <a:ext cx="10983310" cy="591501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Features - Tour Reservation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tour reservation software helps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businesses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 customer engagement on their websites. We enable them to maximize revenue, grow the business and get more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Drag and drop itinerary builder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Support multiple languages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Offer a feature to merge offline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SMS gateway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Exceptional report creation feature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User-friendly interface for sub-agents to manage their commissions, customers and offices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Connect various GDSs, low-cost carriers, and suppliers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Automated online holiday booking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177201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3" name="TextBox 2">
            <a:extLst>
              <a:ext uri="{FF2B5EF4-FFF2-40B4-BE49-F238E27FC236}">
                <a16:creationId xmlns:a16="http://schemas.microsoft.com/office/drawing/2014/main" id="{0BDE53B0-098E-55A5-667A-CEB20F006759}"/>
              </a:ext>
            </a:extLst>
          </p:cNvPr>
          <p:cNvSpPr txBox="1"/>
          <p:nvPr/>
        </p:nvSpPr>
        <p:spPr>
          <a:xfrm>
            <a:off x="966951" y="973433"/>
            <a:ext cx="10468303" cy="570983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Able to handle data of multiple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Support transactional Travel accounting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system that facilitates accounting functions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to manage interface for day-to-day operations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Integrated payment gateway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agencies and suppliers can deal in multiple currencies.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Dynamic price caching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Excellent control over surplus and agent commissions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Ease to manage several offices.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Advanced Business intelligence (BI) tool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Online tour booking software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Support all business models like- B2B, B2C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Central reservation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109401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044CDCE-BB1C-9C63-2C07-DE13B639A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5280" y="174734"/>
            <a:ext cx="1979066" cy="450299"/>
          </a:xfrm>
          <a:prstGeom prst="rect">
            <a:avLst/>
          </a:prstGeom>
        </p:spPr>
      </p:pic>
      <p:sp>
        <p:nvSpPr>
          <p:cNvPr id="2" name="Title 1">
            <a:extLst>
              <a:ext uri="{FF2B5EF4-FFF2-40B4-BE49-F238E27FC236}">
                <a16:creationId xmlns:a16="http://schemas.microsoft.com/office/drawing/2014/main" id="{7A8DDE9C-386D-5431-58ED-7863582FE7B1}"/>
              </a:ext>
            </a:extLst>
          </p:cNvPr>
          <p:cNvSpPr txBox="1">
            <a:spLocks/>
          </p:cNvSpPr>
          <p:nvPr/>
        </p:nvSpPr>
        <p:spPr>
          <a:xfrm>
            <a:off x="1284522" y="1131803"/>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https://www.travelopro.com/tour-reservation-software.php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7020001"/>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4551"/>
      </a:dk2>
      <a:lt2>
        <a:srgbClr val="F2ACD2"/>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3016C5A4-E631-4977-A608-ACFB4755262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Depth</Template>
  <TotalTime>25</TotalTime>
  <Words>1932</Words>
  <Application>Microsoft Office PowerPoint</Application>
  <PresentationFormat>Widescreen</PresentationFormat>
  <Paragraphs>117</Paragraphs>
  <Slides>17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Corbel</vt:lpstr>
      <vt:lpstr>Symbol</vt:lpstr>
      <vt:lpstr>Times New Roman</vt:lpstr>
      <vt:lpstr>Depth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14</cp:revision>
  <dcterms:created xsi:type="dcterms:W3CDTF">2024-09-24T05:32:32Z</dcterms:created>
  <dcterms:modified xsi:type="dcterms:W3CDTF">2024-09-24T09:40:45Z</dcterms:modified>
</cp:coreProperties>
</file>