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3" d="100"/>
          <a:sy n="73" d="100"/>
        </p:scale>
        <p:origin x="1070"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F4657D61-78D4-4829-B599-9E22FB489765}" type="datetimeFigureOut">
              <a:rPr lang="en-IN" smtClean="0"/>
              <a:t>06-01-2025</a:t>
            </a:fld>
            <a:endParaRPr lang="en-IN"/>
          </a:p>
        </p:txBody>
      </p:sp>
      <p:sp>
        <p:nvSpPr>
          <p:cNvPr id="5" name="Footer Placeholder 4"/>
          <p:cNvSpPr>
            <a:spLocks noGrp="1"/>
          </p:cNvSpPr>
          <p:nvPr>
            <p:ph type="ftr" sz="quarter" idx="11"/>
          </p:nvPr>
        </p:nvSpPr>
        <p:spPr>
          <a:xfrm>
            <a:off x="3962399" y="5870575"/>
            <a:ext cx="4893958" cy="377825"/>
          </a:xfrm>
        </p:spPr>
        <p:txBody>
          <a:bodyPr/>
          <a:lstStyle/>
          <a:p>
            <a:endParaRPr lang="en-IN"/>
          </a:p>
        </p:txBody>
      </p:sp>
      <p:sp>
        <p:nvSpPr>
          <p:cNvPr id="6" name="Slide Number Placeholder 5"/>
          <p:cNvSpPr>
            <a:spLocks noGrp="1"/>
          </p:cNvSpPr>
          <p:nvPr>
            <p:ph type="sldNum" sz="quarter" idx="12"/>
          </p:nvPr>
        </p:nvSpPr>
        <p:spPr>
          <a:xfrm>
            <a:off x="10608958" y="5870575"/>
            <a:ext cx="551167" cy="377825"/>
          </a:xfrm>
        </p:spPr>
        <p:txBody>
          <a:bodyPr/>
          <a:lstStyle/>
          <a:p>
            <a:fld id="{75D8AE35-2F6A-48E7-933E-2606EA5F8D1B}" type="slidenum">
              <a:rPr lang="en-IN" smtClean="0"/>
              <a:t>‹#›</a:t>
            </a:fld>
            <a:endParaRPr lang="en-IN"/>
          </a:p>
        </p:txBody>
      </p:sp>
    </p:spTree>
    <p:extLst>
      <p:ext uri="{BB962C8B-B14F-4D97-AF65-F5344CB8AC3E}">
        <p14:creationId xmlns:p14="http://schemas.microsoft.com/office/powerpoint/2010/main" val="539382543"/>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4657D61-78D4-4829-B599-9E22FB489765}" type="datetimeFigureOut">
              <a:rPr lang="en-IN" smtClean="0"/>
              <a:t>06-01-2025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5D8AE35-2F6A-48E7-933E-2606EA5F8D1B}" type="slidenum">
              <a:rPr lang="en-IN" smtClean="0"/>
              <a:t>‹#›</a:t>
            </a:fld>
            <a:endParaRPr lang="en-IN"/>
          </a:p>
        </p:txBody>
      </p:sp>
    </p:spTree>
    <p:extLst>
      <p:ext uri="{BB962C8B-B14F-4D97-AF65-F5344CB8AC3E}">
        <p14:creationId xmlns:p14="http://schemas.microsoft.com/office/powerpoint/2010/main" val="20359284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a:t>Click to edit Master title style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4657D61-78D4-4829-B599-9E22FB489765}" type="datetimeFigureOut">
              <a:rPr lang="en-IN" smtClean="0"/>
              <a:t>06-01-2025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5D8AE35-2F6A-48E7-933E-2606EA5F8D1B}" type="slidenum">
              <a:rPr lang="en-IN" smtClean="0"/>
              <a:t>‹#›</a:t>
            </a:fld>
            <a:endParaRPr lang="en-IN"/>
          </a:p>
        </p:txBody>
      </p:sp>
    </p:spTree>
    <p:extLst>
      <p:ext uri="{BB962C8B-B14F-4D97-AF65-F5344CB8AC3E}">
        <p14:creationId xmlns:p14="http://schemas.microsoft.com/office/powerpoint/2010/main" val="14298449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4657D61-78D4-4829-B599-9E22FB489765}" type="datetimeFigureOut">
              <a:rPr lang="en-IN" smtClean="0"/>
              <a:t>06-01-2025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75D8AE35-2F6A-48E7-933E-2606EA5F8D1B}" type="slidenum">
              <a:rPr lang="en-IN" smtClean="0"/>
              <a:t>‹#›</a:t>
            </a:fld>
            <a:endParaRPr lang="en-IN"/>
          </a:p>
        </p:txBody>
      </p:sp>
    </p:spTree>
    <p:extLst>
      <p:ext uri="{BB962C8B-B14F-4D97-AF65-F5344CB8AC3E}">
        <p14:creationId xmlns:p14="http://schemas.microsoft.com/office/powerpoint/2010/main" val="24987899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4657D61-78D4-4829-B599-9E22FB489765}" type="datetimeFigureOut">
              <a:rPr lang="en-IN" smtClean="0"/>
              <a:t>06-01-2025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75D8AE35-2F6A-48E7-933E-2606EA5F8D1B}" type="slidenum">
              <a:rPr lang="en-IN" smtClean="0"/>
              <a:t>‹#›</a:t>
            </a:fld>
            <a:endParaRPr lang="en-IN"/>
          </a:p>
        </p:txBody>
      </p:sp>
    </p:spTree>
    <p:extLst>
      <p:ext uri="{BB962C8B-B14F-4D97-AF65-F5344CB8AC3E}">
        <p14:creationId xmlns:p14="http://schemas.microsoft.com/office/powerpoint/2010/main" val="10703529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4657D61-78D4-4829-B599-9E22FB489765}" type="datetimeFigureOut">
              <a:rPr lang="en-IN" smtClean="0"/>
              <a:t>06-01-2025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75D8AE35-2F6A-48E7-933E-2606EA5F8D1B}" type="slidenum">
              <a:rPr lang="en-IN" smtClean="0"/>
              <a:t>‹#›</a:t>
            </a:fld>
            <a:endParaRPr lang="en-IN"/>
          </a:p>
        </p:txBody>
      </p:sp>
    </p:spTree>
    <p:extLst>
      <p:ext uri="{BB962C8B-B14F-4D97-AF65-F5344CB8AC3E}">
        <p14:creationId xmlns:p14="http://schemas.microsoft.com/office/powerpoint/2010/main" val="29095770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F4657D61-78D4-4829-B599-9E22FB489765}" type="datetimeFigureOut">
              <a:rPr lang="en-IN" smtClean="0"/>
              <a:t>06-01-2025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75D8AE35-2F6A-48E7-933E-2606EA5F8D1B}" type="slidenum">
              <a:rPr lang="en-IN" smtClean="0"/>
              <a:t>‹#›</a:t>
            </a:fld>
            <a:endParaRPr lang="en-IN"/>
          </a:p>
        </p:txBody>
      </p:sp>
    </p:spTree>
    <p:extLst>
      <p:ext uri="{BB962C8B-B14F-4D97-AF65-F5344CB8AC3E}">
        <p14:creationId xmlns:p14="http://schemas.microsoft.com/office/powerpoint/2010/main" val="8758633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4657D61-78D4-4829-B599-9E22FB489765}" type="datetimeFigureOut">
              <a:rPr lang="en-IN" smtClean="0"/>
              <a:t>06-01-2025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75D8AE35-2F6A-48E7-933E-2606EA5F8D1B}" type="slidenum">
              <a:rPr lang="en-IN" smtClean="0"/>
              <a:t>‹#›</a:t>
            </a:fld>
            <a:endParaRPr lang="en-IN"/>
          </a:p>
        </p:txBody>
      </p:sp>
    </p:spTree>
    <p:extLst>
      <p:ext uri="{BB962C8B-B14F-4D97-AF65-F5344CB8AC3E}">
        <p14:creationId xmlns:p14="http://schemas.microsoft.com/office/powerpoint/2010/main" val="18980042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4657D61-78D4-4829-B599-9E22FB489765}" type="datetimeFigureOut">
              <a:rPr lang="en-IN" smtClean="0"/>
              <a:t>06-01-2025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75D8AE35-2F6A-48E7-933E-2606EA5F8D1B}" type="slidenum">
              <a:rPr lang="en-IN" smtClean="0"/>
              <a:t>‹#›</a:t>
            </a:fld>
            <a:endParaRPr lang="en-IN"/>
          </a:p>
        </p:txBody>
      </p:sp>
    </p:spTree>
    <p:extLst>
      <p:ext uri="{BB962C8B-B14F-4D97-AF65-F5344CB8AC3E}">
        <p14:creationId xmlns:p14="http://schemas.microsoft.com/office/powerpoint/2010/main" val="14340234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4657D61-78D4-4829-B599-9E22FB489765}" type="datetimeFigureOut">
              <a:rPr lang="en-IN" smtClean="0"/>
              <a:t>06-01-2025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75D8AE35-2F6A-48E7-933E-2606EA5F8D1B}" type="slidenum">
              <a:rPr lang="en-IN" smtClean="0"/>
              <a:t>‹#›</a:t>
            </a:fld>
            <a:endParaRPr lang="en-IN"/>
          </a:p>
        </p:txBody>
      </p:sp>
    </p:spTree>
    <p:extLst>
      <p:ext uri="{BB962C8B-B14F-4D97-AF65-F5344CB8AC3E}">
        <p14:creationId xmlns:p14="http://schemas.microsoft.com/office/powerpoint/2010/main" val="13715485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4657D61-78D4-4829-B599-9E22FB489765}" type="datetimeFigureOut">
              <a:rPr lang="en-IN" smtClean="0"/>
              <a:t>06-01-2025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5D8AE35-2F6A-48E7-933E-2606EA5F8D1B}" type="slidenum">
              <a:rPr lang="en-IN" smtClean="0"/>
              <a:t>‹#›</a:t>
            </a:fld>
            <a:endParaRPr lang="en-IN"/>
          </a:p>
        </p:txBody>
      </p:sp>
    </p:spTree>
    <p:extLst>
      <p:ext uri="{BB962C8B-B14F-4D97-AF65-F5344CB8AC3E}">
        <p14:creationId xmlns:p14="http://schemas.microsoft.com/office/powerpoint/2010/main" val="290416695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6" name="Picture 1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5" name="TextBox 14"/>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1" name="TextBox 10"/>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4657D61-78D4-4829-B599-9E22FB489765}" type="datetimeFigureOut">
              <a:rPr lang="en-IN" smtClean="0"/>
              <a:t>06-01-2025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5D8AE35-2F6A-48E7-933E-2606EA5F8D1B}" type="slidenum">
              <a:rPr lang="en-IN" smtClean="0"/>
              <a:t>‹#›</a:t>
            </a:fld>
            <a:endParaRPr lang="en-IN"/>
          </a:p>
        </p:txBody>
      </p:sp>
    </p:spTree>
    <p:extLst>
      <p:ext uri="{BB962C8B-B14F-4D97-AF65-F5344CB8AC3E}">
        <p14:creationId xmlns:p14="http://schemas.microsoft.com/office/powerpoint/2010/main" val="336509537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4657D61-78D4-4829-B599-9E22FB489765}" type="datetimeFigureOut">
              <a:rPr lang="en-IN" smtClean="0"/>
              <a:t>06-01-2025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5D8AE35-2F6A-48E7-933E-2606EA5F8D1B}" type="slidenum">
              <a:rPr lang="en-IN" smtClean="0"/>
              <a:t>‹#›</a:t>
            </a:fld>
            <a:endParaRPr lang="en-IN"/>
          </a:p>
        </p:txBody>
      </p:sp>
    </p:spTree>
    <p:extLst>
      <p:ext uri="{BB962C8B-B14F-4D97-AF65-F5344CB8AC3E}">
        <p14:creationId xmlns:p14="http://schemas.microsoft.com/office/powerpoint/2010/main" val="243998965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4657D61-78D4-4829-B599-9E22FB489765}" type="datetimeFigureOut">
              <a:rPr lang="en-IN" smtClean="0"/>
              <a:t>06-01-2025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5D8AE35-2F6A-48E7-933E-2606EA5F8D1B}" type="slidenum">
              <a:rPr lang="en-IN" smtClean="0"/>
              <a:t>‹#›</a:t>
            </a:fld>
            <a:endParaRPr lang="en-IN"/>
          </a:p>
        </p:txBody>
      </p:sp>
    </p:spTree>
    <p:extLst>
      <p:ext uri="{BB962C8B-B14F-4D97-AF65-F5344CB8AC3E}">
        <p14:creationId xmlns:p14="http://schemas.microsoft.com/office/powerpoint/2010/main" val="326961775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4657D61-78D4-4829-B599-9E22FB489765}" type="datetimeFigureOut">
              <a:rPr lang="en-IN" smtClean="0"/>
              <a:t>06-01-2025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5D8AE35-2F6A-48E7-933E-2606EA5F8D1B}" type="slidenum">
              <a:rPr lang="en-IN" smtClean="0"/>
              <a:t>‹#›</a:t>
            </a:fld>
            <a:endParaRPr lang="en-IN"/>
          </a:p>
        </p:txBody>
      </p:sp>
    </p:spTree>
    <p:extLst>
      <p:ext uri="{BB962C8B-B14F-4D97-AF65-F5344CB8AC3E}">
        <p14:creationId xmlns:p14="http://schemas.microsoft.com/office/powerpoint/2010/main" val="409657757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4657D61-78D4-4829-B599-9E22FB489765}" type="datetimeFigureOut">
              <a:rPr lang="en-IN" smtClean="0"/>
              <a:t>06-01-2025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5D8AE35-2F6A-48E7-933E-2606EA5F8D1B}" type="slidenum">
              <a:rPr lang="en-IN" smtClean="0"/>
              <a:t>‹#›</a:t>
            </a:fld>
            <a:endParaRPr lang="en-IN"/>
          </a:p>
        </p:txBody>
      </p:sp>
      <p:sp>
        <p:nvSpPr>
          <p:cNvPr id="8" name="Title 1"/>
          <p:cNvSpPr>
            <a:spLocks noGrp="1"/>
          </p:cNvSpPr>
          <p:nvPr>
            <p:ph type="title"/>
          </p:nvPr>
        </p:nvSpPr>
        <p:spPr>
          <a:xfrm>
            <a:off x="685801" y="609600"/>
            <a:ext cx="10131425" cy="1456267"/>
          </a:xfrm>
        </p:spPr>
        <p:txBody>
          <a:bodyPr/>
          <a:lstStyle/>
          <a:p>
            <a:r>
              <a:rPr lang="en-US"/>
              <a:t>Click to edit Master title style</a:t>
            </a:r>
            <a:endParaRPr lang="en-US" dirty="0"/>
          </a:p>
        </p:txBody>
      </p:sp>
    </p:spTree>
    <p:extLst>
      <p:ext uri="{BB962C8B-B14F-4D97-AF65-F5344CB8AC3E}">
        <p14:creationId xmlns:p14="http://schemas.microsoft.com/office/powerpoint/2010/main" val="94187697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4657D61-78D4-4829-B599-9E22FB489765}" type="datetimeFigureOut">
              <a:rPr lang="en-IN" smtClean="0"/>
              <a:t>06-01-2025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5D8AE35-2F6A-48E7-933E-2606EA5F8D1B}" type="slidenum">
              <a:rPr lang="en-IN" smtClean="0"/>
              <a:t>‹#›</a:t>
            </a:fld>
            <a:endParaRPr lang="en-IN"/>
          </a:p>
        </p:txBody>
      </p:sp>
    </p:spTree>
    <p:extLst>
      <p:ext uri="{BB962C8B-B14F-4D97-AF65-F5344CB8AC3E}">
        <p14:creationId xmlns:p14="http://schemas.microsoft.com/office/powerpoint/2010/main" val="28995327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F4657D61-78D4-4829-B599-9E22FB489765}" type="datetimeFigureOut">
              <a:rPr lang="en-IN" smtClean="0"/>
              <a:t>06-01-2025</a:t>
            </a:fld>
            <a:endParaRPr lang="en-IN"/>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IN"/>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75D8AE35-2F6A-48E7-933E-2606EA5F8D1B}" type="slidenum">
              <a:rPr lang="en-IN" smtClean="0"/>
              <a:t>‹#›</a:t>
            </a:fld>
            <a:endParaRPr lang="en-IN"/>
          </a:p>
        </p:txBody>
      </p:sp>
    </p:spTree>
    <p:extLst>
      <p:ext uri="{BB962C8B-B14F-4D97-AF65-F5344CB8AC3E}">
        <p14:creationId xmlns:p14="http://schemas.microsoft.com/office/powerpoint/2010/main" val="3193787293"/>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contact@travelopro.com"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hyperlink" Target="https://www.travelopro.com/online-travel-agencies-otas.php" TargetMode="External"/><Relationship Id="rId7" Type="http://schemas.openxmlformats.org/officeDocument/2006/relationships/hyperlink" Target="https://www.travelopro.com/sightseeing-api.php" TargetMode="External"/><Relationship Id="rId2" Type="http://schemas.openxmlformats.org/officeDocument/2006/relationships/image" Target="../media/image4.jpg"/><Relationship Id="rId1" Type="http://schemas.openxmlformats.org/officeDocument/2006/relationships/slideLayout" Target="../slideLayouts/slideLayout1.xml"/><Relationship Id="rId6" Type="http://schemas.openxmlformats.org/officeDocument/2006/relationships/hyperlink" Target="https://www.travelopro.com/car-api.php" TargetMode="External"/><Relationship Id="rId5" Type="http://schemas.openxmlformats.org/officeDocument/2006/relationships/hyperlink" Target="https://www.travelopro.com/hotel-booking-system.php" TargetMode="External"/><Relationship Id="rId4" Type="http://schemas.openxmlformats.org/officeDocument/2006/relationships/hyperlink" Target="https://www.travelopro.com/flight-booking-engine.php"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s://www.travelopro.com/about.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hyperlink" Target="https://www.travelopro.com/xml-api-integrations.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travel-website-development.php"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https://www.travelopro.com/best-travel-API.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hyperlink" Target="https://www.travelopro.com/gds-system.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central-reservation-system.php" TargetMode="External"/></Relationships>
</file>

<file path=ppt/slides/_rels/slide8.xml.rels><?xml version="1.0" encoding="UTF-8" standalone="yes"?>
<Relationships xmlns="http://schemas.openxmlformats.org/package/2006/relationships"><Relationship Id="rId3" Type="http://schemas.openxmlformats.org/officeDocument/2006/relationships/hyperlink" Target="https://www.travelopro.com/travelport.php" TargetMode="External"/><Relationship Id="rId2" Type="http://schemas.openxmlformats.org/officeDocument/2006/relationships/image" Target="../media/image4.jpg"/><Relationship Id="rId1" Type="http://schemas.openxmlformats.org/officeDocument/2006/relationships/slideLayout" Target="../slideLayouts/slideLayout1.xml"/><Relationship Id="rId5" Type="http://schemas.openxmlformats.org/officeDocument/2006/relationships/hyperlink" Target="https://www.travelopro.com/b2b-travel-booking.php" TargetMode="External"/><Relationship Id="rId4" Type="http://schemas.openxmlformats.org/officeDocument/2006/relationships/hyperlink" Target="https://www.travelopro.com/third-party-api-integration.php" TargetMode="External"/></Relationships>
</file>

<file path=ppt/slides/_rels/slide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www.travelopro.com/"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hyperlink" Target="https://www.travelopro.com/b2c-travel-booking.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hyperlink" Target="https://www.travelopro.com/amadeus-gds-system.php" TargetMode="External"/><Relationship Id="rId7" Type="http://schemas.openxmlformats.org/officeDocument/2006/relationships/hyperlink" Target="https://www.travelopro.com/hotel-aggregator.php" TargetMode="External"/><Relationship Id="rId2" Type="http://schemas.openxmlformats.org/officeDocument/2006/relationships/image" Target="../media/image4.jpg"/><Relationship Id="rId1" Type="http://schemas.openxmlformats.org/officeDocument/2006/relationships/slideLayout" Target="../slideLayouts/slideLayout1.xml"/><Relationship Id="rId6" Type="http://schemas.openxmlformats.org/officeDocument/2006/relationships/hyperlink" Target="https://www.travelopro.com/travelport-gds.php" TargetMode="External"/><Relationship Id="rId5" Type="http://schemas.openxmlformats.org/officeDocument/2006/relationships/hyperlink" Target="https://www.slideshare.net/aliridha121/travelopro-galileo-gds?qid=ef3f015a-8c0d-4532-acac-75c455d3d218&amp;v=&amp;b=&amp;from_search=1" TargetMode="External"/><Relationship Id="rId4" Type="http://schemas.openxmlformats.org/officeDocument/2006/relationships/hyperlink" Target="https://www.travelopro.com/sabre-gds.php" TargetMode="External"/></Relationships>
</file>

<file path=ppt/slides/_rels/slide18.xml.rels><?xml version="1.0" encoding="UTF-8" standalone="yes"?>
<Relationships xmlns="http://schemas.openxmlformats.org/package/2006/relationships"><Relationship Id="rId3" Type="http://schemas.openxmlformats.org/officeDocument/2006/relationships/hyperlink" Target="https://www.travelopro.com/internet-booking-engine.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hyperlink" Target="mailto:contact@travelopro.com"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EBD8F62-1AFE-010D-E881-2A86C103851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49072" y="174735"/>
            <a:ext cx="2188394" cy="497928"/>
          </a:xfrm>
          <a:prstGeom prst="rect">
            <a:avLst/>
          </a:prstGeom>
        </p:spPr>
      </p:pic>
      <p:sp>
        <p:nvSpPr>
          <p:cNvPr id="6" name="TextBox 5">
            <a:extLst>
              <a:ext uri="{FF2B5EF4-FFF2-40B4-BE49-F238E27FC236}">
                <a16:creationId xmlns:a16="http://schemas.microsoft.com/office/drawing/2014/main" id="{9972B6D4-F2ED-F732-95FE-712E615837E4}"/>
              </a:ext>
            </a:extLst>
          </p:cNvPr>
          <p:cNvSpPr txBox="1"/>
          <p:nvPr/>
        </p:nvSpPr>
        <p:spPr>
          <a:xfrm>
            <a:off x="4419297" y="5906684"/>
            <a:ext cx="3820813" cy="707886"/>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IN" sz="2000" b="1">
                <a:latin typeface="Calibri" panose="020F0502020204030204" pitchFamily="34" charset="0"/>
                <a:ea typeface="Calibri" panose="020F0502020204030204" pitchFamily="34" charset="0"/>
                <a:cs typeface="Calibri" panose="020F0502020204030204" pitchFamily="34" charset="0"/>
              </a:rPr>
              <a:t>Email id : </a:t>
            </a:r>
            <a:r>
              <a:rPr lang="en-IN" sz="2000">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contact@travelopro.com</a:t>
            </a:r>
            <a:endParaRPr lang="en-IN" sz="2000">
              <a:latin typeface="Calibri" panose="020F0502020204030204" pitchFamily="34" charset="0"/>
              <a:ea typeface="Calibri" panose="020F0502020204030204" pitchFamily="34" charset="0"/>
              <a:cs typeface="Calibri" panose="020F0502020204030204" pitchFamily="34" charset="0"/>
            </a:endParaRPr>
          </a:p>
          <a:p>
            <a:r>
              <a:rPr lang="en-IN" sz="2000" b="1">
                <a:latin typeface="Calibri" panose="020F0502020204030204" pitchFamily="34" charset="0"/>
                <a:ea typeface="Calibri" panose="020F0502020204030204" pitchFamily="34" charset="0"/>
                <a:cs typeface="Calibri" panose="020F0502020204030204" pitchFamily="34" charset="0"/>
              </a:rPr>
              <a:t>Phone No : </a:t>
            </a:r>
            <a:r>
              <a:rPr lang="en-GB" sz="2000" b="1">
                <a:latin typeface="Calibri" panose="020F0502020204030204" pitchFamily="34" charset="0"/>
                <a:ea typeface="Calibri" panose="020F0502020204030204" pitchFamily="34" charset="0"/>
                <a:cs typeface="Calibri" panose="020F0502020204030204" pitchFamily="34" charset="0"/>
              </a:rPr>
              <a:t>98455 66441</a:t>
            </a:r>
            <a:endParaRPr lang="en-IN" sz="2000" dirty="0">
              <a:latin typeface="Calibri" panose="020F0502020204030204" pitchFamily="34" charset="0"/>
              <a:ea typeface="Calibri" panose="020F0502020204030204" pitchFamily="34" charset="0"/>
              <a:cs typeface="Calibri" panose="020F0502020204030204" pitchFamily="34" charset="0"/>
            </a:endParaRPr>
          </a:p>
        </p:txBody>
      </p:sp>
      <p:sp>
        <p:nvSpPr>
          <p:cNvPr id="8" name="TextBox 7">
            <a:extLst>
              <a:ext uri="{FF2B5EF4-FFF2-40B4-BE49-F238E27FC236}">
                <a16:creationId xmlns:a16="http://schemas.microsoft.com/office/drawing/2014/main" id="{98BBCFEB-1035-4C20-B6E4-20AF0211AA83}"/>
              </a:ext>
            </a:extLst>
          </p:cNvPr>
          <p:cNvSpPr txBox="1"/>
          <p:nvPr/>
        </p:nvSpPr>
        <p:spPr>
          <a:xfrm>
            <a:off x="4834758" y="133465"/>
            <a:ext cx="2522483" cy="646331"/>
          </a:xfrm>
          <a:prstGeom prst="rect">
            <a:avLst/>
          </a:prstGeom>
          <a:noFill/>
        </p:spPr>
        <p:txBody>
          <a:bodyPr wrap="square">
            <a:spAutoFit/>
          </a:bodyPr>
          <a:lstStyle/>
          <a:p>
            <a:r>
              <a:rPr lang="en-IN" sz="3600" b="1" dirty="0"/>
              <a:t>Transfer API</a:t>
            </a:r>
          </a:p>
        </p:txBody>
      </p:sp>
      <p:pic>
        <p:nvPicPr>
          <p:cNvPr id="10" name="Picture 9">
            <a:extLst>
              <a:ext uri="{FF2B5EF4-FFF2-40B4-BE49-F238E27FC236}">
                <a16:creationId xmlns:a16="http://schemas.microsoft.com/office/drawing/2014/main" id="{03321DD3-7D9C-B0DD-F4A6-FCF23B9ABF5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72340" y="951928"/>
            <a:ext cx="9731991" cy="4544982"/>
          </a:xfrm>
          <a:prstGeom prst="rect">
            <a:avLst/>
          </a:prstGeom>
        </p:spPr>
      </p:pic>
    </p:spTree>
    <p:extLst>
      <p:ext uri="{BB962C8B-B14F-4D97-AF65-F5344CB8AC3E}">
        <p14:creationId xmlns:p14="http://schemas.microsoft.com/office/powerpoint/2010/main" val="397245738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31660A-F2DA-0DD1-4B26-5266087A76CA}"/>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9D5B7EBA-2450-9E24-45B8-3CCA61F34D6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49072" y="174735"/>
            <a:ext cx="2188394" cy="497928"/>
          </a:xfrm>
          <a:prstGeom prst="rect">
            <a:avLst/>
          </a:prstGeom>
        </p:spPr>
      </p:pic>
      <p:sp>
        <p:nvSpPr>
          <p:cNvPr id="3" name="TextBox 2">
            <a:extLst>
              <a:ext uri="{FF2B5EF4-FFF2-40B4-BE49-F238E27FC236}">
                <a16:creationId xmlns:a16="http://schemas.microsoft.com/office/drawing/2014/main" id="{6C3B39F4-AB88-9D90-2FBD-AC5D22E09B01}"/>
              </a:ext>
            </a:extLst>
          </p:cNvPr>
          <p:cNvSpPr txBox="1"/>
          <p:nvPr/>
        </p:nvSpPr>
        <p:spPr>
          <a:xfrm>
            <a:off x="1124606" y="815367"/>
            <a:ext cx="10216055" cy="5227265"/>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What Is Transfer API?</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Transfer APIs are a useful tools to integrate ground transfer functionality with your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online travel agency</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which covers the entire range of travel services including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flight booking system</a:t>
            </a: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5">
                  <a:extLst>
                    <a:ext uri="{A12FA001-AC4F-418D-AE19-62706E023703}">
                      <ahyp:hlinkClr xmlns:ahyp="http://schemas.microsoft.com/office/drawing/2018/hyperlinkcolor" val="tx"/>
                    </a:ext>
                  </a:extLst>
                </a:hlinkClick>
              </a:rPr>
              <a:t>hotel booking system</a:t>
            </a: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6">
                  <a:extLst>
                    <a:ext uri="{A12FA001-AC4F-418D-AE19-62706E023703}">
                      <ahyp:hlinkClr xmlns:ahyp="http://schemas.microsoft.com/office/drawing/2018/hyperlinkcolor" val="tx"/>
                    </a:ext>
                  </a:extLst>
                </a:hlinkClick>
              </a:rPr>
              <a:t>car booking system</a:t>
            </a:r>
            <a:r>
              <a:rPr lang="en-IN" sz="2400" kern="100" dirty="0">
                <a:effectLst/>
                <a:latin typeface="Calibri" panose="020F0502020204030204" pitchFamily="34" charset="0"/>
                <a:ea typeface="Calibri" panose="020F0502020204030204" pitchFamily="34" charset="0"/>
                <a:cs typeface="Calibri" panose="020F0502020204030204" pitchFamily="34" charset="0"/>
              </a:rPr>
              <a:t>, transfer booking system or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7">
                  <a:extLst>
                    <a:ext uri="{A12FA001-AC4F-418D-AE19-62706E023703}">
                      <ahyp:hlinkClr xmlns:ahyp="http://schemas.microsoft.com/office/drawing/2018/hyperlinkcolor" val="tx"/>
                    </a:ext>
                  </a:extLst>
                </a:hlinkClick>
              </a:rPr>
              <a:t>sightseeing booking system</a:t>
            </a:r>
            <a:r>
              <a:rPr lang="en-IN" sz="2400" kern="100" dirty="0">
                <a:effectLst/>
                <a:latin typeface="Calibri" panose="020F0502020204030204" pitchFamily="34" charset="0"/>
                <a:ea typeface="Calibri" panose="020F0502020204030204" pitchFamily="34" charset="0"/>
                <a:cs typeface="Calibri" panose="020F0502020204030204" pitchFamily="34" charset="0"/>
              </a:rPr>
              <a: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Through this model, you will get a wide range of customization opportunities. For instance, you can make the transfer booking engine a part of a traveler’s flight/hotel/car booking flow.</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Your client won’t have to re-enter information about the flight date, airport location, or hotel. They easily choose the transfer option according to the information that was entered for tickets or accommodation bookings.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596056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550734-0E50-47B4-DF82-7B45D00F9D21}"/>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28FF02FA-F056-063E-4AAA-4467DDD3048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49072" y="174735"/>
            <a:ext cx="2188394" cy="497928"/>
          </a:xfrm>
          <a:prstGeom prst="rect">
            <a:avLst/>
          </a:prstGeom>
        </p:spPr>
      </p:pic>
      <p:sp>
        <p:nvSpPr>
          <p:cNvPr id="3" name="TextBox 2">
            <a:extLst>
              <a:ext uri="{FF2B5EF4-FFF2-40B4-BE49-F238E27FC236}">
                <a16:creationId xmlns:a16="http://schemas.microsoft.com/office/drawing/2014/main" id="{3AC5AC81-0E11-3FB4-6514-47D0029747ED}"/>
              </a:ext>
            </a:extLst>
          </p:cNvPr>
          <p:cNvSpPr txBox="1"/>
          <p:nvPr/>
        </p:nvSpPr>
        <p:spPr>
          <a:xfrm>
            <a:off x="851336" y="861849"/>
            <a:ext cx="10699531" cy="5519844"/>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Travelopro provides the best Transfer API which helps a lot of user interaction options for travelers such as booking, editing, and cancellation of transfers. Our Transfer API support both B2B and B2C channels.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Travelopro offers Transfer Booking Engine, Transfer Booking System and other services to the travel market.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Transfer Booking Engine</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is a module that allows travel agents to easily compare several transfer suppliers.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During reservation your customer can choose his own comfort level, the proposed transfers include cars and minibuses. It is very useful when you are cross-selling other services to your client.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Travelopro's Transfer Booking System allows travel agents to book flights, cars, hotels, tours. Our advanced system that integrates a number of XML transfers providers as well as offers you the ability to enter in and manage your own transfer inventory.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3016056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4824DA-F5EE-352C-4DFF-9F02CFBCC338}"/>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23753067-EDC9-D459-4BAE-C35954F6652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49072" y="174735"/>
            <a:ext cx="2188394" cy="497928"/>
          </a:xfrm>
          <a:prstGeom prst="rect">
            <a:avLst/>
          </a:prstGeom>
        </p:spPr>
      </p:pic>
      <p:sp>
        <p:nvSpPr>
          <p:cNvPr id="3" name="TextBox 2">
            <a:extLst>
              <a:ext uri="{FF2B5EF4-FFF2-40B4-BE49-F238E27FC236}">
                <a16:creationId xmlns:a16="http://schemas.microsoft.com/office/drawing/2014/main" id="{65DCF8F9-21E6-E490-E00D-E024989A79C3}"/>
              </a:ext>
            </a:extLst>
          </p:cNvPr>
          <p:cNvSpPr txBox="1"/>
          <p:nvPr/>
        </p:nvSpPr>
        <p:spPr>
          <a:xfrm>
            <a:off x="830316" y="932193"/>
            <a:ext cx="10689021" cy="5519844"/>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Through user-friendly transfer details like the city of departure, destination, date, return date, and type of travel, you can ease out the travel itineraries of your travelers.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Travelopro is a leading travel technology company offering ground transfer services for the travel market worldwide. Travelopro offers transfer services in over 2000 cities and resorts and in 60+ countries offering customers an unrivalled choice throughout the world.</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Transfer API provides comparative data from multiple sources in order to best deals to your clients. From reducing the operational cost to maintaining the reputation of your enterprise, it plays an important role in shaping your travel business.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This API helps with building custom websites, mobile applications or for integrating into your existing range of services, websites, or applications.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5472384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1B1B64-14C9-E832-C9F9-E7245F833708}"/>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18BEE91E-867E-998B-BB6B-BC266587E42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49072" y="174735"/>
            <a:ext cx="2188394" cy="497928"/>
          </a:xfrm>
          <a:prstGeom prst="rect">
            <a:avLst/>
          </a:prstGeom>
        </p:spPr>
      </p:pic>
      <p:sp>
        <p:nvSpPr>
          <p:cNvPr id="3" name="TextBox 2">
            <a:extLst>
              <a:ext uri="{FF2B5EF4-FFF2-40B4-BE49-F238E27FC236}">
                <a16:creationId xmlns:a16="http://schemas.microsoft.com/office/drawing/2014/main" id="{AC19D262-E3CC-839C-3F47-F82054C9C37E}"/>
              </a:ext>
            </a:extLst>
          </p:cNvPr>
          <p:cNvSpPr txBox="1"/>
          <p:nvPr/>
        </p:nvSpPr>
        <p:spPr>
          <a:xfrm>
            <a:off x="777765" y="423699"/>
            <a:ext cx="10636470" cy="6120202"/>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How Transfer API Works?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Travelopro offers travel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XML API integration</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for multiple suppliers in your system. We provide data in XML to be more flexible in our approach.</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While integration from completely different suppliers would need different API, we've got standardized this method and supply a typical interface to integrate all the suppliers.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Travelopro provides the best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Transfer API</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which helps a lot of user interaction options for travelers such as booking, editing, and cancellation of transfers.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Transfer API supports each B2B and B2C channels. With additional leisure travel suppliers integrated than the other platform on the market, our API provides you with an enormous quantity of power, permitting you to harness the strength of our award-winning booking platform and integrate it together with your own system.</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7159550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67EC3A-587F-2C25-8A52-9391282F8EBF}"/>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908BAAFC-47EC-D41D-088F-A8805AAE983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49072" y="174735"/>
            <a:ext cx="2188394" cy="497928"/>
          </a:xfrm>
          <a:prstGeom prst="rect">
            <a:avLst/>
          </a:prstGeom>
        </p:spPr>
      </p:pic>
      <p:sp>
        <p:nvSpPr>
          <p:cNvPr id="3" name="TextBox 2">
            <a:extLst>
              <a:ext uri="{FF2B5EF4-FFF2-40B4-BE49-F238E27FC236}">
                <a16:creationId xmlns:a16="http://schemas.microsoft.com/office/drawing/2014/main" id="{AC9162BE-9343-6EE4-7166-3CFEB5B1A334}"/>
              </a:ext>
            </a:extLst>
          </p:cNvPr>
          <p:cNvSpPr txBox="1"/>
          <p:nvPr/>
        </p:nvSpPr>
        <p:spPr>
          <a:xfrm>
            <a:off x="835572" y="914401"/>
            <a:ext cx="10794124" cy="5417252"/>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If you're building your own booking engine, achieving integration with all the suppliers you want will take years of development. Each provider is totally different, with its own distinctive quirks and needs and creating all work along with is not a small matter.</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However, victimization of our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travel API</a:t>
            </a:r>
            <a:r>
              <a:rPr lang="en-IN" sz="2400" kern="100" dirty="0">
                <a:effectLst/>
                <a:latin typeface="Calibri" panose="020F0502020204030204" pitchFamily="34" charset="0"/>
                <a:ea typeface="Calibri" panose="020F0502020204030204" pitchFamily="34" charset="0"/>
                <a:cs typeface="Calibri" panose="020F0502020204030204" pitchFamily="34" charset="0"/>
              </a:rPr>
              <a:t>, you'll be able to shortcut that entire method. Through an easy set of XML requests, you’ll be able to search for and book products provided by our intensive list of integrated suppliers, notice details of existing bookings, produce and retrieve customers, fetch information-rich hotel content and far more.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API is your gateway to supply third-party technology corporations with access to your stock. And since the API is standardized for all Travelopro customers, any third party that has integrated the API for another company will now be able to support your stock easily too.</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74035734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E09F10-D077-5F35-116B-B51F05C2EB24}"/>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452E9C68-ED0E-C791-D22D-2335D2B65C3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49072" y="174735"/>
            <a:ext cx="2188394" cy="497928"/>
          </a:xfrm>
          <a:prstGeom prst="rect">
            <a:avLst/>
          </a:prstGeom>
        </p:spPr>
      </p:pic>
      <p:sp>
        <p:nvSpPr>
          <p:cNvPr id="3" name="TextBox 2">
            <a:extLst>
              <a:ext uri="{FF2B5EF4-FFF2-40B4-BE49-F238E27FC236}">
                <a16:creationId xmlns:a16="http://schemas.microsoft.com/office/drawing/2014/main" id="{98F1DDA6-148D-0D51-30B7-5BEFF63FED4D}"/>
              </a:ext>
            </a:extLst>
          </p:cNvPr>
          <p:cNvSpPr txBox="1"/>
          <p:nvPr/>
        </p:nvSpPr>
        <p:spPr>
          <a:xfrm>
            <a:off x="830317" y="866663"/>
            <a:ext cx="10531365" cy="5519844"/>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travel API can change your trade partners to look for handiness, retrieve your content and descriptions and create bookings with credit cards or on the account.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Without the proper inventory/content at competitive rates for your market, people are not likely to buy from you, despite how much you pay on sales and selling.</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Trendy travelers, with one search, they will read thousands of flights, hotels, activities, transfers and car rentals from across the globe with real-time rates and handiness and instantly create reservations right their mobile phones.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Travelopro provides seamless integration with all the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GDSs (Global Distribution Systems)</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via XML API. A GDS acts as a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centralized reservation system</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that provides real-time fares and availabilities for flights and other travel-related products to travel agents.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0680005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3FACFE-C461-10B0-A368-99664BDD5779}"/>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04388F52-24A8-C797-7657-F0E3FF6C479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49072" y="174735"/>
            <a:ext cx="2188394" cy="497928"/>
          </a:xfrm>
          <a:prstGeom prst="rect">
            <a:avLst/>
          </a:prstGeom>
        </p:spPr>
      </p:pic>
      <p:sp>
        <p:nvSpPr>
          <p:cNvPr id="3" name="TextBox 2">
            <a:extLst>
              <a:ext uri="{FF2B5EF4-FFF2-40B4-BE49-F238E27FC236}">
                <a16:creationId xmlns:a16="http://schemas.microsoft.com/office/drawing/2014/main" id="{67EE8882-6278-FEC4-86C0-E9F5F81E6786}"/>
              </a:ext>
            </a:extLst>
          </p:cNvPr>
          <p:cNvSpPr txBox="1"/>
          <p:nvPr/>
        </p:nvSpPr>
        <p:spPr>
          <a:xfrm>
            <a:off x="1052034" y="1064250"/>
            <a:ext cx="10087931" cy="5124673"/>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It is connected with an airline, hotel, and other supplier systems in the back-end and manages the distribution of inventory for these providers globally.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Travelopro’s GDS Integration allows you to offer your B2C and B2B clients access to worldwide content on both web and mobile interfaces. Travelopro has already integrated Amadeus, Sabre and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Travelport APIs</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for several clients.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provide a unified XML API Interface whereby you can manage your entire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third-party</a:t>
            </a:r>
            <a:r>
              <a:rPr lang="en-IN" sz="2400" kern="100" dirty="0">
                <a:effectLst/>
                <a:latin typeface="Calibri" panose="020F0502020204030204" pitchFamily="34" charset="0"/>
                <a:ea typeface="Calibri" panose="020F0502020204030204" pitchFamily="34" charset="0"/>
                <a:cs typeface="Calibri" panose="020F0502020204030204" pitchFamily="34" charset="0"/>
              </a:rPr>
              <a:t> provider inventory from one window, instead of work into multiple systems and shuffling through varied screens to access live fares.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This reduces your effort and helps you concentrate on selling more. Also, we provide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5">
                  <a:extLst>
                    <a:ext uri="{A12FA001-AC4F-418D-AE19-62706E023703}">
                      <ahyp:hlinkClr xmlns:ahyp="http://schemas.microsoft.com/office/drawing/2018/hyperlinkcolor" val="tx"/>
                    </a:ext>
                  </a:extLst>
                </a:hlinkClick>
              </a:rPr>
              <a:t>Flight API integration</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with all the major flight suppliers. We have integrated Flight APIs for GDSs like Amadeus, Sabre, and Travelport.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17320858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3EABD4-26FB-ADF0-2D9E-75C7BAD09952}"/>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3B2E252F-E23C-0B50-9CD7-820DAEB0D92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49072" y="174735"/>
            <a:ext cx="2188394" cy="497928"/>
          </a:xfrm>
          <a:prstGeom prst="rect">
            <a:avLst/>
          </a:prstGeom>
        </p:spPr>
      </p:pic>
      <p:sp>
        <p:nvSpPr>
          <p:cNvPr id="3" name="TextBox 2">
            <a:extLst>
              <a:ext uri="{FF2B5EF4-FFF2-40B4-BE49-F238E27FC236}">
                <a16:creationId xmlns:a16="http://schemas.microsoft.com/office/drawing/2014/main" id="{8519EFC7-003B-0DB7-2AFB-795B2FDE4FFB}"/>
              </a:ext>
            </a:extLst>
          </p:cNvPr>
          <p:cNvSpPr txBox="1"/>
          <p:nvPr/>
        </p:nvSpPr>
        <p:spPr>
          <a:xfrm>
            <a:off x="798785" y="672663"/>
            <a:ext cx="10899227" cy="5915017"/>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Once the integration is complete and assuming your website is live, your clients can begin seeing real-time rates and handiness for the modules you have integrated once they make an inquiry. One of the considerations a lot of travel agents have is the search response speed.</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The search response speed depends on a variety of factors, including server location, the design of the booking engine, the destination that the search is made, and the number of APIs integrated, etc.</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However, the most vital factor is that the provider reaction time. Some suppliers take longer to retort than others. The Data Transfer API manages the transfer of knowledge from one user to a different within a website.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One use case of this transfer is to reallocate application data belonging to a user who has left the organization. The Travelopro Transfer API supports monitoring the progress of a user’s file transfer tasks, managing file transfer endpoints, listing remote directories, and submitting new transfer tasks.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05572341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71BE07-DC4D-B0D2-F804-4117920796D4}"/>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7EC736B9-E6EB-4F7E-05DA-62287A7F07F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49072" y="174735"/>
            <a:ext cx="2188394" cy="497928"/>
          </a:xfrm>
          <a:prstGeom prst="rect">
            <a:avLst/>
          </a:prstGeom>
        </p:spPr>
      </p:pic>
      <p:sp>
        <p:nvSpPr>
          <p:cNvPr id="3" name="TextBox 2">
            <a:extLst>
              <a:ext uri="{FF2B5EF4-FFF2-40B4-BE49-F238E27FC236}">
                <a16:creationId xmlns:a16="http://schemas.microsoft.com/office/drawing/2014/main" id="{CE15E28D-3A0F-DAA4-7F34-E0DF97ED167B}"/>
              </a:ext>
            </a:extLst>
          </p:cNvPr>
          <p:cNvSpPr txBox="1"/>
          <p:nvPr/>
        </p:nvSpPr>
        <p:spPr>
          <a:xfrm>
            <a:off x="798787" y="813650"/>
            <a:ext cx="10888718" cy="5519844"/>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Transfer services are mainly point-to-point car rental services. Travelopro provides customized software development and consultancy services for businesses that offer airport transfer services.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To use the Data Transfer API, you define a transfer and so initiate it using the insert technique. The transfer is defined in terms of one or additional applications whose information will be transferred and can include application-specific parameters.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This API provides a REST-style interface to the global reliable file transfer service. The API is right for integration into Portals or Gateways to supply complicated reliable file transfer capabilities while not having to develop and support these options on your own.</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Travelopro offers Transfer Booking Engine, Transfer Booking System and other services to the travel market. During reservation, your customer can choose his own comfort allows travel agents to book flights, cars, and minibuses’.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53091202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F972EA-7635-0513-6A96-F0812EB3F623}"/>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FE52988B-F397-CF56-2935-7C6DA88F68C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49072" y="174735"/>
            <a:ext cx="2188394" cy="497928"/>
          </a:xfrm>
          <a:prstGeom prst="rect">
            <a:avLst/>
          </a:prstGeom>
        </p:spPr>
      </p:pic>
      <p:sp>
        <p:nvSpPr>
          <p:cNvPr id="3" name="TextBox 2">
            <a:extLst>
              <a:ext uri="{FF2B5EF4-FFF2-40B4-BE49-F238E27FC236}">
                <a16:creationId xmlns:a16="http://schemas.microsoft.com/office/drawing/2014/main" id="{3FC1602D-514A-BD9F-F549-D4FE5037502C}"/>
              </a:ext>
            </a:extLst>
          </p:cNvPr>
          <p:cNvSpPr txBox="1"/>
          <p:nvPr/>
        </p:nvSpPr>
        <p:spPr>
          <a:xfrm>
            <a:off x="935421" y="952359"/>
            <a:ext cx="10510344" cy="5124673"/>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It is very useful when you are cross-selling other services to your client. Our advanced system that integrates a number of XML transfer providers as well as offers you the ability to enter in and manage your own transfer inventory.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Through user-friendly transfer details like the city of departure, destination, date, return date, and type of travel, you can ease out the travel itineraries of your travelers.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provide online booking engines for tour operators, travel agencies and online travel agencies websites. We offer full solutions for B2B customers like tour operators or traditional agencies by enhancing exposure opportunities and so your product selling power.</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offer a specifically dedicated travel net website enabling your purchasers to book hotels, flights and your distinctive contents and product.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66872533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D98D8F-7735-373E-5B78-379F77201974}"/>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8C50DB81-9685-A763-ED39-6A3D992E2BD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49072" y="174735"/>
            <a:ext cx="2188394" cy="497928"/>
          </a:xfrm>
          <a:prstGeom prst="rect">
            <a:avLst/>
          </a:prstGeom>
        </p:spPr>
      </p:pic>
      <p:sp>
        <p:nvSpPr>
          <p:cNvPr id="3" name="TextBox 2">
            <a:extLst>
              <a:ext uri="{FF2B5EF4-FFF2-40B4-BE49-F238E27FC236}">
                <a16:creationId xmlns:a16="http://schemas.microsoft.com/office/drawing/2014/main" id="{5B928A8B-12CB-9334-B699-176746EF3D1E}"/>
              </a:ext>
            </a:extLst>
          </p:cNvPr>
          <p:cNvSpPr txBox="1"/>
          <p:nvPr/>
        </p:nvSpPr>
        <p:spPr>
          <a:xfrm>
            <a:off x="656896" y="672663"/>
            <a:ext cx="10878207" cy="5915017"/>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technologies can modify your net web site to realize its selling potential quickly and effectively. We have a simple and clever GUI that will turn your clients from web-browsers to buyers.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The transfer booking engine is a module that offers the best options from multiple transfer suppliers. Customers can choose the car of their choice during the booking process, the proposed transfers include minibuses, vans, cars, and more.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Through the transfer booking engine, you can book a transfer that brings your customer from hotel to airport, the airport to the hotel, port to station or station to port etc. Like our hotel or flight module, you can compare multiple suppliers and book at the best prices.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The transfer booking engine allows transfer from and to all major airports and hotels in the world. Our system currently integrates a number of XML transfer providers as well as offers you the ability to enter in and manage your own transfer’s inventory.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81279128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DB6603-2BE5-0C4F-8885-7C9C6F22139B}"/>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9C2A6037-E8A9-DA6E-9AC4-77DCB9F5649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49072" y="174735"/>
            <a:ext cx="2188394" cy="497928"/>
          </a:xfrm>
          <a:prstGeom prst="rect">
            <a:avLst/>
          </a:prstGeom>
        </p:spPr>
      </p:pic>
      <p:sp>
        <p:nvSpPr>
          <p:cNvPr id="3" name="TextBox 2">
            <a:extLst>
              <a:ext uri="{FF2B5EF4-FFF2-40B4-BE49-F238E27FC236}">
                <a16:creationId xmlns:a16="http://schemas.microsoft.com/office/drawing/2014/main" id="{4719A5D3-026A-99C0-03EF-B11D8DC150D6}"/>
              </a:ext>
            </a:extLst>
          </p:cNvPr>
          <p:cNvSpPr txBox="1"/>
          <p:nvPr/>
        </p:nvSpPr>
        <p:spPr>
          <a:xfrm>
            <a:off x="882869" y="1016457"/>
            <a:ext cx="10668000" cy="5124673"/>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Bookings can be paid for via multiple online payment gateways as our system is compatible with most payment gateways, websites and content management systems.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You can reserve transfers in all major and international airports as we work with a number of worldwide transfer service aggregators. A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transfer booking system</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not only improves the user experience but will also help give you additional benefits from the services.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Transfer booking solutions in travel booking portals are gaining popularity, as products booked with hotel and flight bookings are commonly used in the industry.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By providing all the products of travel services you increase customer loyalty in the future and get more customers from your competitors.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96613761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B9F3D0-FCA7-720E-1DB3-395E5DF4A709}"/>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AF05C2E3-2A4B-D651-46A3-B51EFE79B86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49072" y="174735"/>
            <a:ext cx="2188394" cy="497928"/>
          </a:xfrm>
          <a:prstGeom prst="rect">
            <a:avLst/>
          </a:prstGeom>
        </p:spPr>
      </p:pic>
      <p:sp>
        <p:nvSpPr>
          <p:cNvPr id="3" name="TextBox 2">
            <a:extLst>
              <a:ext uri="{FF2B5EF4-FFF2-40B4-BE49-F238E27FC236}">
                <a16:creationId xmlns:a16="http://schemas.microsoft.com/office/drawing/2014/main" id="{CA093570-43C5-EAB9-7550-66C23A3590E2}"/>
              </a:ext>
            </a:extLst>
          </p:cNvPr>
          <p:cNvSpPr txBox="1"/>
          <p:nvPr/>
        </p:nvSpPr>
        <p:spPr>
          <a:xfrm>
            <a:off x="851338" y="983890"/>
            <a:ext cx="10657489" cy="5124673"/>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Travelopro API is the most advanced unified API platform which reduces integration time with access to inventory globally from a wide variety of suppliers across all products including GDSs, wholesalers, direct connects, aggregators, channel managers, and more.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All the content at your fingertips in a common unified format with complete customizable business rules engine giving you complete control over your products and distribution.</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Transfer booking can be done by paying through the secure payment gateway of the customer's choice, as our system is compatible with many payment gateways.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You can book your transfers to or from major hotels and international airports as we work with multiple transfer service aggregators globally. A transfer booking system can offer customers the easiest and fastest transport options.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59080696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392FB1-1C16-510B-2DF5-8F1A13EE655D}"/>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5132FD5F-22AB-EDBE-88D6-A73528E909D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49072" y="174735"/>
            <a:ext cx="2188394" cy="497928"/>
          </a:xfrm>
          <a:prstGeom prst="rect">
            <a:avLst/>
          </a:prstGeom>
        </p:spPr>
      </p:pic>
      <p:sp>
        <p:nvSpPr>
          <p:cNvPr id="3" name="TextBox 2">
            <a:extLst>
              <a:ext uri="{FF2B5EF4-FFF2-40B4-BE49-F238E27FC236}">
                <a16:creationId xmlns:a16="http://schemas.microsoft.com/office/drawing/2014/main" id="{85402E75-CECB-7EB4-5FA2-1807EADFF912}"/>
              </a:ext>
            </a:extLst>
          </p:cNvPr>
          <p:cNvSpPr txBox="1"/>
          <p:nvPr/>
        </p:nvSpPr>
        <p:spPr>
          <a:xfrm>
            <a:off x="751489" y="672663"/>
            <a:ext cx="10689021" cy="5915017"/>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transfers are available from major airports, ports and train stations worldwide through a search book and confirm single API integration by means of a user-friendly customer care service.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Easy setup and flexible integration can be availed through an instant booking confirmation. We have got a complete solution with inventory, content and other requirements taken care of.</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Travelopro is a leading travel technology company offering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ground transfer services</a:t>
            </a:r>
            <a:r>
              <a:rPr lang="en-IN" sz="2400" kern="100" dirty="0">
                <a:effectLst/>
                <a:latin typeface="Calibri" panose="020F0502020204030204" pitchFamily="34" charset="0"/>
                <a:ea typeface="Calibri" panose="020F0502020204030204" pitchFamily="34" charset="0"/>
                <a:cs typeface="Calibri" panose="020F0502020204030204" pitchFamily="34" charset="0"/>
              </a:rPr>
              <a:t> for the travel market worldwide. Travelopro offers transfer services in over 2000 cities and resorts and in 60+ countries offering customers an unrivalled choice throughout the world.</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Transfer API provides comparative data from multiple sources in order to best deals with your clients. From reducing the operational cost to maintaining the reputation of your enterprise, it plays an important role in shaping your travel business.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61388415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08CFC0-FFDF-4A53-3569-B891ABB512B9}"/>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9FBEEA5B-BCE2-42BA-2126-55F381EEAEF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49072" y="174735"/>
            <a:ext cx="2188394" cy="497928"/>
          </a:xfrm>
          <a:prstGeom prst="rect">
            <a:avLst/>
          </a:prstGeom>
        </p:spPr>
      </p:pic>
      <p:sp>
        <p:nvSpPr>
          <p:cNvPr id="3" name="TextBox 2">
            <a:extLst>
              <a:ext uri="{FF2B5EF4-FFF2-40B4-BE49-F238E27FC236}">
                <a16:creationId xmlns:a16="http://schemas.microsoft.com/office/drawing/2014/main" id="{8823D7A7-63CB-1D56-EF5A-DE2959704A42}"/>
              </a:ext>
            </a:extLst>
          </p:cNvPr>
          <p:cNvSpPr txBox="1"/>
          <p:nvPr/>
        </p:nvSpPr>
        <p:spPr>
          <a:xfrm>
            <a:off x="977462" y="773902"/>
            <a:ext cx="10237076" cy="5622437"/>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This API helps with building custom websites, mobile applications or for integrating into your existing range of services, websites, or applications.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The Travelopro transfer booking engine provides a list of bookings that you can share with your customers. Provide your customers with a unique website login, so that they can access the booking calendar.</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This lets both you and your customers keep on top of their booking. What’s more the calendar features allow you to communicate directly with your customers.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It even integrates with the commonly used Outlook calendar. Travelopro is a transfer booking engine that meets the needs of today’s modern traveler.</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With Travelopro customers can book their next airport pickup or drop off conveniently from their computer or smartphone. We also make it easy to schedule and monitor drivers.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68185524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EB1B76-9A89-247A-9B70-C697B7382C02}"/>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2DF9F023-28F4-6006-5A6C-C6A6273F608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49072" y="174735"/>
            <a:ext cx="2188394" cy="497928"/>
          </a:xfrm>
          <a:prstGeom prst="rect">
            <a:avLst/>
          </a:prstGeom>
        </p:spPr>
      </p:pic>
      <p:sp>
        <p:nvSpPr>
          <p:cNvPr id="3" name="TextBox 2">
            <a:extLst>
              <a:ext uri="{FF2B5EF4-FFF2-40B4-BE49-F238E27FC236}">
                <a16:creationId xmlns:a16="http://schemas.microsoft.com/office/drawing/2014/main" id="{8D9BB1AE-665A-00EF-7363-AD2732BE9C99}"/>
              </a:ext>
            </a:extLst>
          </p:cNvPr>
          <p:cNvSpPr txBox="1"/>
          <p:nvPr/>
        </p:nvSpPr>
        <p:spPr>
          <a:xfrm>
            <a:off x="1035269" y="1026968"/>
            <a:ext cx="10121462" cy="5124673"/>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Travelopro is the airport transfer booking software that puts you back in the driving seat. No other online booking system has numerous integrations.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reservation software system can integrate with all widespread web site builders, payment gateways, and massive cloud-based apps like Google Calendar &amp; Analytics, listing managers, CRM, and accounting systems.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even have an Associate in Nursing open API. Travelopro is a leading Travel Technology Company having clients across the world. We integrate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Amadeus GDS</a:t>
            </a: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Sabre GDS</a:t>
            </a: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5">
                  <a:extLst>
                    <a:ext uri="{A12FA001-AC4F-418D-AE19-62706E023703}">
                      <ahyp:hlinkClr xmlns:ahyp="http://schemas.microsoft.com/office/drawing/2018/hyperlinkcolor" val="tx"/>
                    </a:ext>
                  </a:extLst>
                </a:hlinkClick>
              </a:rPr>
              <a:t>Galileo GDS</a:t>
            </a: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6">
                  <a:extLst>
                    <a:ext uri="{A12FA001-AC4F-418D-AE19-62706E023703}">
                      <ahyp:hlinkClr xmlns:ahyp="http://schemas.microsoft.com/office/drawing/2018/hyperlinkcolor" val="tx"/>
                    </a:ext>
                  </a:extLst>
                </a:hlinkClick>
              </a:rPr>
              <a:t>Travelport</a:t>
            </a:r>
            <a:r>
              <a:rPr lang="en-IN" sz="2400" kern="100" dirty="0">
                <a:effectLst/>
                <a:latin typeface="Calibri" panose="020F0502020204030204" pitchFamily="34" charset="0"/>
                <a:ea typeface="Calibri" panose="020F0502020204030204" pitchFamily="34" charset="0"/>
                <a:cs typeface="Calibri" panose="020F0502020204030204" pitchFamily="34" charset="0"/>
              </a:rPr>
              <a:t> UAPI, Abacus, Worldspan, and Mystify.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have integrated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7">
                  <a:extLst>
                    <a:ext uri="{A12FA001-AC4F-418D-AE19-62706E023703}">
                      <ahyp:hlinkClr xmlns:ahyp="http://schemas.microsoft.com/office/drawing/2018/hyperlinkcolor" val="tx"/>
                    </a:ext>
                  </a:extLst>
                </a:hlinkClick>
              </a:rPr>
              <a:t>hotel Aggregators</a:t>
            </a:r>
            <a:r>
              <a:rPr lang="en-IN" sz="2400" kern="100" dirty="0">
                <a:effectLst/>
                <a:latin typeface="Calibri" panose="020F0502020204030204" pitchFamily="34" charset="0"/>
                <a:ea typeface="Calibri" panose="020F0502020204030204" pitchFamily="34" charset="0"/>
                <a:cs typeface="Calibri" panose="020F0502020204030204" pitchFamily="34" charset="0"/>
              </a:rPr>
              <a:t>, Cars, Cruises, Hostels, Transfers, Sightseeing, Money Transfers, and Travel Insurance by using advanced technology integration methodologies.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6582047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739AD4-67F3-3296-8B5E-D94EDE6638C3}"/>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70386E1E-4573-FB4D-DC13-BC755D1B6D9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49072" y="174735"/>
            <a:ext cx="2188394" cy="497928"/>
          </a:xfrm>
          <a:prstGeom prst="rect">
            <a:avLst/>
          </a:prstGeom>
        </p:spPr>
      </p:pic>
      <p:sp>
        <p:nvSpPr>
          <p:cNvPr id="3" name="TextBox 2">
            <a:extLst>
              <a:ext uri="{FF2B5EF4-FFF2-40B4-BE49-F238E27FC236}">
                <a16:creationId xmlns:a16="http://schemas.microsoft.com/office/drawing/2014/main" id="{596D96DB-D831-2011-CC84-74DC5779A7ED}"/>
              </a:ext>
            </a:extLst>
          </p:cNvPr>
          <p:cNvSpPr txBox="1"/>
          <p:nvPr/>
        </p:nvSpPr>
        <p:spPr>
          <a:xfrm>
            <a:off x="1051034" y="1184623"/>
            <a:ext cx="10089931" cy="4729500"/>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offer Onsite/Offshore engagement module to develop B2B, B2C, B2B2B, B2B2C, Franchise Module, Distributor modules, B2E to build robust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Online</a:t>
            </a:r>
            <a:r>
              <a:rPr lang="en-IN" sz="2400"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Booking Engines</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for our clients across the globe.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have invested a lot on R&amp;D to implement advanced technologies to bring speed, improvising the performance, 100% uptime &amp; return on investment.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Day by day transfer booking engine creating its quality with online portals; customers trying to find transfer services with hotels and flight bookings on the constant website; that ultimately increase their profit margins for the portal.</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Offering travel services to your customers increase loyalty in the future and are less likely to lose a client to your competitors.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35674135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85A5B4-7D50-5B31-1227-1141AD64318A}"/>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83574689-D28A-2652-8F72-0FE2E217E73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49072" y="174735"/>
            <a:ext cx="2188394" cy="497928"/>
          </a:xfrm>
          <a:prstGeom prst="rect">
            <a:avLst/>
          </a:prstGeom>
        </p:spPr>
      </p:pic>
      <p:sp>
        <p:nvSpPr>
          <p:cNvPr id="3" name="TextBox 2">
            <a:extLst>
              <a:ext uri="{FF2B5EF4-FFF2-40B4-BE49-F238E27FC236}">
                <a16:creationId xmlns:a16="http://schemas.microsoft.com/office/drawing/2014/main" id="{2465FEF3-8342-9A60-ECD2-61B5AD4A3E7D}"/>
              </a:ext>
            </a:extLst>
          </p:cNvPr>
          <p:cNvSpPr txBox="1"/>
          <p:nvPr/>
        </p:nvSpPr>
        <p:spPr>
          <a:xfrm>
            <a:off x="798786" y="672663"/>
            <a:ext cx="10804635" cy="5915017"/>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The system is both easy to integrate and easy to manage and provides any private taxi-hire or airport transfer business with complete control over the core considerations when calculating the cost and managing customer transfer bookings.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 simplified system is developed to streamline the most complex process of handling tours and travels business. We designed the software system as one platform for systemizing the business that will exclusive transit services for touring purposes.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Organizing and executing field trips wouldn’t be tough anymore that can be done in a few clicks with this car rental booking software. Travel Technology is a boom across the world as it’s easy to world Travel agents which give the customers higher fares, quicker results, and quicker online booking.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Travelopro is a role player in the market who has gained advanced Travel Technology tools which we will implement to build the product from scratch.</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69785306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E74C60-A2B5-DE2D-BDEE-CBD702F7F770}"/>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D09F3978-E09D-413A-4CEA-C8E1ACF27FC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49072" y="174735"/>
            <a:ext cx="2188394" cy="497928"/>
          </a:xfrm>
          <a:prstGeom prst="rect">
            <a:avLst/>
          </a:prstGeom>
        </p:spPr>
      </p:pic>
      <p:sp>
        <p:nvSpPr>
          <p:cNvPr id="3" name="TextBox 2">
            <a:extLst>
              <a:ext uri="{FF2B5EF4-FFF2-40B4-BE49-F238E27FC236}">
                <a16:creationId xmlns:a16="http://schemas.microsoft.com/office/drawing/2014/main" id="{BED02A8F-7776-C0D2-A92A-FF0661C0C7A9}"/>
              </a:ext>
            </a:extLst>
          </p:cNvPr>
          <p:cNvSpPr txBox="1"/>
          <p:nvPr/>
        </p:nvSpPr>
        <p:spPr>
          <a:xfrm>
            <a:off x="998483" y="908243"/>
            <a:ext cx="10489324" cy="5519844"/>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travel software is mobile friendly so it can be viewable on any screen sizes. We develop, integrate &amp; deploy strong hotel reservation systems by integration GDS like Amadeus, Hotel-Beds, Hotels-Pro, alternative XML, and API integration. Apart from APIs and GDS.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also provide Hotel CRS booking system in where you can also have self-contracted hotels and display on the booking system to book tickets.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At Travelopro, we have developed a series of innovative and creative sales tools to support our clients. Ranging from our comprehensive online leisure booking engine to keep you up-to-date with the latest product news from around the region to connecting you to our social media channels.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To a comprehensive range of printed and or e-books to assist you in building your knowledge and maximizing every sales opportunity. Bookings can be made for all destinations you find on our booking system.</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81194457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AF5CF0-92FE-0D7C-1B32-3EE01ACFA963}"/>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87AED55C-97E3-A993-484A-04DDDE7621C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49072" y="174735"/>
            <a:ext cx="2188394" cy="497928"/>
          </a:xfrm>
          <a:prstGeom prst="rect">
            <a:avLst/>
          </a:prstGeom>
        </p:spPr>
      </p:pic>
      <p:sp>
        <p:nvSpPr>
          <p:cNvPr id="3" name="TextBox 2">
            <a:extLst>
              <a:ext uri="{FF2B5EF4-FFF2-40B4-BE49-F238E27FC236}">
                <a16:creationId xmlns:a16="http://schemas.microsoft.com/office/drawing/2014/main" id="{9BDA92E4-E3C1-D73B-659E-9A4054B252D5}"/>
              </a:ext>
            </a:extLst>
          </p:cNvPr>
          <p:cNvSpPr txBox="1"/>
          <p:nvPr/>
        </p:nvSpPr>
        <p:spPr>
          <a:xfrm>
            <a:off x="893380" y="1200459"/>
            <a:ext cx="10604938" cy="4626908"/>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In case your destination isn't on our system however it matches to booking criteria, send us your inquiry via email or invoke the quantity for transfer info. In today’s world, your website really needs to stand out in order to catch a potential client’s eye.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As experts in the field of designing websites for businesses, we can assure you that a unique look for your homepage combined with our software will do wonders for your chances of attracting new clients and boosting your revenue.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team consists both of experts in the field of design and transportation industry insiders, who can, therefore, deliver a product that is catered to the specific needs of a taxi client. Travelopro solutions are meant for travel agents of any size like startups, small and medium enterprises, and large travel companies.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92439833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10B76C-6AB2-72D7-994D-904A424F651C}"/>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8851A79F-7B7E-DCE0-B1CA-1659CC24CA2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49072" y="174735"/>
            <a:ext cx="2188394" cy="497928"/>
          </a:xfrm>
          <a:prstGeom prst="rect">
            <a:avLst/>
          </a:prstGeom>
        </p:spPr>
      </p:pic>
      <p:sp>
        <p:nvSpPr>
          <p:cNvPr id="3" name="TextBox 2">
            <a:extLst>
              <a:ext uri="{FF2B5EF4-FFF2-40B4-BE49-F238E27FC236}">
                <a16:creationId xmlns:a16="http://schemas.microsoft.com/office/drawing/2014/main" id="{E33A94C1-CD50-B26E-224F-953AE6887229}"/>
              </a:ext>
            </a:extLst>
          </p:cNvPr>
          <p:cNvSpPr txBox="1"/>
          <p:nvPr/>
        </p:nvSpPr>
        <p:spPr>
          <a:xfrm>
            <a:off x="827689" y="866663"/>
            <a:ext cx="10536621" cy="5124673"/>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The Travelopro transfer booking systems support your business growth by having a professional website, booking engine, mid-office/back workplace to manage bookings and cancellations, CMS for vacation packages and even mobile apps for iOS for increased client booking expertise.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offer full solutions for B2B customers like tour operators or ancient agencies by enhancing exposure opportunities and thus your products selling power.</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offer a specifically dedicated travel net website enabling your clients to book hotels, flights and distinctive contents and products. Our technologies can enable your internet website to understand its selling potential quickly and effectively.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have a simple and clever GUI that will turn your clients from web-browsers to buyers. We understand our clients need hence we provide the best travel technology solution for our valuable customer at affordable prices.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61419615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48C951-5231-7EE7-EB0D-0918293851FB}"/>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DE80F3F5-540C-1D80-0761-7D6566CE7B5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49072" y="174735"/>
            <a:ext cx="2188394" cy="497928"/>
          </a:xfrm>
          <a:prstGeom prst="rect">
            <a:avLst/>
          </a:prstGeom>
        </p:spPr>
      </p:pic>
      <p:sp>
        <p:nvSpPr>
          <p:cNvPr id="3" name="TextBox 2">
            <a:extLst>
              <a:ext uri="{FF2B5EF4-FFF2-40B4-BE49-F238E27FC236}">
                <a16:creationId xmlns:a16="http://schemas.microsoft.com/office/drawing/2014/main" id="{D57DB9D8-C391-EDF6-6E52-A8D6BF62F86D}"/>
              </a:ext>
            </a:extLst>
          </p:cNvPr>
          <p:cNvSpPr txBox="1"/>
          <p:nvPr/>
        </p:nvSpPr>
        <p:spPr>
          <a:xfrm>
            <a:off x="867103" y="1313132"/>
            <a:ext cx="10457793" cy="4231736"/>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They can share innovative designs with the trust we deliver their projects. We follow quality, loyalty, adaptability, and reliability theory to serve our travel technology product to our clients, therefore, we give our best to our clients such as we get better feedback from our customers.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Worried regarding technology changes and migrations on provider systems? Our system will handle these changes. Want to integrate a new interface for a third-party system that is not yet registered? We can develop a structured API for you.</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experience of over a decade in this domain substantiates our potential for building a system you can rely on. The investment you make in us will pay off as we offer a high return on investment.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89334670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D11C8C-4E85-9D4A-BF47-73AA6125837D}"/>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A7BA9B54-DDE0-2D2B-3913-B8E9894F2A7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49072" y="174735"/>
            <a:ext cx="2188394" cy="497928"/>
          </a:xfrm>
          <a:prstGeom prst="rect">
            <a:avLst/>
          </a:prstGeom>
        </p:spPr>
      </p:pic>
      <p:sp>
        <p:nvSpPr>
          <p:cNvPr id="3" name="TextBox 2">
            <a:extLst>
              <a:ext uri="{FF2B5EF4-FFF2-40B4-BE49-F238E27FC236}">
                <a16:creationId xmlns:a16="http://schemas.microsoft.com/office/drawing/2014/main" id="{70BD1790-9C3A-FF9F-7D5B-FC9D615A8CF1}"/>
              </a:ext>
            </a:extLst>
          </p:cNvPr>
          <p:cNvSpPr txBox="1"/>
          <p:nvPr/>
        </p:nvSpPr>
        <p:spPr>
          <a:xfrm>
            <a:off x="893380" y="917960"/>
            <a:ext cx="10573406" cy="5022080"/>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Features: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b="1"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Easy and comprehensive integration: </a:t>
            </a:r>
            <a:r>
              <a:rPr lang="en-IN" sz="2400" kern="100" dirty="0">
                <a:effectLst/>
                <a:latin typeface="Calibri" panose="020F0502020204030204" pitchFamily="34" charset="0"/>
                <a:ea typeface="Calibri" panose="020F0502020204030204" pitchFamily="34" charset="0"/>
                <a:cs typeface="Calibri" panose="020F0502020204030204" pitchFamily="34" charset="0"/>
              </a:rPr>
              <a:t>Amadeus Transfers for Online Travel Agencies can integrate neatly into your systems, sourcing flight information and PNR data to ease the booking flow alongside processing back-office data.</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b="1"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Multi-device usability:</a:t>
            </a:r>
            <a:r>
              <a:rPr lang="en-IN" sz="2400"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Our platform can be accessed both online and on mobile phones.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b="1"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Simple Booking Process</a:t>
            </a:r>
            <a:r>
              <a:rPr lang="en-IN" sz="2400"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It takes less time to make a reservation using our shuttle websites! Customers don't have to sign up to make a booking.</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Symbol" panose="05050102010706020507" pitchFamily="18" charset="2"/>
              <a:buChar char=""/>
            </a:pPr>
            <a:r>
              <a:rPr lang="en-IN" sz="2400" b="1"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Setup &amp; Launch Support:</a:t>
            </a:r>
            <a:r>
              <a:rPr lang="en-IN" sz="2400"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Our friendly and professional Customer Success team will help you get your shuttle booking website up and running quickly and effortlessly.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97376159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3477B7-A1D6-67C3-B439-BE26818355DC}"/>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9F678B73-829F-7964-C935-C750B2671E3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49072" y="174735"/>
            <a:ext cx="2188394" cy="497928"/>
          </a:xfrm>
          <a:prstGeom prst="rect">
            <a:avLst/>
          </a:prstGeom>
        </p:spPr>
      </p:pic>
      <p:sp>
        <p:nvSpPr>
          <p:cNvPr id="3" name="TextBox 2">
            <a:extLst>
              <a:ext uri="{FF2B5EF4-FFF2-40B4-BE49-F238E27FC236}">
                <a16:creationId xmlns:a16="http://schemas.microsoft.com/office/drawing/2014/main" id="{E0825C23-4044-A222-9709-538001C354E9}"/>
              </a:ext>
            </a:extLst>
          </p:cNvPr>
          <p:cNvSpPr txBox="1"/>
          <p:nvPr/>
        </p:nvSpPr>
        <p:spPr>
          <a:xfrm>
            <a:off x="1114095" y="1021127"/>
            <a:ext cx="10205547" cy="5212068"/>
          </a:xfrm>
          <a:prstGeom prst="rect">
            <a:avLst/>
          </a:prstGeom>
          <a:noFill/>
        </p:spPr>
        <p:txBody>
          <a:bodyPr wrap="square">
            <a:spAutoFit/>
          </a:bodyPr>
          <a:lstStyle/>
          <a:p>
            <a:pPr marL="342900" lvl="0" indent="-342900" algn="just">
              <a:lnSpc>
                <a:spcPct val="107000"/>
              </a:lnSpc>
              <a:buFont typeface="Symbol" panose="05050102010706020507" pitchFamily="18" charset="2"/>
              <a:buChar char=""/>
            </a:pPr>
            <a:r>
              <a:rPr lang="en-IN" sz="2400" b="1"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Faster and Easier Payments:</a:t>
            </a:r>
            <a:r>
              <a:rPr lang="en-IN" sz="2400"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With an online booking system, any worries related to safe online payment methods are assuaged. The use of secure payment gateways with data encryption builds trust in customers.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If you work in a B2B environment, you can also apply different conditions to your sales. There are also booking engines that offer multi-currency modules, which enable you to operate in different currencies, without requiring a sales channel for each one.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b="1"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24/7 Opportunities:</a:t>
            </a:r>
            <a:r>
              <a:rPr lang="en-IN" sz="2400"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Travelers who decide to rent a car or book a room, an excursion or an activity, don’t want to wait until you’re in the office to help them. They’re looking for an immediate response and confirmation.</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The use of an online booking engine means that your company is open 24 hours a day, seven days a week; an easy way to satisfy the customer from the outset.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08422452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3159C6-A4AC-BEDA-8E2B-CFF5288AA44F}"/>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37EC0FF6-C13D-B4CF-2456-FFDD13D5E9C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49072" y="174735"/>
            <a:ext cx="2188394" cy="497928"/>
          </a:xfrm>
          <a:prstGeom prst="rect">
            <a:avLst/>
          </a:prstGeom>
        </p:spPr>
      </p:pic>
      <p:sp>
        <p:nvSpPr>
          <p:cNvPr id="3" name="TextBox 2">
            <a:extLst>
              <a:ext uri="{FF2B5EF4-FFF2-40B4-BE49-F238E27FC236}">
                <a16:creationId xmlns:a16="http://schemas.microsoft.com/office/drawing/2014/main" id="{B444BF75-0454-E3DC-C75E-92A6B32489DF}"/>
              </a:ext>
            </a:extLst>
          </p:cNvPr>
          <p:cNvSpPr txBox="1"/>
          <p:nvPr/>
        </p:nvSpPr>
        <p:spPr>
          <a:xfrm>
            <a:off x="1119351" y="1218138"/>
            <a:ext cx="9953298" cy="4421723"/>
          </a:xfrm>
          <a:prstGeom prst="rect">
            <a:avLst/>
          </a:prstGeom>
          <a:noFill/>
        </p:spPr>
        <p:txBody>
          <a:bodyPr wrap="square">
            <a:spAutoFit/>
          </a:bodyPr>
          <a:lstStyle/>
          <a:p>
            <a:pPr marL="342900" lvl="0" indent="-342900" algn="just">
              <a:lnSpc>
                <a:spcPct val="107000"/>
              </a:lnSpc>
              <a:buFont typeface="Symbol" panose="05050102010706020507" pitchFamily="18" charset="2"/>
              <a:buChar char=""/>
            </a:pPr>
            <a:r>
              <a:rPr lang="en-IN" sz="2400" b="1"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Multiple Distribution Channels:</a:t>
            </a:r>
            <a:r>
              <a:rPr lang="en-IN" sz="2400"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Control your distribution across multiple channels with separate rules without having to do new integrations.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b="1"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Cloud-based and secure:</a:t>
            </a:r>
            <a:r>
              <a:rPr lang="en-IN" sz="2400"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The set-up is incredibly easy, your data is more secure, you can integrate with other cloud-based systems, and our redundant servers are always available and up-to-date.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b="1"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Affordable Price:</a:t>
            </a:r>
            <a:r>
              <a:rPr lang="en-IN" sz="2400"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We understand our client's need hence we provide the best travel technology solution for our valuable customer at affordable prices.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Symbol" panose="05050102010706020507" pitchFamily="18" charset="2"/>
              <a:buChar char=""/>
            </a:pPr>
            <a:r>
              <a:rPr lang="en-IN" sz="2400" b="1"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Dynamic Mid office system:</a:t>
            </a:r>
            <a:r>
              <a:rPr lang="en-IN" sz="2400"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Travelopro Mid-Office mainly features booking and customer management modules. Travelopro back-office explains the standard procedure of accounting and user profile administration.</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71050643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846A6C-5CCA-FBB4-0888-94E1EDF20EF8}"/>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C1B2AE1F-B292-CEAF-9815-9CDAAB4F912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49072" y="174735"/>
            <a:ext cx="2188394" cy="497928"/>
          </a:xfrm>
          <a:prstGeom prst="rect">
            <a:avLst/>
          </a:prstGeom>
        </p:spPr>
      </p:pic>
      <p:sp>
        <p:nvSpPr>
          <p:cNvPr id="2" name="Title 1">
            <a:extLst>
              <a:ext uri="{FF2B5EF4-FFF2-40B4-BE49-F238E27FC236}">
                <a16:creationId xmlns:a16="http://schemas.microsoft.com/office/drawing/2014/main" id="{E84F6801-3DB2-E404-ED84-50104BDECDF0}"/>
              </a:ext>
            </a:extLst>
          </p:cNvPr>
          <p:cNvSpPr txBox="1">
            <a:spLocks/>
          </p:cNvSpPr>
          <p:nvPr/>
        </p:nvSpPr>
        <p:spPr>
          <a:xfrm>
            <a:off x="973337" y="890064"/>
            <a:ext cx="10245326" cy="4804602"/>
          </a:xfrm>
          <a:prstGeom prst="rect">
            <a:avLst/>
          </a:prstGeom>
        </p:spPr>
        <p:txBody>
          <a:bodyPr vert="horz" lIns="91440" tIns="45720" rIns="91440" bIns="45720" rtlCol="0" anchor="t">
            <a:noAutofit/>
          </a:bodyPr>
          <a:lstStyle>
            <a:lvl1pPr marL="0" indent="0" algn="l" defTabSz="457200" rtl="0" eaLnBrk="1" latinLnBrk="0" hangingPunct="1">
              <a:spcBef>
                <a:spcPts val="1000"/>
              </a:spcBef>
              <a:spcAft>
                <a:spcPts val="0"/>
              </a:spcAft>
              <a:buClr>
                <a:schemeClr val="accent1"/>
              </a:buClr>
              <a:buSzPct val="80000"/>
              <a:buFont typeface="Wingdings 3" charset="2"/>
              <a:buNone/>
              <a:defRPr sz="1800" b="0" i="0" kern="1200" cap="all">
                <a:solidFill>
                  <a:schemeClr val="tx2">
                    <a:lumMod val="40000"/>
                    <a:lumOff val="60000"/>
                  </a:schemeClr>
                </a:solidFill>
                <a:latin typeface="+mn-lt"/>
                <a:ea typeface="+mn-ea"/>
                <a:cs typeface="+mn-cs"/>
              </a:defRPr>
            </a:lvl1pPr>
            <a:lvl2pPr marL="457200" indent="0" algn="ctr" defTabSz="457200" rtl="0" eaLnBrk="1" latinLnBrk="0" hangingPunct="1">
              <a:spcBef>
                <a:spcPts val="1000"/>
              </a:spcBef>
              <a:spcAft>
                <a:spcPts val="0"/>
              </a:spcAft>
              <a:buClr>
                <a:schemeClr val="accent1"/>
              </a:buClr>
              <a:buSzPct val="80000"/>
              <a:buFont typeface="Wingdings 3" charset="2"/>
              <a:buNone/>
              <a:defRPr sz="1600" b="0" i="0" kern="1200">
                <a:solidFill>
                  <a:schemeClr val="tx1">
                    <a:tint val="75000"/>
                  </a:schemeClr>
                </a:solidFill>
                <a:latin typeface="+mn-lt"/>
                <a:ea typeface="+mn-ea"/>
                <a:cs typeface="+mn-cs"/>
              </a:defRPr>
            </a:lvl2pPr>
            <a:lvl3pPr marL="9144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n-lt"/>
                <a:ea typeface="+mn-ea"/>
                <a:cs typeface="+mn-cs"/>
              </a:defRPr>
            </a:lvl3pPr>
            <a:lvl4pPr marL="1371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4pPr>
            <a:lvl5pPr marL="18288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5pPr>
            <a:lvl6pPr marL="22860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6pPr>
            <a:lvl7pPr marL="27432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7pPr>
            <a:lvl8pPr marL="32004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8pPr>
            <a:lvl9pPr marL="3657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9pPr>
          </a:lstStyle>
          <a:p>
            <a:pPr algn="ctr">
              <a:spcBef>
                <a:spcPts val="0"/>
              </a:spcBef>
            </a:pPr>
            <a:r>
              <a:rPr lang="en-IN" sz="3600" cap="none" dirty="0">
                <a:solidFill>
                  <a:schemeClr val="tx1"/>
                </a:solidFill>
                <a:latin typeface="Calibri" panose="020F0502020204030204" pitchFamily="34" charset="0"/>
                <a:ea typeface="Calibri" panose="020F0502020204030204" pitchFamily="34" charset="0"/>
                <a:cs typeface="Calibri" panose="020F0502020204030204" pitchFamily="34" charset="0"/>
              </a:rPr>
              <a:t>CONTACT US:</a:t>
            </a: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For more details, please visit our website: </a:t>
            </a:r>
          </a:p>
          <a:p>
            <a:pPr algn="ctr">
              <a:spcBef>
                <a:spcPts val="0"/>
              </a:spcBef>
            </a:pPr>
            <a:endParaRPr lang="en-IN" sz="3600"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lnSpc>
                <a:spcPct val="107000"/>
              </a:lnSpc>
              <a:spcBef>
                <a:spcPts val="0"/>
              </a:spcBef>
            </a:pPr>
            <a:r>
              <a:rPr lang="en-IN" sz="3600" cap="none">
                <a:solidFill>
                  <a:schemeClr val="tx1"/>
                </a:solidFill>
                <a:latin typeface="Calibri" panose="020F0502020204030204" pitchFamily="34" charset="0"/>
                <a:ea typeface="Calibri" panose="020F0502020204030204" pitchFamily="34" charset="0"/>
                <a:cs typeface="Calibri" panose="020F0502020204030204" pitchFamily="34" charset="0"/>
              </a:rPr>
              <a:t>https://www.travelopro.com/transfer-api.php</a:t>
            </a:r>
          </a:p>
          <a:p>
            <a:pPr algn="ctr">
              <a:spcBef>
                <a:spcPts val="0"/>
              </a:spcBef>
            </a:pPr>
            <a:endParaRPr lang="en-IN" sz="2800" b="1" u="sng"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spcBef>
                <a:spcPts val="0"/>
              </a:spcBef>
            </a:pPr>
            <a:r>
              <a:rPr lang="en-IN" sz="2800" b="1"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Email id :  </a:t>
            </a:r>
            <a:r>
              <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contact@travelopro.com</a:t>
            </a:r>
            <a:endPar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ctr">
              <a:spcBef>
                <a:spcPts val="0"/>
              </a:spcBef>
            </a:pPr>
            <a:endPar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ctr">
              <a:spcBef>
                <a:spcPts val="0"/>
              </a:spcBef>
            </a:pP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Phone No : </a:t>
            </a:r>
            <a:r>
              <a:rPr lang="en-GB" sz="2800" b="1" dirty="0">
                <a:solidFill>
                  <a:schemeClr val="tx1"/>
                </a:solidFill>
                <a:latin typeface="Calibri" panose="020F0502020204030204" pitchFamily="34" charset="0"/>
                <a:ea typeface="Calibri" panose="020F0502020204030204" pitchFamily="34" charset="0"/>
                <a:cs typeface="Calibri" panose="020F0502020204030204" pitchFamily="34" charset="0"/>
              </a:rPr>
              <a:t>98455 66441</a:t>
            </a:r>
            <a:br>
              <a:rPr lang="en-IN" sz="2800" cap="none" dirty="0">
                <a:solidFill>
                  <a:schemeClr val="tx1"/>
                </a:solidFill>
                <a:latin typeface="Times New Roman" panose="02020603050405020304" pitchFamily="18" charset="0"/>
                <a:cs typeface="Times New Roman" panose="02020603050405020304" pitchFamily="18" charset="0"/>
              </a:rPr>
            </a:br>
            <a:endPar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288089299"/>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18276C"/>
      </a:dk2>
      <a:lt2>
        <a:srgbClr val="EBEBEB"/>
      </a:lt2>
      <a:accent1>
        <a:srgbClr val="AC3EC1"/>
      </a:accent1>
      <a:accent2>
        <a:srgbClr val="477BD1"/>
      </a:accent2>
      <a:accent3>
        <a:srgbClr val="46B298"/>
      </a:accent3>
      <a:accent4>
        <a:srgbClr val="90BA4C"/>
      </a:accent4>
      <a:accent5>
        <a:srgbClr val="DD9D31"/>
      </a:accent5>
      <a:accent6>
        <a:srgbClr val="E25247"/>
      </a:accent6>
      <a:hlink>
        <a:srgbClr val="C573D2"/>
      </a:hlink>
      <a:folHlink>
        <a:srgbClr val="CCAEE8"/>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42E5908D-19A2-46FD-89FA-638B126129EF}"/>
    </a:ext>
  </a:extLst>
</a:theme>
</file>

<file path=docProps/app.xml><?xml version="1.0" encoding="utf-8"?>
<Properties xmlns="http://schemas.openxmlformats.org/officeDocument/2006/extended-properties" xmlns:vt="http://schemas.openxmlformats.org/officeDocument/2006/docPropsVTypes">
  <Template>Celestial</Template>
  <TotalTime>34</TotalTime>
  <Words>3612</Words>
  <Application>Microsoft Office PowerPoint</Application>
  <PresentationFormat>Widescreen</PresentationFormat>
  <Paragraphs>113</Paragraphs>
  <Slides>27</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27</vt:i4>
      </vt:variant>
    </vt:vector>
  </HeadingPairs>
  <TitlesOfParts>
    <vt:vector size="33" baseType="lpstr">
      <vt:lpstr>Arial</vt:lpstr>
      <vt:lpstr>Calibri</vt:lpstr>
      <vt:lpstr>Calibri Light</vt:lpstr>
      <vt:lpstr>Symbol</vt:lpstr>
      <vt:lpstr>Times New Roman</vt:lpstr>
      <vt:lpstr>Celestial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anu suya</dc:creator>
  <cp:lastModifiedBy>anu suya</cp:lastModifiedBy>
  <cp:revision>4</cp:revision>
  <dcterms:created xsi:type="dcterms:W3CDTF">2025-01-06T10:34:10Z</dcterms:created>
  <dcterms:modified xsi:type="dcterms:W3CDTF">2025-01-06T11:08:31Z</dcterms:modified>
</cp:coreProperties>
</file>