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73" d="100"/>
          <a:sy n="73" d="100"/>
        </p:scale>
        <p:origin x="1070"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31EA4FE9-3351-43B2-A851-F0DF409B1507}" type="datetimeFigureOut">
              <a:rPr lang="en-IN" smtClean="0"/>
              <a:t>04-03-2025</a:t>
            </a:fld>
            <a:endParaRPr lang="en-IN"/>
          </a:p>
        </p:txBody>
      </p:sp>
      <p:sp>
        <p:nvSpPr>
          <p:cNvPr id="5" name="Footer Placeholder 4"/>
          <p:cNvSpPr>
            <a:spLocks noGrp="1"/>
          </p:cNvSpPr>
          <p:nvPr>
            <p:ph type="ftr" sz="quarter" idx="11"/>
          </p:nvPr>
        </p:nvSpPr>
        <p:spPr>
          <a:xfrm>
            <a:off x="3962399" y="5870575"/>
            <a:ext cx="4893958" cy="377825"/>
          </a:xfrm>
        </p:spPr>
        <p:txBody>
          <a:bodyPr/>
          <a:lstStyle/>
          <a:p>
            <a:endParaRPr lang="en-IN"/>
          </a:p>
        </p:txBody>
      </p:sp>
      <p:sp>
        <p:nvSpPr>
          <p:cNvPr id="6" name="Slide Number Placeholder 5"/>
          <p:cNvSpPr>
            <a:spLocks noGrp="1"/>
          </p:cNvSpPr>
          <p:nvPr>
            <p:ph type="sldNum" sz="quarter" idx="12"/>
          </p:nvPr>
        </p:nvSpPr>
        <p:spPr>
          <a:xfrm>
            <a:off x="10608958" y="5870575"/>
            <a:ext cx="551167" cy="377825"/>
          </a:xfrm>
        </p:spPr>
        <p:txBody>
          <a:bodyPr/>
          <a:lstStyle/>
          <a:p>
            <a:fld id="{33328BB7-7B76-4EAD-A0F3-8BAF0F1A4230}" type="slidenum">
              <a:rPr lang="en-IN" smtClean="0"/>
              <a:t>‹#›</a:t>
            </a:fld>
            <a:endParaRPr lang="en-IN"/>
          </a:p>
        </p:txBody>
      </p:sp>
    </p:spTree>
    <p:extLst>
      <p:ext uri="{BB962C8B-B14F-4D97-AF65-F5344CB8AC3E}">
        <p14:creationId xmlns:p14="http://schemas.microsoft.com/office/powerpoint/2010/main" val="3211650027"/>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1EA4FE9-3351-43B2-A851-F0DF409B1507}" type="datetimeFigureOut">
              <a:rPr lang="en-IN" smtClean="0"/>
              <a:t>04-03-2025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3328BB7-7B76-4EAD-A0F3-8BAF0F1A4230}" type="slidenum">
              <a:rPr lang="en-IN" smtClean="0"/>
              <a:t>‹#›</a:t>
            </a:fld>
            <a:endParaRPr lang="en-IN"/>
          </a:p>
        </p:txBody>
      </p:sp>
    </p:spTree>
    <p:extLst>
      <p:ext uri="{BB962C8B-B14F-4D97-AF65-F5344CB8AC3E}">
        <p14:creationId xmlns:p14="http://schemas.microsoft.com/office/powerpoint/2010/main" val="29839875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1EA4FE9-3351-43B2-A851-F0DF409B1507}" type="datetimeFigureOut">
              <a:rPr lang="en-IN" smtClean="0"/>
              <a:t>04-03-2025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3328BB7-7B76-4EAD-A0F3-8BAF0F1A4230}" type="slidenum">
              <a:rPr lang="en-IN" smtClean="0"/>
              <a:t>‹#›</a:t>
            </a:fld>
            <a:endParaRPr lang="en-IN"/>
          </a:p>
        </p:txBody>
      </p:sp>
    </p:spTree>
    <p:extLst>
      <p:ext uri="{BB962C8B-B14F-4D97-AF65-F5344CB8AC3E}">
        <p14:creationId xmlns:p14="http://schemas.microsoft.com/office/powerpoint/2010/main" val="13209547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1EA4FE9-3351-43B2-A851-F0DF409B1507}" type="datetimeFigureOut">
              <a:rPr lang="en-IN" smtClean="0"/>
              <a:t>04-03-2025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33328BB7-7B76-4EAD-A0F3-8BAF0F1A4230}" type="slidenum">
              <a:rPr lang="en-IN" smtClean="0"/>
              <a:t>‹#›</a:t>
            </a:fld>
            <a:endParaRPr lang="en-IN"/>
          </a:p>
        </p:txBody>
      </p:sp>
    </p:spTree>
    <p:extLst>
      <p:ext uri="{BB962C8B-B14F-4D97-AF65-F5344CB8AC3E}">
        <p14:creationId xmlns:p14="http://schemas.microsoft.com/office/powerpoint/2010/main" val="13195852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1EA4FE9-3351-43B2-A851-F0DF409B1507}" type="datetimeFigureOut">
              <a:rPr lang="en-IN" smtClean="0"/>
              <a:t>04-03-2025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33328BB7-7B76-4EAD-A0F3-8BAF0F1A4230}" type="slidenum">
              <a:rPr lang="en-IN" smtClean="0"/>
              <a:t>‹#›</a:t>
            </a:fld>
            <a:endParaRPr lang="en-IN"/>
          </a:p>
        </p:txBody>
      </p:sp>
    </p:spTree>
    <p:extLst>
      <p:ext uri="{BB962C8B-B14F-4D97-AF65-F5344CB8AC3E}">
        <p14:creationId xmlns:p14="http://schemas.microsoft.com/office/powerpoint/2010/main" val="21024289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1EA4FE9-3351-43B2-A851-F0DF409B1507}" type="datetimeFigureOut">
              <a:rPr lang="en-IN" smtClean="0"/>
              <a:t>04-03-2025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33328BB7-7B76-4EAD-A0F3-8BAF0F1A4230}" type="slidenum">
              <a:rPr lang="en-IN" smtClean="0"/>
              <a:t>‹#›</a:t>
            </a:fld>
            <a:endParaRPr lang="en-IN"/>
          </a:p>
        </p:txBody>
      </p:sp>
    </p:spTree>
    <p:extLst>
      <p:ext uri="{BB962C8B-B14F-4D97-AF65-F5344CB8AC3E}">
        <p14:creationId xmlns:p14="http://schemas.microsoft.com/office/powerpoint/2010/main" val="40147619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31EA4FE9-3351-43B2-A851-F0DF409B1507}" type="datetimeFigureOut">
              <a:rPr lang="en-IN" smtClean="0"/>
              <a:t>04-03-2025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33328BB7-7B76-4EAD-A0F3-8BAF0F1A4230}" type="slidenum">
              <a:rPr lang="en-IN" smtClean="0"/>
              <a:t>‹#›</a:t>
            </a:fld>
            <a:endParaRPr lang="en-IN"/>
          </a:p>
        </p:txBody>
      </p:sp>
    </p:spTree>
    <p:extLst>
      <p:ext uri="{BB962C8B-B14F-4D97-AF65-F5344CB8AC3E}">
        <p14:creationId xmlns:p14="http://schemas.microsoft.com/office/powerpoint/2010/main" val="23203333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1EA4FE9-3351-43B2-A851-F0DF409B1507}" type="datetimeFigureOut">
              <a:rPr lang="en-IN" smtClean="0"/>
              <a:t>04-03-2025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33328BB7-7B76-4EAD-A0F3-8BAF0F1A4230}" type="slidenum">
              <a:rPr lang="en-IN" smtClean="0"/>
              <a:t>‹#›</a:t>
            </a:fld>
            <a:endParaRPr lang="en-IN"/>
          </a:p>
        </p:txBody>
      </p:sp>
    </p:spTree>
    <p:extLst>
      <p:ext uri="{BB962C8B-B14F-4D97-AF65-F5344CB8AC3E}">
        <p14:creationId xmlns:p14="http://schemas.microsoft.com/office/powerpoint/2010/main" val="9615171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1EA4FE9-3351-43B2-A851-F0DF409B1507}" type="datetimeFigureOut">
              <a:rPr lang="en-IN" smtClean="0"/>
              <a:t>04-03-2025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33328BB7-7B76-4EAD-A0F3-8BAF0F1A4230}" type="slidenum">
              <a:rPr lang="en-IN" smtClean="0"/>
              <a:t>‹#›</a:t>
            </a:fld>
            <a:endParaRPr lang="en-IN"/>
          </a:p>
        </p:txBody>
      </p:sp>
    </p:spTree>
    <p:extLst>
      <p:ext uri="{BB962C8B-B14F-4D97-AF65-F5344CB8AC3E}">
        <p14:creationId xmlns:p14="http://schemas.microsoft.com/office/powerpoint/2010/main" val="25919297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1EA4FE9-3351-43B2-A851-F0DF409B1507}" type="datetimeFigureOut">
              <a:rPr lang="en-IN" smtClean="0"/>
              <a:t>04-03-2025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33328BB7-7B76-4EAD-A0F3-8BAF0F1A4230}" type="slidenum">
              <a:rPr lang="en-IN" smtClean="0"/>
              <a:t>‹#›</a:t>
            </a:fld>
            <a:endParaRPr lang="en-IN"/>
          </a:p>
        </p:txBody>
      </p:sp>
    </p:spTree>
    <p:extLst>
      <p:ext uri="{BB962C8B-B14F-4D97-AF65-F5344CB8AC3E}">
        <p14:creationId xmlns:p14="http://schemas.microsoft.com/office/powerpoint/2010/main" val="26432801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1EA4FE9-3351-43B2-A851-F0DF409B1507}" type="datetimeFigureOut">
              <a:rPr lang="en-IN" smtClean="0"/>
              <a:t>04-03-2025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3328BB7-7B76-4EAD-A0F3-8BAF0F1A4230}" type="slidenum">
              <a:rPr lang="en-IN" smtClean="0"/>
              <a:t>‹#›</a:t>
            </a:fld>
            <a:endParaRPr lang="en-IN"/>
          </a:p>
        </p:txBody>
      </p:sp>
    </p:spTree>
    <p:extLst>
      <p:ext uri="{BB962C8B-B14F-4D97-AF65-F5344CB8AC3E}">
        <p14:creationId xmlns:p14="http://schemas.microsoft.com/office/powerpoint/2010/main" val="188256897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6" name="Picture 1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5" name="TextBox 14"/>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1" name="TextBox 10"/>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1EA4FE9-3351-43B2-A851-F0DF409B1507}" type="datetimeFigureOut">
              <a:rPr lang="en-IN" smtClean="0"/>
              <a:t>04-03-2025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3328BB7-7B76-4EAD-A0F3-8BAF0F1A4230}" type="slidenum">
              <a:rPr lang="en-IN" smtClean="0"/>
              <a:t>‹#›</a:t>
            </a:fld>
            <a:endParaRPr lang="en-IN"/>
          </a:p>
        </p:txBody>
      </p:sp>
    </p:spTree>
    <p:extLst>
      <p:ext uri="{BB962C8B-B14F-4D97-AF65-F5344CB8AC3E}">
        <p14:creationId xmlns:p14="http://schemas.microsoft.com/office/powerpoint/2010/main" val="181516859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1EA4FE9-3351-43B2-A851-F0DF409B1507}" type="datetimeFigureOut">
              <a:rPr lang="en-IN" smtClean="0"/>
              <a:t>04-03-2025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3328BB7-7B76-4EAD-A0F3-8BAF0F1A4230}" type="slidenum">
              <a:rPr lang="en-IN" smtClean="0"/>
              <a:t>‹#›</a:t>
            </a:fld>
            <a:endParaRPr lang="en-IN"/>
          </a:p>
        </p:txBody>
      </p:sp>
    </p:spTree>
    <p:extLst>
      <p:ext uri="{BB962C8B-B14F-4D97-AF65-F5344CB8AC3E}">
        <p14:creationId xmlns:p14="http://schemas.microsoft.com/office/powerpoint/2010/main" val="220476496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1EA4FE9-3351-43B2-A851-F0DF409B1507}" type="datetimeFigureOut">
              <a:rPr lang="en-IN" smtClean="0"/>
              <a:t>04-03-2025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3328BB7-7B76-4EAD-A0F3-8BAF0F1A4230}" type="slidenum">
              <a:rPr lang="en-IN" smtClean="0"/>
              <a:t>‹#›</a:t>
            </a:fld>
            <a:endParaRPr lang="en-IN"/>
          </a:p>
        </p:txBody>
      </p:sp>
    </p:spTree>
    <p:extLst>
      <p:ext uri="{BB962C8B-B14F-4D97-AF65-F5344CB8AC3E}">
        <p14:creationId xmlns:p14="http://schemas.microsoft.com/office/powerpoint/2010/main" val="233153385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1EA4FE9-3351-43B2-A851-F0DF409B1507}" type="datetimeFigureOut">
              <a:rPr lang="en-IN" smtClean="0"/>
              <a:t>04-03-2025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3328BB7-7B76-4EAD-A0F3-8BAF0F1A4230}" type="slidenum">
              <a:rPr lang="en-IN" smtClean="0"/>
              <a:t>‹#›</a:t>
            </a:fld>
            <a:endParaRPr lang="en-IN"/>
          </a:p>
        </p:txBody>
      </p:sp>
    </p:spTree>
    <p:extLst>
      <p:ext uri="{BB962C8B-B14F-4D97-AF65-F5344CB8AC3E}">
        <p14:creationId xmlns:p14="http://schemas.microsoft.com/office/powerpoint/2010/main" val="339317485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1EA4FE9-3351-43B2-A851-F0DF409B1507}" type="datetimeFigureOut">
              <a:rPr lang="en-IN" smtClean="0"/>
              <a:t>04-03-2025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3328BB7-7B76-4EAD-A0F3-8BAF0F1A4230}" type="slidenum">
              <a:rPr lang="en-IN" smtClean="0"/>
              <a:t>‹#›</a:t>
            </a:fld>
            <a:endParaRPr lang="en-IN"/>
          </a:p>
        </p:txBody>
      </p:sp>
      <p:sp>
        <p:nvSpPr>
          <p:cNvPr id="8" name="Title 1"/>
          <p:cNvSpPr>
            <a:spLocks noGrp="1"/>
          </p:cNvSpPr>
          <p:nvPr>
            <p:ph type="title"/>
          </p:nvPr>
        </p:nvSpPr>
        <p:spPr>
          <a:xfrm>
            <a:off x="685801" y="609600"/>
            <a:ext cx="10131425" cy="1456267"/>
          </a:xfrm>
        </p:spPr>
        <p:txBody>
          <a:bodyPr/>
          <a:lstStyle/>
          <a:p>
            <a:r>
              <a:rPr lang="en-US"/>
              <a:t>Click to edit Master title style</a:t>
            </a:r>
            <a:endParaRPr lang="en-US" dirty="0"/>
          </a:p>
        </p:txBody>
      </p:sp>
    </p:spTree>
    <p:extLst>
      <p:ext uri="{BB962C8B-B14F-4D97-AF65-F5344CB8AC3E}">
        <p14:creationId xmlns:p14="http://schemas.microsoft.com/office/powerpoint/2010/main" val="21147289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1EA4FE9-3351-43B2-A851-F0DF409B1507}" type="datetimeFigureOut">
              <a:rPr lang="en-IN" smtClean="0"/>
              <a:t>04-03-2025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3328BB7-7B76-4EAD-A0F3-8BAF0F1A4230}" type="slidenum">
              <a:rPr lang="en-IN" smtClean="0"/>
              <a:t>‹#›</a:t>
            </a:fld>
            <a:endParaRPr lang="en-IN"/>
          </a:p>
        </p:txBody>
      </p:sp>
    </p:spTree>
    <p:extLst>
      <p:ext uri="{BB962C8B-B14F-4D97-AF65-F5344CB8AC3E}">
        <p14:creationId xmlns:p14="http://schemas.microsoft.com/office/powerpoint/2010/main" val="10725725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31EA4FE9-3351-43B2-A851-F0DF409B1507}" type="datetimeFigureOut">
              <a:rPr lang="en-IN" smtClean="0"/>
              <a:t>04-03-2025</a:t>
            </a:fld>
            <a:endParaRPr lang="en-IN"/>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IN"/>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33328BB7-7B76-4EAD-A0F3-8BAF0F1A4230}" type="slidenum">
              <a:rPr lang="en-IN" smtClean="0"/>
              <a:t>‹#›</a:t>
            </a:fld>
            <a:endParaRPr lang="en-IN"/>
          </a:p>
        </p:txBody>
      </p:sp>
    </p:spTree>
    <p:extLst>
      <p:ext uri="{BB962C8B-B14F-4D97-AF65-F5344CB8AC3E}">
        <p14:creationId xmlns:p14="http://schemas.microsoft.com/office/powerpoint/2010/main" val="319746939"/>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mailto:contact@travelopro.com" TargetMode="External"/></Relationships>
</file>

<file path=ppt/slides/_rels/slide2.xml.rels><?xml version="1.0" encoding="UTF-8" standalone="yes"?>
<Relationships xmlns="http://schemas.openxmlformats.org/package/2006/relationships"><Relationship Id="rId3" Type="http://schemas.openxmlformats.org/officeDocument/2006/relationships/hyperlink" Target="https://www.travelopro.com/travel-technology-company.php" TargetMode="External"/><Relationship Id="rId2" Type="http://schemas.openxmlformats.org/officeDocument/2006/relationships/image" Target="../media/image4.jpg"/><Relationship Id="rId1" Type="http://schemas.openxmlformats.org/officeDocument/2006/relationships/slideLayout" Target="../slideLayouts/slideLayout1.xml"/><Relationship Id="rId5" Type="http://schemas.openxmlformats.org/officeDocument/2006/relationships/hyperlink" Target="https://www.travelopro.com/sabre-gds.php" TargetMode="External"/><Relationship Id="rId4" Type="http://schemas.openxmlformats.org/officeDocument/2006/relationships/hyperlink" Target="https://www.travelopro.com/travel-portal-development/travel-booking-software"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www.travelopro.com/suppliers.php" TargetMode="External"/><Relationship Id="rId2" Type="http://schemas.openxmlformats.org/officeDocument/2006/relationships/image" Target="../media/image4.jpg"/><Relationship Id="rId1" Type="http://schemas.openxmlformats.org/officeDocument/2006/relationships/slideLayout" Target="../slideLayouts/slideLayout1.xml"/><Relationship Id="rId5" Type="http://schemas.openxmlformats.org/officeDocument/2006/relationships/hyperlink" Target="https://www.travelopro.com/" TargetMode="External"/><Relationship Id="rId4" Type="http://schemas.openxmlformats.org/officeDocument/2006/relationships/hyperlink" Target="https://www.travelopro.com/travel-portals.php" TargetMode="External"/></Relationships>
</file>

<file path=ppt/slides/_rels/slide4.xml.rels><?xml version="1.0" encoding="UTF-8" standalone="yes"?>
<Relationships xmlns="http://schemas.openxmlformats.org/package/2006/relationships"><Relationship Id="rId3" Type="http://schemas.openxmlformats.org/officeDocument/2006/relationships/hyperlink" Target="https://www.travelopro.com/web-app-development-cost.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corporate-travel-management.php" TargetMode="External"/></Relationships>
</file>

<file path=ppt/slides/_rels/slide5.xml.rels><?xml version="1.0" encoding="UTF-8" standalone="yes"?>
<Relationships xmlns="http://schemas.openxmlformats.org/package/2006/relationships"><Relationship Id="rId3" Type="http://schemas.openxmlformats.org/officeDocument/2006/relationships/hyperlink" Target="https://www.travelopro.com/global-distribution-system-amadeus-galileo-sabre-travelport.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sabre-reservation-system.php"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s://www.travelopro.com/features.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gds-software.php" TargetMode="External"/></Relationships>
</file>

<file path=ppt/slides/_rels/slide7.xml.rels><?xml version="1.0" encoding="UTF-8" standalone="yes"?>
<Relationships xmlns="http://schemas.openxmlformats.org/package/2006/relationships"><Relationship Id="rId3" Type="http://schemas.openxmlformats.org/officeDocument/2006/relationships/hyperlink" Target="https://www.travelopro.com/hotel-booking-api-india.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sabre-software.php" TargetMode="External"/></Relationships>
</file>

<file path=ppt/slides/_rels/slide8.xml.rels><?xml version="1.0" encoding="UTF-8" standalone="yes"?>
<Relationships xmlns="http://schemas.openxmlformats.org/package/2006/relationships"><Relationship Id="rId3" Type="http://schemas.openxmlformats.org/officeDocument/2006/relationships/hyperlink" Target="https://www.travelopro.com/sabre-gds-system.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best-travel-technology-company.php" TargetMode="External"/></Relationships>
</file>

<file path=ppt/slides/_rels/slide9.xml.rels><?xml version="1.0" encoding="UTF-8" standalone="yes"?>
<Relationships xmlns="http://schemas.openxmlformats.org/package/2006/relationships"><Relationship Id="rId3" Type="http://schemas.openxmlformats.org/officeDocument/2006/relationships/hyperlink" Target="https://www.travelopro.com/hotel-booking-system.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hyperlink" Target="https://www.travelopro.com/sabre-reservation-system.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hyperlink" Target="https://www.travelopro.com/cruise-reservation-system.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hyperlink" Target="https://www.travelopro.com/online-travel-agencies-otas.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www.travelopro.com/flight-booking-engine.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hyperlink" Target="https://www.travelopro.com/booking-engine-for-travel-agencies.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bus-reservation-system.php" TargetMode="External"/></Relationships>
</file>

<file path=ppt/slides/_rels/slide17.xml.rels><?xml version="1.0" encoding="UTF-8" standalone="yes"?>
<Relationships xmlns="http://schemas.openxmlformats.org/package/2006/relationships"><Relationship Id="rId3" Type="http://schemas.openxmlformats.org/officeDocument/2006/relationships/hyperlink" Target="https://www.travelopro.com/online-booking-tools.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white-label-api-integration-company.php" TargetMode="External"/></Relationships>
</file>

<file path=ppt/slides/_rels/slide18.xml.rels><?xml version="1.0" encoding="UTF-8" standalone="yes"?>
<Relationships xmlns="http://schemas.openxmlformats.org/package/2006/relationships"><Relationship Id="rId3" Type="http://schemas.openxmlformats.org/officeDocument/2006/relationships/hyperlink" Target="https://www.travelopro.com/car-rental-reservation-system.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car-rental-system.php" TargetMode="External"/></Relationships>
</file>

<file path=ppt/slides/_rels/slide1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hyperlink" Target="https://www.travelopro.com/airline-booking-system.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hyperlink" Target="https://www.travelopro.com/cruise-reservation-system.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hyperlink" Target="https://medium.com/@javiergilliam60/galileo-gds-system-f3d0608de58f"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hyperlink" Target="https://www.travelopro.com/sabre-gds-api.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mailto:contact@travelopro.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E9C49A61-C86D-D29C-A6EB-777D7C4BB0F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10951" y="164225"/>
            <a:ext cx="1894982" cy="431168"/>
          </a:xfrm>
          <a:prstGeom prst="rect">
            <a:avLst/>
          </a:prstGeom>
        </p:spPr>
      </p:pic>
      <p:sp>
        <p:nvSpPr>
          <p:cNvPr id="9" name="TextBox 8">
            <a:extLst>
              <a:ext uri="{FF2B5EF4-FFF2-40B4-BE49-F238E27FC236}">
                <a16:creationId xmlns:a16="http://schemas.microsoft.com/office/drawing/2014/main" id="{B3E55797-A047-F540-8FCD-08210FC9B562}"/>
              </a:ext>
            </a:extLst>
          </p:cNvPr>
          <p:cNvSpPr txBox="1"/>
          <p:nvPr/>
        </p:nvSpPr>
        <p:spPr>
          <a:xfrm>
            <a:off x="4448660" y="164225"/>
            <a:ext cx="3294679" cy="707886"/>
          </a:xfrm>
          <a:prstGeom prst="rect">
            <a:avLst/>
          </a:prstGeom>
          <a:noFill/>
        </p:spPr>
        <p:txBody>
          <a:bodyPr wrap="square">
            <a:spAutoFit/>
          </a:bodyPr>
          <a:lstStyle/>
          <a:p>
            <a:r>
              <a:rPr lang="en-IN" sz="4000" b="1" dirty="0"/>
              <a:t>Sabre GDS API</a:t>
            </a:r>
          </a:p>
        </p:txBody>
      </p:sp>
      <p:pic>
        <p:nvPicPr>
          <p:cNvPr id="11" name="Picture 10">
            <a:extLst>
              <a:ext uri="{FF2B5EF4-FFF2-40B4-BE49-F238E27FC236}">
                <a16:creationId xmlns:a16="http://schemas.microsoft.com/office/drawing/2014/main" id="{D9D7C3E6-3B28-5A86-B524-7C052FEF887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40083" y="872110"/>
            <a:ext cx="9627614" cy="4561737"/>
          </a:xfrm>
          <a:prstGeom prst="rect">
            <a:avLst/>
          </a:prstGeom>
        </p:spPr>
      </p:pic>
      <p:sp>
        <p:nvSpPr>
          <p:cNvPr id="12" name="TextBox 11">
            <a:extLst>
              <a:ext uri="{FF2B5EF4-FFF2-40B4-BE49-F238E27FC236}">
                <a16:creationId xmlns:a16="http://schemas.microsoft.com/office/drawing/2014/main" id="{8AE95D77-F219-CC87-B1C7-700DB9D1C166}"/>
              </a:ext>
            </a:extLst>
          </p:cNvPr>
          <p:cNvSpPr txBox="1"/>
          <p:nvPr/>
        </p:nvSpPr>
        <p:spPr>
          <a:xfrm>
            <a:off x="4407723" y="5798441"/>
            <a:ext cx="3820813" cy="707886"/>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IN" sz="2000" b="1" dirty="0">
                <a:latin typeface="Calibri" panose="020F0502020204030204" pitchFamily="34" charset="0"/>
                <a:ea typeface="Calibri" panose="020F0502020204030204" pitchFamily="34" charset="0"/>
                <a:cs typeface="Calibri" panose="020F0502020204030204" pitchFamily="34" charset="0"/>
              </a:rPr>
              <a:t>Email id : </a:t>
            </a:r>
            <a:r>
              <a:rPr lang="en-IN" sz="2000" dirty="0">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contact@travelopro.com</a:t>
            </a:r>
            <a:endParaRPr lang="en-IN" sz="2000" dirty="0">
              <a:latin typeface="Calibri" panose="020F0502020204030204" pitchFamily="34" charset="0"/>
              <a:ea typeface="Calibri" panose="020F0502020204030204" pitchFamily="34" charset="0"/>
              <a:cs typeface="Calibri" panose="020F0502020204030204" pitchFamily="34" charset="0"/>
            </a:endParaRPr>
          </a:p>
          <a:p>
            <a:r>
              <a:rPr lang="en-IN" sz="2000" b="1" dirty="0">
                <a:latin typeface="Calibri" panose="020F0502020204030204" pitchFamily="34" charset="0"/>
                <a:ea typeface="Calibri" panose="020F0502020204030204" pitchFamily="34" charset="0"/>
                <a:cs typeface="Calibri" panose="020F0502020204030204" pitchFamily="34" charset="0"/>
              </a:rPr>
              <a:t>Phone No : </a:t>
            </a:r>
            <a:r>
              <a:rPr lang="en-GB" sz="2000" b="1" dirty="0">
                <a:latin typeface="Calibri" panose="020F0502020204030204" pitchFamily="34" charset="0"/>
                <a:ea typeface="Calibri" panose="020F0502020204030204" pitchFamily="34" charset="0"/>
                <a:cs typeface="Calibri" panose="020F0502020204030204" pitchFamily="34" charset="0"/>
              </a:rPr>
              <a:t>98455 66441</a:t>
            </a:r>
            <a:endParaRPr lang="en-IN" sz="20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65413988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C5DE6E-D38F-12D1-A291-E039ECB8D6D1}"/>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EBD9EE03-DFBD-E71B-C21A-3CAE40C7634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10951" y="164225"/>
            <a:ext cx="1894982" cy="431168"/>
          </a:xfrm>
          <a:prstGeom prst="rect">
            <a:avLst/>
          </a:prstGeom>
        </p:spPr>
      </p:pic>
      <p:sp>
        <p:nvSpPr>
          <p:cNvPr id="3" name="TextBox 2">
            <a:extLst>
              <a:ext uri="{FF2B5EF4-FFF2-40B4-BE49-F238E27FC236}">
                <a16:creationId xmlns:a16="http://schemas.microsoft.com/office/drawing/2014/main" id="{956177A7-B2CA-6154-D50E-92A1ABDF8A58}"/>
              </a:ext>
            </a:extLst>
          </p:cNvPr>
          <p:cNvSpPr txBox="1"/>
          <p:nvPr/>
        </p:nvSpPr>
        <p:spPr>
          <a:xfrm>
            <a:off x="751489" y="891589"/>
            <a:ext cx="10689021" cy="5227265"/>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Get The Best Sabre GDS Integration Solution for Your Travel Portal at The Best Price with Travelopro</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is one of the best providers of Sabre GDS APIs for online travel booking and reservation system and ensure that have best deals on flights, hotels, car and holidays from wherever in the world for all the travel requirements, maybe it is the core need to business or a service being offered on our platform for our users.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is a leading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Travel Technology company</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all over the word. And Travelopro, Sabre GDS offer effective solution for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Travel Portal Development</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for small to mid-size travel businesses with cost effective and exceed the expectations.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Sabre GDS API</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directly connects to all the travel options. </a:t>
            </a:r>
          </a:p>
        </p:txBody>
      </p:sp>
    </p:spTree>
    <p:extLst>
      <p:ext uri="{BB962C8B-B14F-4D97-AF65-F5344CB8AC3E}">
        <p14:creationId xmlns:p14="http://schemas.microsoft.com/office/powerpoint/2010/main" val="31587061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03A353-887E-7814-D07B-A0DD481B1CC2}"/>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67A32705-F919-CD9D-D69D-A72B6D32CB7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10951" y="164225"/>
            <a:ext cx="1894982" cy="431168"/>
          </a:xfrm>
          <a:prstGeom prst="rect">
            <a:avLst/>
          </a:prstGeom>
        </p:spPr>
      </p:pic>
      <p:sp>
        <p:nvSpPr>
          <p:cNvPr id="3" name="TextBox 2">
            <a:extLst>
              <a:ext uri="{FF2B5EF4-FFF2-40B4-BE49-F238E27FC236}">
                <a16:creationId xmlns:a16="http://schemas.microsoft.com/office/drawing/2014/main" id="{2B17B240-8018-6293-179F-F7D72FD3E22F}"/>
              </a:ext>
            </a:extLst>
          </p:cNvPr>
          <p:cNvSpPr txBox="1"/>
          <p:nvPr/>
        </p:nvSpPr>
        <p:spPr>
          <a:xfrm>
            <a:off x="1361089" y="1313132"/>
            <a:ext cx="9469821" cy="4231736"/>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With more ease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travel suppliers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integrated than any other platform on the market, our API provides a huge amount of potential, allowing to harness the strength of our award-winning booking platform and integrate it with own ideas.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Through a simple set of XML appeal, we will be able to search and book products provided by our immense list of integrated suppliers, find details of existing bookings, create and computing customer’s, fetch information-rich cruise and hotel content and much more.</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travel portal solutions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B2B and B2C assist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travel companies</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target a diverse client. </a:t>
            </a:r>
          </a:p>
        </p:txBody>
      </p:sp>
    </p:spTree>
    <p:extLst>
      <p:ext uri="{BB962C8B-B14F-4D97-AF65-F5344CB8AC3E}">
        <p14:creationId xmlns:p14="http://schemas.microsoft.com/office/powerpoint/2010/main" val="31269007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2ABD81-570C-6B43-4696-93CAA6042E95}"/>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077438BE-265E-840E-D321-7B904ED9320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10951" y="164225"/>
            <a:ext cx="1894982" cy="431168"/>
          </a:xfrm>
          <a:prstGeom prst="rect">
            <a:avLst/>
          </a:prstGeom>
        </p:spPr>
      </p:pic>
      <p:sp>
        <p:nvSpPr>
          <p:cNvPr id="3" name="TextBox 2">
            <a:extLst>
              <a:ext uri="{FF2B5EF4-FFF2-40B4-BE49-F238E27FC236}">
                <a16:creationId xmlns:a16="http://schemas.microsoft.com/office/drawing/2014/main" id="{FD8C95CA-1034-3151-B356-0AF81DF4AAF4}"/>
              </a:ext>
            </a:extLst>
          </p:cNvPr>
          <p:cNvSpPr txBox="1"/>
          <p:nvPr/>
        </p:nvSpPr>
        <p:spPr>
          <a:xfrm>
            <a:off x="1220759" y="1437690"/>
            <a:ext cx="9837683" cy="4231736"/>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 web-based system helps them expand their brand presence and business operations.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provide ready-made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B2B2C travel portal</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this portal product enables travel agents and sub-agents to fully manage their financial transactions and to complete online bookings, with a login panel provided by the master agent, and to provide up-to-date regular access to fares and commissions.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Sabre GDS is the most leading travel content providers around the world. Our Sabre GDS API integrated solution connects businesses through different travel channels it helps in dealing with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airline inventory management solution</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and airline consolidation for international airlines.</a:t>
            </a:r>
          </a:p>
        </p:txBody>
      </p:sp>
    </p:spTree>
    <p:extLst>
      <p:ext uri="{BB962C8B-B14F-4D97-AF65-F5344CB8AC3E}">
        <p14:creationId xmlns:p14="http://schemas.microsoft.com/office/powerpoint/2010/main" val="88515913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5A93A1-7217-2E4C-0F8D-18649C1E6B8D}"/>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DD9D02EB-E3C4-C7AE-08BA-99F697CE6B6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10951" y="164225"/>
            <a:ext cx="1894982" cy="431168"/>
          </a:xfrm>
          <a:prstGeom prst="rect">
            <a:avLst/>
          </a:prstGeom>
        </p:spPr>
      </p:pic>
      <p:sp>
        <p:nvSpPr>
          <p:cNvPr id="3" name="TextBox 2">
            <a:extLst>
              <a:ext uri="{FF2B5EF4-FFF2-40B4-BE49-F238E27FC236}">
                <a16:creationId xmlns:a16="http://schemas.microsoft.com/office/drawing/2014/main" id="{0B701E16-F4FE-2F6B-96E6-3CB42D752AE4}"/>
              </a:ext>
            </a:extLst>
          </p:cNvPr>
          <p:cNvSpPr txBox="1"/>
          <p:nvPr/>
        </p:nvSpPr>
        <p:spPr>
          <a:xfrm>
            <a:off x="1156137" y="815367"/>
            <a:ext cx="10342180" cy="5227265"/>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Why Integrate Sabre GDS System?</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integrates with the best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Global Distribution Service</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in the world. We provide web service technology (API/XML) and integration for customers for their online travel agencies.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provide Global Distribution Service for global travel management companies and integrating the web-service of Sabre.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pre-integrated </a:t>
            </a:r>
            <a:r>
              <a:rPr lang="en-IN" sz="2400" b="1" u="sng" kern="100" dirty="0">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Sabre web XML service</a:t>
            </a:r>
            <a:r>
              <a:rPr lang="en-IN" sz="2400" b="1" u="sng" kern="100" dirty="0">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enable travel agencies, tour operator, technology development partners and suppliers of fight, hotel, car, and holidays packages service to seamlessly integrate our API/XML and related functions into our applications via the internet, thereby reducing development time, effort, maintenance, and operating costs.</a:t>
            </a:r>
          </a:p>
        </p:txBody>
      </p:sp>
    </p:spTree>
    <p:extLst>
      <p:ext uri="{BB962C8B-B14F-4D97-AF65-F5344CB8AC3E}">
        <p14:creationId xmlns:p14="http://schemas.microsoft.com/office/powerpoint/2010/main" val="21860831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4DFAB7-871C-DCA2-4222-175E665DED31}"/>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0555E776-2304-E978-D74E-24A33CADF30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10951" y="164225"/>
            <a:ext cx="1894982" cy="431168"/>
          </a:xfrm>
          <a:prstGeom prst="rect">
            <a:avLst/>
          </a:prstGeom>
        </p:spPr>
      </p:pic>
      <p:sp>
        <p:nvSpPr>
          <p:cNvPr id="3" name="TextBox 2">
            <a:extLst>
              <a:ext uri="{FF2B5EF4-FFF2-40B4-BE49-F238E27FC236}">
                <a16:creationId xmlns:a16="http://schemas.microsoft.com/office/drawing/2014/main" id="{8CFC3BCB-59F6-AB5F-D45C-E89154923311}"/>
              </a:ext>
            </a:extLst>
          </p:cNvPr>
          <p:cNvSpPr txBox="1"/>
          <p:nvPr/>
        </p:nvSpPr>
        <p:spPr>
          <a:xfrm>
            <a:off x="1040524" y="1067753"/>
            <a:ext cx="10110952" cy="5022080"/>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Sabre Global Distribution System is a global computerized booking network which is used as a single point of access for accommodating airplane seats, hotel rooms, car rentals and other travel products for travel agents, tour operator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online booking websites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and major corporations.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Every tour operator thrives to get the GDS connectivity to get best rates for the Flight Booking Engine. GDS Integration system is a high-level process which involves highly skilled resources and is completely different from normal Flights booking services.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specializes in almost all the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GDS integration services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and makes sure that all the norms are met </a:t>
            </a:r>
            <a:r>
              <a:rPr lang="en-IN" sz="2400" kern="100" dirty="0" err="1">
                <a:effectLst/>
                <a:latin typeface="Calibri" panose="020F0502020204030204" pitchFamily="34" charset="0"/>
                <a:ea typeface="Calibri" panose="020F0502020204030204" pitchFamily="34" charset="0"/>
                <a:cs typeface="Times New Roman" panose="02020603050405020304" pitchFamily="18" charset="0"/>
              </a:rPr>
              <a:t>skillfully</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GDS connectivity is provided by a set of wholesalers and they also provide excess of other services apart from Flight.</a:t>
            </a:r>
          </a:p>
        </p:txBody>
      </p:sp>
    </p:spTree>
    <p:extLst>
      <p:ext uri="{BB962C8B-B14F-4D97-AF65-F5344CB8AC3E}">
        <p14:creationId xmlns:p14="http://schemas.microsoft.com/office/powerpoint/2010/main" val="21329154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833D38-89AC-2E3A-1D30-160BA29E8C5D}"/>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9C412623-100F-B940-E180-7376723A32A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10951" y="164225"/>
            <a:ext cx="1894982" cy="431168"/>
          </a:xfrm>
          <a:prstGeom prst="rect">
            <a:avLst/>
          </a:prstGeom>
        </p:spPr>
      </p:pic>
      <p:sp>
        <p:nvSpPr>
          <p:cNvPr id="3" name="TextBox 2">
            <a:extLst>
              <a:ext uri="{FF2B5EF4-FFF2-40B4-BE49-F238E27FC236}">
                <a16:creationId xmlns:a16="http://schemas.microsoft.com/office/drawing/2014/main" id="{10FAC10A-C84D-86CB-C1FC-73FB72E09B72}"/>
              </a:ext>
            </a:extLst>
          </p:cNvPr>
          <p:cNvSpPr txBox="1"/>
          <p:nvPr/>
        </p:nvSpPr>
        <p:spPr>
          <a:xfrm>
            <a:off x="893379" y="701585"/>
            <a:ext cx="10405241" cy="5725029"/>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What is Sabre Reservation System?</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Sabre Travel network offers a great solution for the travel industry.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Sabre Reservation system</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provides businesses such as travel agencies, airline, hospitality and car rental.</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travel agencies, tour operator can use it explore, rate and booking Sabre. We provide a wide variety of Sabre solution to assist airline to serve their customers effectively and market themselves.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Sabre travel is a helpful and price-efficient distribution channel that encourage Sabre airlines to expand their business reach to holiday and business travelers.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Sabre Airline APIs shows the availability of seats and flight schedules, low-cost flights, fare changes, and online bookings.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Sabre Airline API</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offers all need from buying to the booking of flights.</a:t>
            </a:r>
          </a:p>
        </p:txBody>
      </p:sp>
    </p:spTree>
    <p:extLst>
      <p:ext uri="{BB962C8B-B14F-4D97-AF65-F5344CB8AC3E}">
        <p14:creationId xmlns:p14="http://schemas.microsoft.com/office/powerpoint/2010/main" val="18986953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B902DF-6B7C-0675-9F4C-70F1885D1EE0}"/>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4DD4017D-CE7B-4A8A-4B89-746FAED08BF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10951" y="164225"/>
            <a:ext cx="1894982" cy="431168"/>
          </a:xfrm>
          <a:prstGeom prst="rect">
            <a:avLst/>
          </a:prstGeom>
        </p:spPr>
      </p:pic>
      <p:sp>
        <p:nvSpPr>
          <p:cNvPr id="3" name="TextBox 2">
            <a:extLst>
              <a:ext uri="{FF2B5EF4-FFF2-40B4-BE49-F238E27FC236}">
                <a16:creationId xmlns:a16="http://schemas.microsoft.com/office/drawing/2014/main" id="{C8071D10-CD56-3F3C-E703-F8F384A395F1}"/>
              </a:ext>
            </a:extLst>
          </p:cNvPr>
          <p:cNvSpPr txBox="1"/>
          <p:nvPr/>
        </p:nvSpPr>
        <p:spPr>
          <a:xfrm>
            <a:off x="1124607" y="1064250"/>
            <a:ext cx="10110952" cy="4729500"/>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In an era of refreshing profit, airlines must leverage each tool available to manage daily operations while also jumping on the simplest opportunities for growth.</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Technology plays a crucial role in running an airline, both from an operational perspective and a predictive analysis read. Data, disruptions and rising traveler trends are three areas of interest for our airline's coverage.</a:t>
            </a:r>
          </a:p>
          <a:p>
            <a:pPr marL="285750" indent="-285750" algn="just">
              <a:lnSpc>
                <a:spcPct val="107000"/>
              </a:lnSpc>
              <a:spcAft>
                <a:spcPts val="800"/>
              </a:spcAft>
              <a:buFont typeface="Arial" panose="020B0604020202020204" pitchFamily="34" charset="0"/>
              <a:buChar char="•"/>
            </a:pP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Sabre GDS system</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develops power travel applications by providing complete end-to-end services to the developers.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is a leading travel reservation system development company. We integrate GDS systems including Sabre GDS for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global travel management companies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a:t>
            </a:r>
          </a:p>
        </p:txBody>
      </p:sp>
    </p:spTree>
    <p:extLst>
      <p:ext uri="{BB962C8B-B14F-4D97-AF65-F5344CB8AC3E}">
        <p14:creationId xmlns:p14="http://schemas.microsoft.com/office/powerpoint/2010/main" val="11001492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DF55AB-7796-194F-7418-98D23BB20BEC}"/>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0993416D-038C-4504-9BE3-24D4970F0CF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10951" y="164225"/>
            <a:ext cx="1894982" cy="431168"/>
          </a:xfrm>
          <a:prstGeom prst="rect">
            <a:avLst/>
          </a:prstGeom>
        </p:spPr>
      </p:pic>
      <p:sp>
        <p:nvSpPr>
          <p:cNvPr id="3" name="TextBox 2">
            <a:extLst>
              <a:ext uri="{FF2B5EF4-FFF2-40B4-BE49-F238E27FC236}">
                <a16:creationId xmlns:a16="http://schemas.microsoft.com/office/drawing/2014/main" id="{8A865BFD-DC7E-A582-9D92-DDA6BFE9F2AA}"/>
              </a:ext>
            </a:extLst>
          </p:cNvPr>
          <p:cNvSpPr txBox="1"/>
          <p:nvPr/>
        </p:nvSpPr>
        <p:spPr>
          <a:xfrm>
            <a:off x="1030013" y="1261836"/>
            <a:ext cx="10289628" cy="4334328"/>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travel booking system services includes flight reservation system,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hotel booking system</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car reservation system, cruise and insurance module. We have highly skilled professional’s expert in travel technology.</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team is qualified to deliver top class booking systems and well trained in web services integration, user/sub-user modules and XML live certification process.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Sabre reservation system stands with lead position in airline reservation software and connected to almost all the leading airlines companies.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It also provides solutions to travel agencies by offering the desktop solutions (search &amp; book) and web services XML to connect to core database.</a:t>
            </a:r>
          </a:p>
        </p:txBody>
      </p:sp>
    </p:spTree>
    <p:extLst>
      <p:ext uri="{BB962C8B-B14F-4D97-AF65-F5344CB8AC3E}">
        <p14:creationId xmlns:p14="http://schemas.microsoft.com/office/powerpoint/2010/main" val="228367056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41ACC7-B687-F82A-F04D-65519C097303}"/>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E1BDDE9D-722A-EA89-4D81-8E51F895F84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10951" y="164225"/>
            <a:ext cx="1894982" cy="431168"/>
          </a:xfrm>
          <a:prstGeom prst="rect">
            <a:avLst/>
          </a:prstGeom>
        </p:spPr>
      </p:pic>
      <p:sp>
        <p:nvSpPr>
          <p:cNvPr id="3" name="TextBox 2">
            <a:extLst>
              <a:ext uri="{FF2B5EF4-FFF2-40B4-BE49-F238E27FC236}">
                <a16:creationId xmlns:a16="http://schemas.microsoft.com/office/drawing/2014/main" id="{D373F553-8BA1-D077-C034-72A917F1728D}"/>
              </a:ext>
            </a:extLst>
          </p:cNvPr>
          <p:cNvSpPr txBox="1"/>
          <p:nvPr/>
        </p:nvSpPr>
        <p:spPr>
          <a:xfrm>
            <a:off x="1166648" y="1397940"/>
            <a:ext cx="10174014" cy="4334328"/>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Sabre travel reservation system</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offers flights, hotels, cars, cruise, holiday packages among others.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Sabre GDS system connects between the travel services buyers and sellers. Sabre GDS is supported (travel inventory) by more than 400 flight carriers, 125000 hotel and cruise providers.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Sabre system is connected to more than 400,000 travel agents worldwide, who are serving to end clients. Sabre GDS system processes more than a million travel booking transactions per minute during the high season.</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Sabre GDS also provides great support to travel agent through the online chat, call and email support.</a:t>
            </a:r>
          </a:p>
        </p:txBody>
      </p:sp>
    </p:spTree>
    <p:extLst>
      <p:ext uri="{BB962C8B-B14F-4D97-AF65-F5344CB8AC3E}">
        <p14:creationId xmlns:p14="http://schemas.microsoft.com/office/powerpoint/2010/main" val="202988172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C43753-C11D-7083-B1EF-D02276AE25AF}"/>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D6A2DA9D-1864-88D2-F9C2-9B06F54A054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10951" y="164225"/>
            <a:ext cx="1894982" cy="431168"/>
          </a:xfrm>
          <a:prstGeom prst="rect">
            <a:avLst/>
          </a:prstGeom>
        </p:spPr>
      </p:pic>
      <p:sp>
        <p:nvSpPr>
          <p:cNvPr id="3" name="TextBox 2">
            <a:extLst>
              <a:ext uri="{FF2B5EF4-FFF2-40B4-BE49-F238E27FC236}">
                <a16:creationId xmlns:a16="http://schemas.microsoft.com/office/drawing/2014/main" id="{466BF721-AC73-289A-625C-EF035EC23F30}"/>
              </a:ext>
            </a:extLst>
          </p:cNvPr>
          <p:cNvSpPr txBox="1"/>
          <p:nvPr/>
        </p:nvSpPr>
        <p:spPr>
          <a:xfrm>
            <a:off x="1250731" y="1824794"/>
            <a:ext cx="7872248" cy="2856231"/>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With Sabre GDS we offer following:</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br>
              <a:rPr lang="en-IN" sz="2400" kern="100" dirty="0">
                <a:effectLst/>
                <a:latin typeface="Calibri" panose="020F0502020204030204" pitchFamily="34" charset="0"/>
                <a:ea typeface="Calibri" panose="020F0502020204030204" pitchFamily="34" charset="0"/>
                <a:cs typeface="Times New Roman" panose="02020603050405020304" pitchFamily="18" charset="0"/>
              </a:rPr>
            </a:b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Flight Reservation System</a:t>
            </a: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Hotel Booking System</a:t>
            </a: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Car Reservation System</a:t>
            </a: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Cruise Reservation System</a:t>
            </a:r>
            <a:endParaRPr lang="en-IN" sz="2400" b="1"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88432709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D523C0-3B64-8F11-4456-EA55632EC85C}"/>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0E8A3837-7993-679A-63DC-22D02ADD9E9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10951" y="164225"/>
            <a:ext cx="1894982" cy="431168"/>
          </a:xfrm>
          <a:prstGeom prst="rect">
            <a:avLst/>
          </a:prstGeom>
        </p:spPr>
      </p:pic>
      <p:sp>
        <p:nvSpPr>
          <p:cNvPr id="3" name="TextBox 2">
            <a:extLst>
              <a:ext uri="{FF2B5EF4-FFF2-40B4-BE49-F238E27FC236}">
                <a16:creationId xmlns:a16="http://schemas.microsoft.com/office/drawing/2014/main" id="{65F083D7-CE51-13DB-3050-495F55BE2230}"/>
              </a:ext>
            </a:extLst>
          </p:cNvPr>
          <p:cNvSpPr txBox="1"/>
          <p:nvPr/>
        </p:nvSpPr>
        <p:spPr>
          <a:xfrm>
            <a:off x="1156137" y="1064250"/>
            <a:ext cx="9480331" cy="4832092"/>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Flight Booking Software:</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endParaRPr lang="en-IN" sz="2400" kern="100" dirty="0">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 agencies and individual agents are going for top travel technology tools to engage and serve global customers. They, no longer follow the old traditional process for booking travel deals offline.</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With the advanced improvement of top travel technology and mobility solutions, agencies and clients are using online flight booking software, where in end customers and sub agencies can search and books flight deals online.</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That's why, most of the travel start-ups, Non-IATA and IATA agencies are going for the</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Online Travel Agencies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model</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p:txBody>
      </p:sp>
    </p:spTree>
    <p:extLst>
      <p:ext uri="{BB962C8B-B14F-4D97-AF65-F5344CB8AC3E}">
        <p14:creationId xmlns:p14="http://schemas.microsoft.com/office/powerpoint/2010/main" val="79871592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604844-3A68-C6B4-4E93-407C589E84EE}"/>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C9DA0285-4EE8-0DB9-F124-5396CFB8B27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10951" y="164225"/>
            <a:ext cx="1894982" cy="431168"/>
          </a:xfrm>
          <a:prstGeom prst="rect">
            <a:avLst/>
          </a:prstGeom>
        </p:spPr>
      </p:pic>
      <p:sp>
        <p:nvSpPr>
          <p:cNvPr id="3" name="TextBox 2">
            <a:extLst>
              <a:ext uri="{FF2B5EF4-FFF2-40B4-BE49-F238E27FC236}">
                <a16:creationId xmlns:a16="http://schemas.microsoft.com/office/drawing/2014/main" id="{FE135CF3-1773-276B-4C27-29185490024E}"/>
              </a:ext>
            </a:extLst>
          </p:cNvPr>
          <p:cNvSpPr txBox="1"/>
          <p:nvPr/>
        </p:nvSpPr>
        <p:spPr>
          <a:xfrm>
            <a:off x="1219200" y="1670990"/>
            <a:ext cx="9270124" cy="3836563"/>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Sabre GDS API is one of the leading, most reputed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Flight Booking Engine</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API providers that allow travel business by providing travel technology solutions to tour operators, travel agents and online Travel agencies all over the globe.</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In recent years, the flight booking segment of the travel sector has become more and more competitive.</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With the largest tour operators and websites offering customers a wide range of choices all in one place, it's arduous for the smaller travel agents to compete. </a:t>
            </a:r>
          </a:p>
        </p:txBody>
      </p:sp>
    </p:spTree>
    <p:extLst>
      <p:ext uri="{BB962C8B-B14F-4D97-AF65-F5344CB8AC3E}">
        <p14:creationId xmlns:p14="http://schemas.microsoft.com/office/powerpoint/2010/main" val="361961281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87DF24-F789-86FE-A619-D47AAF11AEE9}"/>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086F015C-D75A-7D35-400D-CE1EF5E7BCB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10951" y="164225"/>
            <a:ext cx="1894982" cy="431168"/>
          </a:xfrm>
          <a:prstGeom prst="rect">
            <a:avLst/>
          </a:prstGeom>
        </p:spPr>
      </p:pic>
      <p:sp>
        <p:nvSpPr>
          <p:cNvPr id="3" name="TextBox 2">
            <a:extLst>
              <a:ext uri="{FF2B5EF4-FFF2-40B4-BE49-F238E27FC236}">
                <a16:creationId xmlns:a16="http://schemas.microsoft.com/office/drawing/2014/main" id="{E56C8CFF-A12C-D813-0DB5-223B84DD304C}"/>
              </a:ext>
            </a:extLst>
          </p:cNvPr>
          <p:cNvSpPr txBox="1"/>
          <p:nvPr/>
        </p:nvSpPr>
        <p:spPr>
          <a:xfrm>
            <a:off x="1192924" y="1459422"/>
            <a:ext cx="9806152" cy="3939155"/>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As ever, at Sabre GDS API, we've developed a solution which allows small- and medium-sized travel agents in India to overcome this challenge.</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This solution will enable us to sell a vast inventory of flights from a large pool of airlines direct to customers.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While GDS can provide flight details, specialized flight booking APIs can provide more granular control over flight reservation details, allowing travel agencies to customize reservations and obtain cheap rates. </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Their API provides developers to access this data to hunt and compare airline flight prices.</a:t>
            </a:r>
          </a:p>
        </p:txBody>
      </p:sp>
    </p:spTree>
    <p:extLst>
      <p:ext uri="{BB962C8B-B14F-4D97-AF65-F5344CB8AC3E}">
        <p14:creationId xmlns:p14="http://schemas.microsoft.com/office/powerpoint/2010/main" val="271575404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FC778F-F02A-FEA5-D9D3-BE5736529660}"/>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35D87265-B13C-25A3-08E4-B8CB1D28E6A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10951" y="164225"/>
            <a:ext cx="1894982" cy="431168"/>
          </a:xfrm>
          <a:prstGeom prst="rect">
            <a:avLst/>
          </a:prstGeom>
        </p:spPr>
      </p:pic>
      <p:sp>
        <p:nvSpPr>
          <p:cNvPr id="3" name="TextBox 2">
            <a:extLst>
              <a:ext uri="{FF2B5EF4-FFF2-40B4-BE49-F238E27FC236}">
                <a16:creationId xmlns:a16="http://schemas.microsoft.com/office/drawing/2014/main" id="{A3C3B0F1-BFFB-7FD3-EB4C-ABA88672A57F}"/>
              </a:ext>
            </a:extLst>
          </p:cNvPr>
          <p:cNvSpPr txBox="1"/>
          <p:nvPr/>
        </p:nvSpPr>
        <p:spPr>
          <a:xfrm>
            <a:off x="1166649" y="1254238"/>
            <a:ext cx="10016358" cy="4349524"/>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Features of Fight Booking Software:</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br>
              <a:rPr lang="en-IN" sz="2400" kern="100" dirty="0">
                <a:effectLst/>
                <a:latin typeface="Calibri" panose="020F0502020204030204" pitchFamily="34" charset="0"/>
                <a:ea typeface="Calibri" panose="020F0502020204030204" pitchFamily="34" charset="0"/>
                <a:cs typeface="Times New Roman" panose="02020603050405020304" pitchFamily="18" charset="0"/>
              </a:rPr>
            </a:b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Connection to multiple airline reservations system (GDS’s)</a:t>
            </a: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Fast and intuitive point-and-click interface</a:t>
            </a: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Connection to your Business to Business and Business to Customer portal</a:t>
            </a: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Flight ticket search </a:t>
            </a: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Multiple filtering options</a:t>
            </a: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Sorting by price, flight duration</a:t>
            </a: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Summing flight tickets to new or existing packages and customers</a:t>
            </a:r>
          </a:p>
        </p:txBody>
      </p:sp>
    </p:spTree>
    <p:extLst>
      <p:ext uri="{BB962C8B-B14F-4D97-AF65-F5344CB8AC3E}">
        <p14:creationId xmlns:p14="http://schemas.microsoft.com/office/powerpoint/2010/main" val="407561268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363EA4-2A5C-DBAB-53F1-84D314D65E3A}"/>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2C597465-2897-78F6-2B5C-4AA90990749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10951" y="164225"/>
            <a:ext cx="1894982" cy="431168"/>
          </a:xfrm>
          <a:prstGeom prst="rect">
            <a:avLst/>
          </a:prstGeom>
        </p:spPr>
      </p:pic>
      <p:sp>
        <p:nvSpPr>
          <p:cNvPr id="3" name="TextBox 2">
            <a:extLst>
              <a:ext uri="{FF2B5EF4-FFF2-40B4-BE49-F238E27FC236}">
                <a16:creationId xmlns:a16="http://schemas.microsoft.com/office/drawing/2014/main" id="{8F4A138C-A3CE-2E0A-7B19-C762FEE9882D}"/>
              </a:ext>
            </a:extLst>
          </p:cNvPr>
          <p:cNvSpPr txBox="1"/>
          <p:nvPr/>
        </p:nvSpPr>
        <p:spPr>
          <a:xfrm>
            <a:off x="756744" y="420195"/>
            <a:ext cx="10878208" cy="6120202"/>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Hotel Booking System:</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endParaRPr lang="en-IN" sz="2400" kern="100" dirty="0">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fastest develop in the industry of travel gave birth to the sophisticated Hotel Booking Software.</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With the experience and plan to move into travel market serving loads of clients Travelopro, Sabre GDS API started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Online Bus booking software</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suitable for the travel agents, travel aggregators, tour operators, Business to Business, Business to Customer travel agencies, travel management companies all over the world.</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fastest growth in the industry of travel gave birth to the sophisticated Hotel Booking Software.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In the back-end of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bus booking system</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integrated bus booking API, which provide bus ticket booking services, our bus ticket booking API developed with XML method that provide quick response for every transaction and give higher commission on each bus booking.</a:t>
            </a:r>
          </a:p>
        </p:txBody>
      </p:sp>
    </p:spTree>
    <p:extLst>
      <p:ext uri="{BB962C8B-B14F-4D97-AF65-F5344CB8AC3E}">
        <p14:creationId xmlns:p14="http://schemas.microsoft.com/office/powerpoint/2010/main" val="303416304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CB735B-1EBD-3597-C7C4-B446D60E22BC}"/>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7DA4F8BF-0C77-A603-E9D8-E37A35A258E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10951" y="164225"/>
            <a:ext cx="1894982" cy="431168"/>
          </a:xfrm>
          <a:prstGeom prst="rect">
            <a:avLst/>
          </a:prstGeom>
        </p:spPr>
      </p:pic>
      <p:sp>
        <p:nvSpPr>
          <p:cNvPr id="3" name="TextBox 2">
            <a:extLst>
              <a:ext uri="{FF2B5EF4-FFF2-40B4-BE49-F238E27FC236}">
                <a16:creationId xmlns:a16="http://schemas.microsoft.com/office/drawing/2014/main" id="{530DCBC9-3495-5D73-20A3-6558F0B9D7DE}"/>
              </a:ext>
            </a:extLst>
          </p:cNvPr>
          <p:cNvSpPr txBox="1"/>
          <p:nvPr/>
        </p:nvSpPr>
        <p:spPr>
          <a:xfrm>
            <a:off x="1093075" y="984109"/>
            <a:ext cx="9848193" cy="5227265"/>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can also get our bus booking API for travel business and integrate with travel portal easily.</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B2C bus booking system is complete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online bus booking application</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allow visitors to book bus ticket for various destination by making online payment through payment gateway. </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Business to Business bus booking software is the system that allows partners or travel agents to book bus ticket for various destinations for their walk-in customers on own travel agency from the system.</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Sabre GDS Hotel Booking System API</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has been designed to cover all real-time requirements of small, large and enterprise level travel agents.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Once it is integrated in website, it will allow our clients and our travel business to access large number of hotels instantly on our website itself.</a:t>
            </a:r>
          </a:p>
        </p:txBody>
      </p:sp>
    </p:spTree>
    <p:extLst>
      <p:ext uri="{BB962C8B-B14F-4D97-AF65-F5344CB8AC3E}">
        <p14:creationId xmlns:p14="http://schemas.microsoft.com/office/powerpoint/2010/main" val="354346617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7AD056-5A0E-AA5E-5DBB-483D404AB323}"/>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A6DE41BB-BBF9-4796-4C99-45479B7D647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10951" y="164225"/>
            <a:ext cx="1894982" cy="431168"/>
          </a:xfrm>
          <a:prstGeom prst="rect">
            <a:avLst/>
          </a:prstGeom>
        </p:spPr>
      </p:pic>
      <p:sp>
        <p:nvSpPr>
          <p:cNvPr id="3" name="TextBox 2">
            <a:extLst>
              <a:ext uri="{FF2B5EF4-FFF2-40B4-BE49-F238E27FC236}">
                <a16:creationId xmlns:a16="http://schemas.microsoft.com/office/drawing/2014/main" id="{6840576F-03AB-D0DB-19AA-B57051E46A91}"/>
              </a:ext>
            </a:extLst>
          </p:cNvPr>
          <p:cNvSpPr txBox="1"/>
          <p:nvPr/>
        </p:nvSpPr>
        <p:spPr>
          <a:xfrm>
            <a:off x="935419" y="764428"/>
            <a:ext cx="10489325" cy="5725029"/>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Car Reservation System:</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endParaRPr lang="en-IN" sz="2400" kern="100" dirty="0">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Sabre GDS API is a leading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Car Reservation software company</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and provides custom car rental booking software to global clients.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car rental reservations system is a complete package with car rental website, booking engine, end user and mobile apps and fleet management module.</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Car rental software is the best software technology to handle a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car rental business</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We can easily accept online reservations as well as payment through car rental management software.</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software offers lots of useful features where we can find car rental tracking, driver management, location mapping, billing &amp; invoicing, fines management, inventory management, and many more features for your car rental business. </a:t>
            </a:r>
          </a:p>
        </p:txBody>
      </p:sp>
    </p:spTree>
    <p:extLst>
      <p:ext uri="{BB962C8B-B14F-4D97-AF65-F5344CB8AC3E}">
        <p14:creationId xmlns:p14="http://schemas.microsoft.com/office/powerpoint/2010/main" val="228255480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B9CDE8-9F20-6522-24CC-C587307A964D}"/>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EC7DD743-D63A-6D7D-F8F6-31E32B24620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10951" y="164225"/>
            <a:ext cx="1894982" cy="431168"/>
          </a:xfrm>
          <a:prstGeom prst="rect">
            <a:avLst/>
          </a:prstGeom>
        </p:spPr>
      </p:pic>
      <p:sp>
        <p:nvSpPr>
          <p:cNvPr id="3" name="TextBox 2">
            <a:extLst>
              <a:ext uri="{FF2B5EF4-FFF2-40B4-BE49-F238E27FC236}">
                <a16:creationId xmlns:a16="http://schemas.microsoft.com/office/drawing/2014/main" id="{7452625E-2051-C804-7A12-408F6468C444}"/>
              </a:ext>
            </a:extLst>
          </p:cNvPr>
          <p:cNvSpPr txBox="1"/>
          <p:nvPr/>
        </p:nvSpPr>
        <p:spPr>
          <a:xfrm>
            <a:off x="1156138" y="1261836"/>
            <a:ext cx="9501352" cy="4334328"/>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Sabre GDS API car reservation system is a fast-growing free online car rental booking software with easy-to-</a:t>
            </a:r>
            <a:r>
              <a:rPr lang="en-IN" sz="2400" kern="100" dirty="0" err="1">
                <a:effectLst/>
                <a:latin typeface="Calibri" panose="020F0502020204030204" pitchFamily="34" charset="0"/>
                <a:ea typeface="Calibri" panose="020F0502020204030204" pitchFamily="34" charset="0"/>
                <a:cs typeface="Times New Roman" panose="02020603050405020304" pitchFamily="18" charset="0"/>
              </a:rPr>
              <a:t>maneuver</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features and functionalities that make it an ideal booking software for car rental companies.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This car booking software is free and can be easily manageable.</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software products are used by hundreds of car rental companies all around the world demanding advanced features and tailor-made functionalities, to help the daily operations run smoothly. </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provide web-based software that enhances efficiency and profitability for all types of car rental businesses.</a:t>
            </a:r>
          </a:p>
        </p:txBody>
      </p:sp>
    </p:spTree>
    <p:extLst>
      <p:ext uri="{BB962C8B-B14F-4D97-AF65-F5344CB8AC3E}">
        <p14:creationId xmlns:p14="http://schemas.microsoft.com/office/powerpoint/2010/main" val="11574724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8EB708-8DDE-0C8C-CA74-A0F970B61837}"/>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FFDE0850-2709-044E-29B8-96410018332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10951" y="164225"/>
            <a:ext cx="1894982" cy="431168"/>
          </a:xfrm>
          <a:prstGeom prst="rect">
            <a:avLst/>
          </a:prstGeom>
        </p:spPr>
      </p:pic>
      <p:sp>
        <p:nvSpPr>
          <p:cNvPr id="3" name="TextBox 2">
            <a:extLst>
              <a:ext uri="{FF2B5EF4-FFF2-40B4-BE49-F238E27FC236}">
                <a16:creationId xmlns:a16="http://schemas.microsoft.com/office/drawing/2014/main" id="{402050DE-532A-13F4-ECDC-C00A0AEED811}"/>
              </a:ext>
            </a:extLst>
          </p:cNvPr>
          <p:cNvSpPr txBox="1"/>
          <p:nvPr/>
        </p:nvSpPr>
        <p:spPr>
          <a:xfrm>
            <a:off x="1198179" y="1567143"/>
            <a:ext cx="9312166" cy="3543984"/>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car rental booking system accepts online reservations and makes managing car rental easier from a single control panel.</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This module features a highly customization booking software that could combine the solutions provided by other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car rental suppliers</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Using our car rental booking system will be able to handle all the bookings from a single, multi-segment order management panel.</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Checking vehicle availability, making online reservations, and generating quotations are possible with just few clicks.</a:t>
            </a:r>
          </a:p>
        </p:txBody>
      </p:sp>
    </p:spTree>
    <p:extLst>
      <p:ext uri="{BB962C8B-B14F-4D97-AF65-F5344CB8AC3E}">
        <p14:creationId xmlns:p14="http://schemas.microsoft.com/office/powerpoint/2010/main" val="395048960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7FB0D6-4537-EAE2-EE58-19C36FB20963}"/>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47DAE840-3FE6-B2FB-40A5-BC0559D7C32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10951" y="164225"/>
            <a:ext cx="1894982" cy="431168"/>
          </a:xfrm>
          <a:prstGeom prst="rect">
            <a:avLst/>
          </a:prstGeom>
        </p:spPr>
      </p:pic>
      <p:sp>
        <p:nvSpPr>
          <p:cNvPr id="3" name="TextBox 2">
            <a:extLst>
              <a:ext uri="{FF2B5EF4-FFF2-40B4-BE49-F238E27FC236}">
                <a16:creationId xmlns:a16="http://schemas.microsoft.com/office/drawing/2014/main" id="{A88885F8-38A2-247E-284F-706F7A946943}"/>
              </a:ext>
            </a:extLst>
          </p:cNvPr>
          <p:cNvSpPr txBox="1"/>
          <p:nvPr/>
        </p:nvSpPr>
        <p:spPr>
          <a:xfrm>
            <a:off x="914400" y="817478"/>
            <a:ext cx="10594427" cy="4436920"/>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Cruise Reservation System:</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endParaRPr lang="en-IN" sz="2400" kern="100" dirty="0">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Sabre GDS API is a well-known brand to offering best in class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Cruise Reservation System</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for travel agents by which they can book cruses online in an easy manner.</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Sabre GDS API provides an interface that link cruise providers and online travel agencies where online travel agents can perspective their real-time </a:t>
            </a:r>
            <a:r>
              <a:rPr lang="en-IN" sz="2400" kern="100" dirty="0" err="1">
                <a:effectLst/>
                <a:latin typeface="Calibri" panose="020F0502020204030204" pitchFamily="34" charset="0"/>
                <a:ea typeface="Calibri" panose="020F0502020204030204" pitchFamily="34" charset="0"/>
                <a:cs typeface="Times New Roman" panose="02020603050405020304" pitchFamily="18" charset="0"/>
              </a:rPr>
              <a:t>catalog</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and availability through cruise reservation software.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Sabre GDS API is a well-known brand to offering best in class cruise API for travel agents by which they can book cruises online in easy manner.</a:t>
            </a:r>
          </a:p>
        </p:txBody>
      </p:sp>
    </p:spTree>
    <p:extLst>
      <p:ext uri="{BB962C8B-B14F-4D97-AF65-F5344CB8AC3E}">
        <p14:creationId xmlns:p14="http://schemas.microsoft.com/office/powerpoint/2010/main" val="247677960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C5AAF8-05B7-AF68-28A4-406225A41AF9}"/>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A1450405-B851-D8E3-F32C-A85F3EAF809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10951" y="164225"/>
            <a:ext cx="1894982" cy="431168"/>
          </a:xfrm>
          <a:prstGeom prst="rect">
            <a:avLst/>
          </a:prstGeom>
        </p:spPr>
      </p:pic>
      <p:sp>
        <p:nvSpPr>
          <p:cNvPr id="3" name="TextBox 2">
            <a:extLst>
              <a:ext uri="{FF2B5EF4-FFF2-40B4-BE49-F238E27FC236}">
                <a16:creationId xmlns:a16="http://schemas.microsoft.com/office/drawing/2014/main" id="{AF638BF1-77D7-B19F-E13E-7A4215346D88}"/>
              </a:ext>
            </a:extLst>
          </p:cNvPr>
          <p:cNvSpPr txBox="1"/>
          <p:nvPr/>
        </p:nvSpPr>
        <p:spPr>
          <a:xfrm>
            <a:off x="1219199" y="1459422"/>
            <a:ext cx="9427779" cy="3939155"/>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API provides an interface which join cruise provider and online travel agencies where online travel agents can view their real time inventory and availability through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cruise booking software</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cruise API is accessible in the latest and new modern technology and gives us access to multiple UPS services.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cruise API is best for networking shipping activities at distinct retail locations, dealers, or branch offices.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It is also a good solution for mail rooms in large corporations or campus environments.</a:t>
            </a:r>
          </a:p>
        </p:txBody>
      </p:sp>
    </p:spTree>
    <p:extLst>
      <p:ext uri="{BB962C8B-B14F-4D97-AF65-F5344CB8AC3E}">
        <p14:creationId xmlns:p14="http://schemas.microsoft.com/office/powerpoint/2010/main" val="328737310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F38A69-4AC0-CC06-C84E-DD2FFC29C2A8}"/>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7B503748-DFDF-8FA4-366B-738CDE1291B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10951" y="164225"/>
            <a:ext cx="1894982" cy="431168"/>
          </a:xfrm>
          <a:prstGeom prst="rect">
            <a:avLst/>
          </a:prstGeom>
        </p:spPr>
      </p:pic>
      <p:sp>
        <p:nvSpPr>
          <p:cNvPr id="3" name="TextBox 2">
            <a:extLst>
              <a:ext uri="{FF2B5EF4-FFF2-40B4-BE49-F238E27FC236}">
                <a16:creationId xmlns:a16="http://schemas.microsoft.com/office/drawing/2014/main" id="{6B746F18-E316-782E-4DC5-523F1127E2C0}"/>
              </a:ext>
            </a:extLst>
          </p:cNvPr>
          <p:cNvSpPr txBox="1"/>
          <p:nvPr/>
        </p:nvSpPr>
        <p:spPr>
          <a:xfrm>
            <a:off x="1124606" y="1454260"/>
            <a:ext cx="9490842" cy="3353995"/>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Key Benefits: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Offers single point of access to the Sabre system</a:t>
            </a: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Uses XML, SOAP, and travel industry standards</a:t>
            </a: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Frees from constraints of existing systems and technology</a:t>
            </a: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Allows we to integrate any Web service-enabled functionality in our own customized applications    </a:t>
            </a:r>
          </a:p>
        </p:txBody>
      </p:sp>
    </p:spTree>
    <p:extLst>
      <p:ext uri="{BB962C8B-B14F-4D97-AF65-F5344CB8AC3E}">
        <p14:creationId xmlns:p14="http://schemas.microsoft.com/office/powerpoint/2010/main" val="353087198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B591BF-5AA3-1507-3924-A15B3863530C}"/>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C3F82169-D73B-F770-CCFA-1A81441BF50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10951" y="164225"/>
            <a:ext cx="1894982" cy="431168"/>
          </a:xfrm>
          <a:prstGeom prst="rect">
            <a:avLst/>
          </a:prstGeom>
        </p:spPr>
      </p:pic>
      <p:sp>
        <p:nvSpPr>
          <p:cNvPr id="3" name="TextBox 2">
            <a:extLst>
              <a:ext uri="{FF2B5EF4-FFF2-40B4-BE49-F238E27FC236}">
                <a16:creationId xmlns:a16="http://schemas.microsoft.com/office/drawing/2014/main" id="{0912289C-D4DF-64F5-4188-E120A12351B2}"/>
              </a:ext>
            </a:extLst>
          </p:cNvPr>
          <p:cNvSpPr txBox="1"/>
          <p:nvPr/>
        </p:nvSpPr>
        <p:spPr>
          <a:xfrm>
            <a:off x="1546580" y="1480767"/>
            <a:ext cx="9511862" cy="4231736"/>
          </a:xfrm>
          <a:prstGeom prst="rect">
            <a:avLst/>
          </a:prstGeom>
          <a:noFill/>
        </p:spPr>
        <p:txBody>
          <a:bodyPr wrap="square">
            <a:spAutoFit/>
          </a:bodyPr>
          <a:lstStyle/>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Sabre GDS System is extensively used to widen the market reach. A single global travel distribution system is connected through Business to Business, Business to Customer, and Business to Business, Business to customer websites.</a:t>
            </a: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Online Travel Agencies have greatly improved the travel shopping experience &amp; convenience for consumers and have increased pricing transparency.</a:t>
            </a: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Global Distribution Service is highly effective in alluring international travelers. This is the reason why using Global Distribution Service among the travel agents is growing exponentially every year.</a:t>
            </a:r>
          </a:p>
        </p:txBody>
      </p:sp>
    </p:spTree>
    <p:extLst>
      <p:ext uri="{BB962C8B-B14F-4D97-AF65-F5344CB8AC3E}">
        <p14:creationId xmlns:p14="http://schemas.microsoft.com/office/powerpoint/2010/main" val="355067392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B39297-971A-A4AE-4281-0C266CDD2B88}"/>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006BDFB2-8441-F5E1-EF42-9178D989A55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10951" y="164225"/>
            <a:ext cx="1894982" cy="431168"/>
          </a:xfrm>
          <a:prstGeom prst="rect">
            <a:avLst/>
          </a:prstGeom>
        </p:spPr>
      </p:pic>
      <p:sp>
        <p:nvSpPr>
          <p:cNvPr id="2" name="Title 1">
            <a:extLst>
              <a:ext uri="{FF2B5EF4-FFF2-40B4-BE49-F238E27FC236}">
                <a16:creationId xmlns:a16="http://schemas.microsoft.com/office/drawing/2014/main" id="{CF87B238-AD63-9116-DE5F-BEA019448B65}"/>
              </a:ext>
            </a:extLst>
          </p:cNvPr>
          <p:cNvSpPr txBox="1">
            <a:spLocks/>
          </p:cNvSpPr>
          <p:nvPr/>
        </p:nvSpPr>
        <p:spPr>
          <a:xfrm>
            <a:off x="973337" y="890064"/>
            <a:ext cx="10245326" cy="4804602"/>
          </a:xfrm>
          <a:prstGeom prst="rect">
            <a:avLst/>
          </a:prstGeom>
        </p:spPr>
        <p:txBody>
          <a:bodyPr vert="horz" lIns="91440" tIns="45720" rIns="91440" bIns="45720" rtlCol="0" anchor="t">
            <a:noAutofit/>
          </a:bodyPr>
          <a:lstStyle>
            <a:lvl1pPr marL="0" indent="0" algn="l" defTabSz="457200" rtl="0" eaLnBrk="1" latinLnBrk="0" hangingPunct="1">
              <a:spcBef>
                <a:spcPts val="1000"/>
              </a:spcBef>
              <a:spcAft>
                <a:spcPts val="0"/>
              </a:spcAft>
              <a:buClr>
                <a:schemeClr val="accent1"/>
              </a:buClr>
              <a:buSzPct val="80000"/>
              <a:buFont typeface="Wingdings 3" charset="2"/>
              <a:buNone/>
              <a:defRPr sz="1800" b="0" i="0" kern="1200" cap="all">
                <a:solidFill>
                  <a:schemeClr val="tx2">
                    <a:lumMod val="40000"/>
                    <a:lumOff val="60000"/>
                  </a:schemeClr>
                </a:solidFill>
                <a:latin typeface="+mn-lt"/>
                <a:ea typeface="+mn-ea"/>
                <a:cs typeface="+mn-cs"/>
              </a:defRPr>
            </a:lvl1pPr>
            <a:lvl2pPr marL="457200" indent="0" algn="ctr" defTabSz="457200" rtl="0" eaLnBrk="1" latinLnBrk="0" hangingPunct="1">
              <a:spcBef>
                <a:spcPts val="1000"/>
              </a:spcBef>
              <a:spcAft>
                <a:spcPts val="0"/>
              </a:spcAft>
              <a:buClr>
                <a:schemeClr val="accent1"/>
              </a:buClr>
              <a:buSzPct val="80000"/>
              <a:buFont typeface="Wingdings 3" charset="2"/>
              <a:buNone/>
              <a:defRPr sz="1600" b="0" i="0" kern="1200">
                <a:solidFill>
                  <a:schemeClr val="tx1">
                    <a:tint val="75000"/>
                  </a:schemeClr>
                </a:solidFill>
                <a:latin typeface="+mn-lt"/>
                <a:ea typeface="+mn-ea"/>
                <a:cs typeface="+mn-cs"/>
              </a:defRPr>
            </a:lvl2pPr>
            <a:lvl3pPr marL="9144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n-lt"/>
                <a:ea typeface="+mn-ea"/>
                <a:cs typeface="+mn-cs"/>
              </a:defRPr>
            </a:lvl3pPr>
            <a:lvl4pPr marL="1371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4pPr>
            <a:lvl5pPr marL="18288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5pPr>
            <a:lvl6pPr marL="22860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6pPr>
            <a:lvl7pPr marL="27432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7pPr>
            <a:lvl8pPr marL="32004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8pPr>
            <a:lvl9pPr marL="3657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9pPr>
          </a:lstStyle>
          <a:p>
            <a:pPr algn="ctr">
              <a:spcBef>
                <a:spcPts val="0"/>
              </a:spcBef>
            </a:pPr>
            <a:r>
              <a:rPr lang="en-IN" sz="3600" cap="none" dirty="0">
                <a:solidFill>
                  <a:schemeClr val="tx1"/>
                </a:solidFill>
                <a:latin typeface="Calibri" panose="020F0502020204030204" pitchFamily="34" charset="0"/>
                <a:ea typeface="Calibri" panose="020F0502020204030204" pitchFamily="34" charset="0"/>
                <a:cs typeface="Calibri" panose="020F0502020204030204" pitchFamily="34" charset="0"/>
              </a:rPr>
              <a:t>CONTACT US:</a:t>
            </a: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For more details, please visit our website: </a:t>
            </a:r>
          </a:p>
          <a:p>
            <a:pPr algn="ctr">
              <a:spcBef>
                <a:spcPts val="0"/>
              </a:spcBef>
            </a:pPr>
            <a:endParaRPr lang="en-IN" sz="3600"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lnSpc>
                <a:spcPct val="107000"/>
              </a:lnSpc>
              <a:spcAft>
                <a:spcPts val="800"/>
              </a:spcAft>
            </a:pPr>
            <a:r>
              <a:rPr lang="en-IN" sz="2800" b="1" cap="none">
                <a:solidFill>
                  <a:schemeClr val="tx1"/>
                </a:solidFill>
                <a:latin typeface="Calibri" panose="020F0502020204030204" pitchFamily="34" charset="0"/>
                <a:ea typeface="Calibri" panose="020F0502020204030204" pitchFamily="34" charset="0"/>
                <a:cs typeface="Calibri" panose="020F0502020204030204" pitchFamily="34" charset="0"/>
                <a:hlinkClick r:id="rId3"/>
              </a:rPr>
              <a:t>https://www.travelopro.com/sabre-gds-api.php</a:t>
            </a:r>
            <a:endParaRPr lang="en-IN" sz="2800" b="1" cap="none">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lnSpc>
                <a:spcPct val="107000"/>
              </a:lnSpc>
              <a:spcAft>
                <a:spcPts val="800"/>
              </a:spcAft>
            </a:pPr>
            <a:endPar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spcBef>
                <a:spcPts val="0"/>
              </a:spcBef>
            </a:pPr>
            <a:r>
              <a:rPr lang="en-IN" sz="2800" b="1"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Email id :  </a:t>
            </a:r>
            <a:r>
              <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contact@travelopro.com</a:t>
            </a: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Bef>
                <a:spcPts val="0"/>
              </a:spcBef>
            </a:pP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Bef>
                <a:spcPts val="0"/>
              </a:spcBef>
            </a:pP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Phone No : </a:t>
            </a:r>
            <a:r>
              <a:rPr lang="en-GB" sz="2800" b="1" dirty="0">
                <a:solidFill>
                  <a:schemeClr val="tx1"/>
                </a:solidFill>
                <a:latin typeface="Calibri" panose="020F0502020204030204" pitchFamily="34" charset="0"/>
                <a:ea typeface="Calibri" panose="020F0502020204030204" pitchFamily="34" charset="0"/>
                <a:cs typeface="Calibri" panose="020F0502020204030204" pitchFamily="34" charset="0"/>
              </a:rPr>
              <a:t>98455 66441</a:t>
            </a:r>
            <a:br>
              <a:rPr lang="en-IN" sz="2800" cap="none" dirty="0">
                <a:solidFill>
                  <a:schemeClr val="tx1"/>
                </a:solidFill>
                <a:latin typeface="Times New Roman" panose="02020603050405020304" pitchFamily="18" charset="0"/>
                <a:cs typeface="Times New Roman" panose="02020603050405020304" pitchFamily="18" charset="0"/>
              </a:rPr>
            </a:br>
            <a:endPar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20627693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8276C"/>
      </a:dk2>
      <a:lt2>
        <a:srgbClr val="EBEBEB"/>
      </a:lt2>
      <a:accent1>
        <a:srgbClr val="AC3EC1"/>
      </a:accent1>
      <a:accent2>
        <a:srgbClr val="477BD1"/>
      </a:accent2>
      <a:accent3>
        <a:srgbClr val="46B298"/>
      </a:accent3>
      <a:accent4>
        <a:srgbClr val="90BA4C"/>
      </a:accent4>
      <a:accent5>
        <a:srgbClr val="DD9D31"/>
      </a:accent5>
      <a:accent6>
        <a:srgbClr val="E25247"/>
      </a:accent6>
      <a:hlink>
        <a:srgbClr val="C573D2"/>
      </a:hlink>
      <a:folHlink>
        <a:srgbClr val="CCAEE8"/>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42E5908D-19A2-46FD-89FA-638B126129EF}"/>
    </a:ext>
  </a:extLst>
</a:theme>
</file>

<file path=docProps/app.xml><?xml version="1.0" encoding="utf-8"?>
<Properties xmlns="http://schemas.openxmlformats.org/officeDocument/2006/extended-properties" xmlns:vt="http://schemas.openxmlformats.org/officeDocument/2006/docPropsVTypes">
  <Template>Celestial</Template>
  <TotalTime>123</TotalTime>
  <Words>2343</Words>
  <Application>Microsoft Office PowerPoint</Application>
  <PresentationFormat>Widescreen</PresentationFormat>
  <Paragraphs>115</Paragraphs>
  <Slides>25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25</vt:i4>
      </vt:variant>
    </vt:vector>
  </HeadingPairs>
  <TitlesOfParts>
    <vt:vector size="30" baseType="lpstr">
      <vt:lpstr>Arial</vt:lpstr>
      <vt:lpstr>Calibri</vt:lpstr>
      <vt:lpstr>Calibri Light</vt:lpstr>
      <vt:lpstr>Times New Roman</vt:lpstr>
      <vt:lpstr>Celestial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anu suya</dc:creator>
  <cp:lastModifiedBy>anu suya</cp:lastModifiedBy>
  <cp:revision>6</cp:revision>
  <dcterms:created xsi:type="dcterms:W3CDTF">2025-03-03T10:24:51Z</dcterms:created>
  <dcterms:modified xsi:type="dcterms:W3CDTF">2025-03-04T03:44:14Z</dcterms:modified>
</cp:coreProperties>
</file>